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5.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drawings/drawing6.xml" ContentType="application/vnd.openxmlformats-officedocument.drawingml.chartshapes+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drawings/drawing7.xml" ContentType="application/vnd.openxmlformats-officedocument.drawingml.chartshapes+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drawings/drawing8.xml" ContentType="application/vnd.openxmlformats-officedocument.drawingml.chartshapes+xml"/>
  <Override PartName="/ppt/charts/chart25.xml" ContentType="application/vnd.openxmlformats-officedocument.drawingml.chart+xml"/>
  <Override PartName="/ppt/theme/themeOverride25.xml" ContentType="application/vnd.openxmlformats-officedocument.themeOverride+xml"/>
  <Override PartName="/ppt/drawings/drawing9.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835" r:id="rId2"/>
    <p:sldId id="836" r:id="rId3"/>
    <p:sldId id="837" r:id="rId4"/>
    <p:sldId id="838" r:id="rId5"/>
    <p:sldId id="839" r:id="rId6"/>
    <p:sldId id="840" r:id="rId7"/>
    <p:sldId id="841" r:id="rId8"/>
    <p:sldId id="842" r:id="rId9"/>
    <p:sldId id="843" r:id="rId10"/>
    <p:sldId id="844" r:id="rId11"/>
    <p:sldId id="845" r:id="rId12"/>
    <p:sldId id="846" r:id="rId13"/>
    <p:sldId id="847" r:id="rId14"/>
    <p:sldId id="848" r:id="rId15"/>
    <p:sldId id="849" r:id="rId16"/>
    <p:sldId id="850" r:id="rId17"/>
    <p:sldId id="851" r:id="rId18"/>
    <p:sldId id="852" r:id="rId19"/>
    <p:sldId id="853" r:id="rId20"/>
    <p:sldId id="898" r:id="rId21"/>
    <p:sldId id="855" r:id="rId22"/>
    <p:sldId id="856" r:id="rId23"/>
    <p:sldId id="857" r:id="rId24"/>
    <p:sldId id="858" r:id="rId25"/>
    <p:sldId id="859" r:id="rId26"/>
    <p:sldId id="860" r:id="rId27"/>
    <p:sldId id="861" r:id="rId28"/>
    <p:sldId id="862" r:id="rId29"/>
    <p:sldId id="863" r:id="rId30"/>
    <p:sldId id="864" r:id="rId31"/>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737" autoAdjust="0"/>
  </p:normalViewPr>
  <p:slideViewPr>
    <p:cSldViewPr>
      <p:cViewPr varScale="1">
        <p:scale>
          <a:sx n="74" d="100"/>
          <a:sy n="74"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02-1.&#12464;&#12521;&#12501;&#21450;&#12403;&#34920;&#65288;&#26696;&#65289;&#65288;B&#21306;&#65289;.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3-1.&#12464;&#12521;&#12501;&#21450;&#12403;&#34920;&#65288;&#26696;&#65289;&#65288;C&#21306;&#65289;.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3-1.&#12464;&#12521;&#12501;&#21450;&#12403;&#34920;&#65288;&#26696;&#65289;&#65288;C&#21306;&#65289;.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29987;&#26989;&#12539;&#12414;&#12385;&#26286;&#12425;&#12375;\03-1.&#12464;&#12521;&#12501;&#21450;&#12403;&#34920;&#65288;&#26696;&#65289;&#65288;C&#21306;&#65289;.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3-1.&#12464;&#12521;&#12501;&#21450;&#12403;&#34920;&#65288;&#26696;&#65289;&#65288;C&#21306;&#65289;.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29987;&#26989;&#12539;&#12414;&#12385;&#26286;&#12425;&#12375;\03-1.&#12464;&#12521;&#12501;&#21450;&#12403;&#34920;&#65288;&#26696;&#65289;&#65288;C&#21306;&#65289;.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02-1.&#12464;&#12521;&#12501;&#21450;&#12403;&#34920;&#65288;&#26696;&#65289;&#65288;A&#21306;&#65289;.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1-1.&#12464;&#12521;&#12501;&#21450;&#12403;&#34920;&#65288;&#26696;&#65289;&#65288;A&#21306;&#65289;.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02-1.&#12464;&#12521;&#12501;&#21450;&#12403;&#34920;&#65288;&#26696;&#65289;&#65288;A&#21306;&#65289;.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1-1.&#12464;&#12521;&#12501;&#21450;&#12403;&#34920;&#65288;&#26696;&#65289;&#65288;A&#21306;&#65289;.xls"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29987;&#26989;&#12539;&#12414;&#12385;&#26286;&#12425;&#12375;\01-1.&#12464;&#12521;&#12501;&#21450;&#12403;&#34920;&#65288;&#26696;&#65289;&#65288;A&#21306;&#65289;.xls"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02-1.&#12464;&#12521;&#12501;&#21450;&#12403;&#34920;&#65288;&#26696;&#65289;&#65288;B&#21306;&#65289;.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1-1.&#12464;&#12521;&#12501;&#21450;&#12403;&#34920;&#65288;&#26696;&#65289;&#65288;A&#21306;&#65289;.xls"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1-1.&#12464;&#12521;&#12501;&#21450;&#12403;&#34920;&#65288;&#26696;&#65289;&#65288;A&#21306;&#65289;.xls"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02-1.&#12464;&#12521;&#12501;&#21450;&#12403;&#34920;&#65288;&#26696;&#65289;&#65288;D&#21306;&#65289;.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02-1.&#12464;&#12521;&#12501;&#21450;&#12403;&#34920;&#65288;&#26696;&#65289;&#65288;D&#21306;&#65289;.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4-1.&#12464;&#12521;&#12501;&#21450;&#12403;&#34920;&#65288;&#26696;&#65289;&#65288;D&#21306;&#65289;.xls"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4-1.&#12464;&#12521;&#12501;&#21450;&#12403;&#34920;&#65288;&#26696;&#65289;&#65288;D&#21306;&#65289;.xls"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1"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29987;&#26989;&#12539;&#12414;&#12385;&#26286;&#12425;&#12375;\04-1.&#12464;&#12521;&#12501;&#21450;&#12403;&#34920;&#65288;&#26696;&#65289;&#65288;D&#21306;&#65289;.xls"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4-1.&#12464;&#12521;&#12501;&#21450;&#12403;&#34920;&#65288;&#26696;&#65289;&#65288;D&#21306;&#65289;.xls" TargetMode="External"/><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29987;&#26989;&#12539;&#12414;&#12385;&#26286;&#12425;&#12375;\04-1.&#12464;&#12521;&#12501;&#21450;&#12403;&#34920;&#65288;&#26696;&#65289;&#65288;D&#21306;&#65289;.xls" TargetMode="External"/><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2-1.&#12464;&#12521;&#12501;&#21450;&#12403;&#34920;&#65288;&#26696;&#65289;&#65288;B&#21306;&#65289;.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2-1.&#12464;&#12521;&#12501;&#21450;&#12403;&#34920;&#65288;&#26696;&#65289;&#65288;B&#21306;&#65289;.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29987;&#26989;&#12539;&#12414;&#12385;&#26286;&#12425;&#12375;\02-1.&#12464;&#12521;&#12501;&#21450;&#12403;&#34920;&#65288;&#26696;&#65289;&#65288;B&#21306;&#65289;.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2-1.&#12464;&#12521;&#12501;&#21450;&#12403;&#34920;&#65288;&#26696;&#65289;&#65288;B&#21306;&#65289;.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12464;&#12521;&#12501;&#29992;&#12487;&#12540;&#12479;&#65298;\02-1.&#12464;&#12521;&#12501;&#21450;&#12403;&#34920;&#65288;&#26696;&#65289;&#65288;B&#21306;&#65289;.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02-1.&#12464;&#12521;&#12501;&#21450;&#12403;&#34920;&#65288;&#26696;&#65289;&#65288;C&#21306;&#65289;.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APZR002C\OA-ae0009$\&#12518;&#12540;&#12470;&#20316;&#26989;&#29992;&#12501;&#12457;&#12523;&#12480;\04&#12288;29&#24180;&#24230;&#25126;&#30053;&#35519;&#25972;&#25285;&#24403;\04&#12288;&#32207;&#21512;&#21306;&#12398;&#23039;\03_&#32207;&#21512;&#21306;&#12398;&#23039;&#65288;&#27010;&#35201;&#65289;\01&#12288;&#32207;&#21512;&#21306;&#12398;&#27010;&#35201;&#65288;&#12418;&#12392;&#12497;&#12483;&#12465;&#12540;&#12472;&#26696;&#65289;\&#12464;&#12521;&#12501;&#20803;&#12456;&#12463;&#12475;&#12523;\02-1.&#12464;&#12521;&#12501;&#21450;&#12403;&#34920;&#65288;&#26696;&#65289;&#65288;C&#21306;&#65289;.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99105654927227E-2"/>
          <c:y val="0.10241935483870968"/>
          <c:w val="0.88340564672708699"/>
          <c:h val="0.70203225806451663"/>
        </c:manualLayout>
      </c:layout>
      <c:lineChart>
        <c:grouping val="standard"/>
        <c:varyColors val="0"/>
        <c:ser>
          <c:idx val="0"/>
          <c:order val="0"/>
          <c:tx>
            <c:strRef>
              <c:f>将来人口の見通し!$A$31</c:f>
              <c:strCache>
                <c:ptCount val="1"/>
                <c:pt idx="0">
                  <c:v>総合計</c:v>
                </c:pt>
              </c:strCache>
            </c:strRef>
          </c:tx>
          <c:spPr>
            <a:ln>
              <a:solidFill>
                <a:schemeClr val="accent6">
                  <a:lumMod val="40000"/>
                  <a:lumOff val="60000"/>
                </a:schemeClr>
              </a:solidFill>
            </a:ln>
          </c:spPr>
          <c:marker>
            <c:spPr>
              <a:solidFill>
                <a:srgbClr val="2D2D8A">
                  <a:lumMod val="40000"/>
                  <a:lumOff val="60000"/>
                </a:srgbClr>
              </a:solidFill>
              <a:ln>
                <a:solidFill>
                  <a:schemeClr val="accent6">
                    <a:lumMod val="40000"/>
                    <a:lumOff val="60000"/>
                  </a:schemeClr>
                </a:solidFill>
              </a:ln>
            </c:spPr>
          </c:marker>
          <c:dLbls>
            <c:dLbl>
              <c:idx val="3"/>
              <c:layout/>
              <c:tx>
                <c:rich>
                  <a:bodyPr/>
                  <a:lstStyle/>
                  <a:p>
                    <a:r>
                      <a:rPr lang="en-US" altLang="en-US" smtClean="0"/>
                      <a:t>334,040 </a:t>
                    </a:r>
                    <a:endParaRPr lang="en-US" altLang="en-US"/>
                  </a:p>
                </c:rich>
              </c:tx>
              <c:dLblPos val="t"/>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将来人口の見通し!$B$31:$F$31</c:f>
              <c:numCache>
                <c:formatCode>0;_</c:formatCode>
                <c:ptCount val="5"/>
                <c:pt idx="0" formatCode="General">
                  <c:v>347565</c:v>
                </c:pt>
                <c:pt idx="1">
                  <c:v>348663</c:v>
                </c:pt>
                <c:pt idx="2">
                  <c:v>351731</c:v>
                </c:pt>
                <c:pt idx="3">
                  <c:v>334040.67917290062</c:v>
                </c:pt>
                <c:pt idx="4">
                  <c:v>314465.33995560999</c:v>
                </c:pt>
              </c:numCache>
            </c:numRef>
          </c:val>
          <c:smooth val="0"/>
        </c:ser>
        <c:ser>
          <c:idx val="1"/>
          <c:order val="1"/>
          <c:tx>
            <c:strRef>
              <c:f>将来人口の見通し!$A$32</c:f>
              <c:strCache>
                <c:ptCount val="1"/>
                <c:pt idx="0">
                  <c:v>０～14歳（年少人口）</c:v>
                </c:pt>
              </c:strCache>
            </c:strRef>
          </c:tx>
          <c:spPr>
            <a:ln>
              <a:solidFill>
                <a:schemeClr val="accent1">
                  <a:lumMod val="90000"/>
                </a:schemeClr>
              </a:solidFill>
            </a:ln>
          </c:spPr>
          <c:marker>
            <c:spPr>
              <a:solidFill>
                <a:schemeClr val="accent1">
                  <a:lumMod val="90000"/>
                </a:schemeClr>
              </a:solidFill>
              <a:ln>
                <a:solidFill>
                  <a:schemeClr val="accent1">
                    <a:lumMod val="90000"/>
                  </a:schemeClr>
                </a:solidFill>
              </a:ln>
            </c:spPr>
          </c:marker>
          <c:dLbls>
            <c:dLbl>
              <c:idx val="0"/>
              <c:layout>
                <c:manualLayout>
                  <c:x val="-4.0898763773564363E-2"/>
                  <c:y val="4.79023953989958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520554106356703E-2"/>
                  <c:y val="4.2836440253047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0843362691705467E-2"/>
                  <c:y val="4.17941299541189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0176701414368532E-2"/>
                  <c:y val="3.67281748081618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7843366733702578E-2"/>
                  <c:y val="3.16622196622086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将来人口の見通し!$B$32:$F$32</c:f>
              <c:numCache>
                <c:formatCode>0;_</c:formatCode>
                <c:ptCount val="5"/>
                <c:pt idx="0" formatCode="General">
                  <c:v>39931</c:v>
                </c:pt>
                <c:pt idx="1">
                  <c:v>38236</c:v>
                </c:pt>
                <c:pt idx="2">
                  <c:v>36395</c:v>
                </c:pt>
                <c:pt idx="3">
                  <c:v>33720.435042361176</c:v>
                </c:pt>
                <c:pt idx="4">
                  <c:v>28067.029057102896</c:v>
                </c:pt>
              </c:numCache>
            </c:numRef>
          </c:val>
          <c:smooth val="0"/>
        </c:ser>
        <c:ser>
          <c:idx val="2"/>
          <c:order val="2"/>
          <c:tx>
            <c:strRef>
              <c:f>将来人口の見通し!$A$33</c:f>
              <c:strCache>
                <c:ptCount val="1"/>
                <c:pt idx="0">
                  <c:v>15～64歳（生産年齢人口）</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3"/>
              <c:layout>
                <c:manualLayout>
                  <c:x val="-4.8486707566462173E-2"/>
                  <c:y val="-5.19880195698428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将来人口の見通し!$B$33:$F$33</c:f>
              <c:numCache>
                <c:formatCode>0;_</c:formatCode>
                <c:ptCount val="5"/>
                <c:pt idx="0" formatCode="General">
                  <c:v>245555</c:v>
                </c:pt>
                <c:pt idx="1">
                  <c:v>236685</c:v>
                </c:pt>
                <c:pt idx="2">
                  <c:v>228276</c:v>
                </c:pt>
                <c:pt idx="3">
                  <c:v>213527.76014467014</c:v>
                </c:pt>
                <c:pt idx="4">
                  <c:v>193912.95860891577</c:v>
                </c:pt>
              </c:numCache>
            </c:numRef>
          </c:val>
          <c:smooth val="0"/>
        </c:ser>
        <c:ser>
          <c:idx val="3"/>
          <c:order val="3"/>
          <c:tx>
            <c:strRef>
              <c:f>将来人口の見通し!$A$34</c:f>
              <c:strCache>
                <c:ptCount val="1"/>
                <c:pt idx="0">
                  <c:v>65歳以上（老年人口）</c:v>
                </c:pt>
              </c:strCache>
            </c:strRef>
          </c:tx>
          <c:spPr>
            <a:ln>
              <a:solidFill>
                <a:srgbClr val="92D050"/>
              </a:solidFill>
            </a:ln>
          </c:spPr>
          <c:marker>
            <c:spPr>
              <a:noFill/>
              <a:ln>
                <a:solidFill>
                  <a:srgbClr val="92D050"/>
                </a:solidFill>
              </a:ln>
            </c:spPr>
          </c:marker>
          <c:dLbls>
            <c:dLbl>
              <c:idx val="3"/>
              <c:layout>
                <c:manualLayout>
                  <c:x val="-4.2452452064181814E-2"/>
                  <c:y val="-3.85868878689629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将来人口の見通し!$B$34:$F$34</c:f>
              <c:numCache>
                <c:formatCode>0;_</c:formatCode>
                <c:ptCount val="5"/>
                <c:pt idx="0" formatCode="General">
                  <c:v>59753</c:v>
                </c:pt>
                <c:pt idx="1">
                  <c:v>69836</c:v>
                </c:pt>
                <c:pt idx="2">
                  <c:v>81089</c:v>
                </c:pt>
                <c:pt idx="3">
                  <c:v>86792.483985874278</c:v>
                </c:pt>
                <c:pt idx="4">
                  <c:v>92485.352289591217</c:v>
                </c:pt>
              </c:numCache>
            </c:numRef>
          </c:val>
          <c:smooth val="0"/>
        </c:ser>
        <c:dLbls>
          <c:showLegendKey val="0"/>
          <c:showVal val="0"/>
          <c:showCatName val="0"/>
          <c:showSerName val="0"/>
          <c:showPercent val="0"/>
          <c:showBubbleSize val="0"/>
        </c:dLbls>
        <c:marker val="1"/>
        <c:smooth val="0"/>
        <c:axId val="235954912"/>
        <c:axId val="235953344"/>
      </c:lineChart>
      <c:catAx>
        <c:axId val="235954912"/>
        <c:scaling>
          <c:orientation val="minMax"/>
        </c:scaling>
        <c:delete val="0"/>
        <c:axPos val="b"/>
        <c:numFmt formatCode="General" sourceLinked="1"/>
        <c:majorTickMark val="out"/>
        <c:minorTickMark val="none"/>
        <c:tickLblPos val="nextTo"/>
        <c:crossAx val="235953344"/>
        <c:crosses val="autoZero"/>
        <c:auto val="1"/>
        <c:lblAlgn val="ctr"/>
        <c:lblOffset val="100"/>
        <c:noMultiLvlLbl val="0"/>
      </c:catAx>
      <c:valAx>
        <c:axId val="235953344"/>
        <c:scaling>
          <c:orientation val="minMax"/>
        </c:scaling>
        <c:delete val="0"/>
        <c:axPos val="l"/>
        <c:majorGridlines/>
        <c:numFmt formatCode="#,##0_);[Red]\(#,##0\)" sourceLinked="0"/>
        <c:majorTickMark val="out"/>
        <c:minorTickMark val="none"/>
        <c:tickLblPos val="nextTo"/>
        <c:crossAx val="235954912"/>
        <c:crosses val="autoZero"/>
        <c:crossBetween val="between"/>
      </c:valAx>
    </c:plotArea>
    <c:legend>
      <c:legendPos val="b"/>
      <c:layout/>
      <c:overlay val="0"/>
    </c:legend>
    <c:plotVisOnly val="1"/>
    <c:dispBlanksAs val="gap"/>
    <c:showDLblsOverMax val="0"/>
  </c:chart>
  <c:spPr>
    <a:noFill/>
    <a:ln>
      <a:noFill/>
    </a:ln>
  </c:spPr>
  <c:txPr>
    <a:bodyPr/>
    <a:lstStyle/>
    <a:p>
      <a:pPr>
        <a:defRPr sz="800"/>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476800976801"/>
          <c:y val="9.5753968253968744E-2"/>
          <c:w val="0.7843797313797316"/>
          <c:h val="0.69346984126984124"/>
        </c:manualLayout>
      </c:layout>
      <c:barChart>
        <c:barDir val="col"/>
        <c:grouping val="stacked"/>
        <c:varyColors val="0"/>
        <c:ser>
          <c:idx val="0"/>
          <c:order val="0"/>
          <c:tx>
            <c:strRef>
              <c:f>世帯数と１世帯あたり人員!$A$32</c:f>
              <c:strCache>
                <c:ptCount val="1"/>
                <c:pt idx="0">
                  <c:v>高齢単身世帯</c:v>
                </c:pt>
              </c:strCache>
            </c:strRef>
          </c:tx>
          <c:spPr>
            <a:solidFill>
              <a:schemeClr val="accent6">
                <a:lumMod val="40000"/>
                <a:lumOff val="60000"/>
              </a:schemeClr>
            </a:solidFill>
            <a:ln>
              <a:solidFill>
                <a:schemeClr val="bg1"/>
              </a:solidFill>
            </a:ln>
          </c:spPr>
          <c:invertIfNegative val="0"/>
          <c:dLbls>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世帯数と１世帯あたり人員!$B$32:$E$32</c:f>
              <c:numCache>
                <c:formatCode>#,##0_);[Red]\(#,##0\)</c:formatCode>
                <c:ptCount val="4"/>
                <c:pt idx="0">
                  <c:v>11999</c:v>
                </c:pt>
                <c:pt idx="1">
                  <c:v>15363</c:v>
                </c:pt>
                <c:pt idx="2">
                  <c:v>18883</c:v>
                </c:pt>
                <c:pt idx="3">
                  <c:v>21040</c:v>
                </c:pt>
              </c:numCache>
            </c:numRef>
          </c:val>
        </c:ser>
        <c:ser>
          <c:idx val="1"/>
          <c:order val="1"/>
          <c:tx>
            <c:strRef>
              <c:f>世帯数と１世帯あたり人員!$A$33</c:f>
              <c:strCache>
                <c:ptCount val="1"/>
                <c:pt idx="0">
                  <c:v>高齢夫婦世帯</c:v>
                </c:pt>
              </c:strCache>
            </c:strRef>
          </c:tx>
          <c:spPr>
            <a:solidFill>
              <a:srgbClr val="92D050"/>
            </a:solidFill>
            <a:ln>
              <a:solidFill>
                <a:schemeClr val="bg1"/>
              </a:solidFill>
            </a:ln>
          </c:spPr>
          <c:invertIfNegative val="0"/>
          <c:dLbls>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世帯数と１世帯あたり人員!$B$33:$E$33</c:f>
              <c:numCache>
                <c:formatCode>#,##0_);[Red]\(#,##0\)</c:formatCode>
                <c:ptCount val="4"/>
                <c:pt idx="0">
                  <c:v>7298</c:v>
                </c:pt>
                <c:pt idx="1">
                  <c:v>8802</c:v>
                </c:pt>
                <c:pt idx="2">
                  <c:v>9610</c:v>
                </c:pt>
                <c:pt idx="3">
                  <c:v>10978</c:v>
                </c:pt>
              </c:numCache>
            </c:numRef>
          </c:val>
        </c:ser>
        <c:ser>
          <c:idx val="2"/>
          <c:order val="2"/>
          <c:tx>
            <c:strRef>
              <c:f>世帯数と１世帯あたり人員!$A$34</c:f>
              <c:strCache>
                <c:ptCount val="1"/>
                <c:pt idx="0">
                  <c:v>その他世帯</c:v>
                </c:pt>
              </c:strCache>
            </c:strRef>
          </c:tx>
          <c:spPr>
            <a:solidFill>
              <a:schemeClr val="accent1">
                <a:lumMod val="90000"/>
              </a:schemeClr>
            </a:solidFill>
            <a:ln>
              <a:solidFill>
                <a:schemeClr val="bg1"/>
              </a:solidFill>
            </a:ln>
          </c:spPr>
          <c:invertIfNegative val="0"/>
          <c:dLbls>
            <c:dLbl>
              <c:idx val="2"/>
              <c:layout>
                <c:manualLayout>
                  <c:x val="-4.1279669762641765E-3"/>
                  <c:y val="-4.123711340206185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世帯数と１世帯あたり人員!$B$34:$E$34</c:f>
              <c:numCache>
                <c:formatCode>#,##0_);[Red]\(#,##0\)</c:formatCode>
                <c:ptCount val="4"/>
                <c:pt idx="0">
                  <c:v>114765</c:v>
                </c:pt>
                <c:pt idx="1">
                  <c:v>117584</c:v>
                </c:pt>
                <c:pt idx="2">
                  <c:v>130395</c:v>
                </c:pt>
                <c:pt idx="3">
                  <c:v>137413</c:v>
                </c:pt>
              </c:numCache>
            </c:numRef>
          </c:val>
        </c:ser>
        <c:dLbls>
          <c:showLegendKey val="0"/>
          <c:showVal val="0"/>
          <c:showCatName val="0"/>
          <c:showSerName val="0"/>
          <c:showPercent val="0"/>
          <c:showBubbleSize val="0"/>
        </c:dLbls>
        <c:gapWidth val="80"/>
        <c:overlap val="100"/>
        <c:serLines/>
        <c:axId val="238056704"/>
        <c:axId val="238051216"/>
      </c:barChart>
      <c:lineChart>
        <c:grouping val="standard"/>
        <c:varyColors val="0"/>
        <c:ser>
          <c:idx val="3"/>
          <c:order val="3"/>
          <c:tx>
            <c:strRef>
              <c:f>世帯数と１世帯あたり人員!$A$35</c:f>
              <c:strCache>
                <c:ptCount val="1"/>
              </c:strCache>
            </c:strRef>
          </c:tx>
          <c:spPr>
            <a:ln>
              <a:noFill/>
            </a:ln>
          </c:spPr>
          <c:marker>
            <c:symbol val="none"/>
          </c:marker>
          <c:dLbls>
            <c:dLbl>
              <c:idx val="0"/>
              <c:layout>
                <c:manualLayout>
                  <c:x val="-9.0617521367521367E-2"/>
                  <c:y val="-4.95984126984127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1101953601953584E-2"/>
                  <c:y val="-4.13253968253969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4978632478632724E-2"/>
                  <c:y val="-5.64444444444444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7225274725274721E-2"/>
                  <c:y val="-4.63650793650793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solidFill>
                  <a:srgbClr val="FF0000"/>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世帯数と１世帯あたり人員!$B$35:$E$35</c:f>
              <c:numCache>
                <c:formatCode>#,##0_);[Red]\(#,##0\)</c:formatCode>
                <c:ptCount val="4"/>
                <c:pt idx="0">
                  <c:v>134062</c:v>
                </c:pt>
                <c:pt idx="1">
                  <c:v>141749</c:v>
                </c:pt>
                <c:pt idx="2">
                  <c:v>158888</c:v>
                </c:pt>
                <c:pt idx="3">
                  <c:v>169431</c:v>
                </c:pt>
              </c:numCache>
            </c:numRef>
          </c:val>
          <c:smooth val="0"/>
        </c:ser>
        <c:dLbls>
          <c:showLegendKey val="0"/>
          <c:showVal val="0"/>
          <c:showCatName val="0"/>
          <c:showSerName val="0"/>
          <c:showPercent val="0"/>
          <c:showBubbleSize val="0"/>
        </c:dLbls>
        <c:marker val="1"/>
        <c:smooth val="0"/>
        <c:axId val="238056704"/>
        <c:axId val="238051216"/>
      </c:lineChart>
      <c:lineChart>
        <c:grouping val="standard"/>
        <c:varyColors val="0"/>
        <c:ser>
          <c:idx val="4"/>
          <c:order val="4"/>
          <c:tx>
            <c:strRef>
              <c:f>世帯数と１世帯あたり人員!$A$36</c:f>
              <c:strCache>
                <c:ptCount val="1"/>
                <c:pt idx="0">
                  <c:v>１世帯当たりの人員</c:v>
                </c:pt>
              </c:strCache>
            </c:strRef>
          </c:tx>
          <c:spPr>
            <a:ln w="19050">
              <a:solidFill>
                <a:schemeClr val="tx1"/>
              </a:solidFill>
            </a:ln>
          </c:spPr>
          <c:marker>
            <c:symbol val="square"/>
            <c:size val="7"/>
            <c:spPr>
              <a:solidFill>
                <a:srgbClr val="FFFF00"/>
              </a:solidFill>
              <a:ln w="19050">
                <a:solidFill>
                  <a:schemeClr val="tx1"/>
                </a:solidFill>
              </a:ln>
            </c:spPr>
          </c:marker>
          <c:dLbls>
            <c:dLbl>
              <c:idx val="0"/>
              <c:layout>
                <c:manualLayout>
                  <c:x val="4.1279669762641765E-3"/>
                  <c:y val="-2.06185567010309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0309278350515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06185567010308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世帯数と１世帯あたり人員!$B$36:$E$36</c:f>
              <c:numCache>
                <c:formatCode>0.00_ </c:formatCode>
                <c:ptCount val="4"/>
                <c:pt idx="0">
                  <c:v>2.1088377019588012</c:v>
                </c:pt>
                <c:pt idx="1">
                  <c:v>2.0177496843011227</c:v>
                </c:pt>
                <c:pt idx="2">
                  <c:v>1.8920056895423201</c:v>
                </c:pt>
                <c:pt idx="3">
                  <c:v>1.8597423139803224</c:v>
                </c:pt>
              </c:numCache>
            </c:numRef>
          </c:val>
          <c:smooth val="0"/>
        </c:ser>
        <c:dLbls>
          <c:showLegendKey val="0"/>
          <c:showVal val="0"/>
          <c:showCatName val="0"/>
          <c:showSerName val="0"/>
          <c:showPercent val="0"/>
          <c:showBubbleSize val="0"/>
        </c:dLbls>
        <c:marker val="1"/>
        <c:smooth val="0"/>
        <c:axId val="238057096"/>
        <c:axId val="238051608"/>
      </c:lineChart>
      <c:catAx>
        <c:axId val="238056704"/>
        <c:scaling>
          <c:orientation val="minMax"/>
        </c:scaling>
        <c:delete val="0"/>
        <c:axPos val="b"/>
        <c:numFmt formatCode="General" sourceLinked="1"/>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38051216"/>
        <c:crosses val="autoZero"/>
        <c:auto val="1"/>
        <c:lblAlgn val="ctr"/>
        <c:lblOffset val="100"/>
        <c:noMultiLvlLbl val="0"/>
      </c:catAx>
      <c:valAx>
        <c:axId val="238051216"/>
        <c:scaling>
          <c:orientation val="minMax"/>
        </c:scaling>
        <c:delete val="0"/>
        <c:axPos val="l"/>
        <c:majorGridlines/>
        <c:numFmt formatCode="#,##0_);[Red]\(#,##0\)" sourceLinked="0"/>
        <c:majorTickMark val="out"/>
        <c:minorTickMark val="none"/>
        <c:tickLblPos val="nextTo"/>
        <c:txPr>
          <a:bodyPr/>
          <a:lstStyle/>
          <a:p>
            <a:pPr>
              <a:defRPr sz="700">
                <a:latin typeface="ＭＳ Ｐゴシック" pitchFamily="50" charset="-128"/>
                <a:ea typeface="ＭＳ Ｐゴシック" pitchFamily="50" charset="-128"/>
              </a:defRPr>
            </a:pPr>
            <a:endParaRPr lang="ja-JP"/>
          </a:p>
        </c:txPr>
        <c:crossAx val="238056704"/>
        <c:crosses val="autoZero"/>
        <c:crossBetween val="between"/>
      </c:valAx>
      <c:catAx>
        <c:axId val="238057096"/>
        <c:scaling>
          <c:orientation val="minMax"/>
        </c:scaling>
        <c:delete val="1"/>
        <c:axPos val="b"/>
        <c:numFmt formatCode="General" sourceLinked="1"/>
        <c:majorTickMark val="out"/>
        <c:minorTickMark val="none"/>
        <c:tickLblPos val="none"/>
        <c:crossAx val="238051608"/>
        <c:crosses val="autoZero"/>
        <c:auto val="1"/>
        <c:lblAlgn val="ctr"/>
        <c:lblOffset val="100"/>
        <c:noMultiLvlLbl val="0"/>
      </c:catAx>
      <c:valAx>
        <c:axId val="238051608"/>
        <c:scaling>
          <c:orientation val="minMax"/>
        </c:scaling>
        <c:delete val="0"/>
        <c:axPos val="r"/>
        <c:numFmt formatCode="0.00_ " sourceLinked="1"/>
        <c:majorTickMark val="out"/>
        <c:minorTickMark val="none"/>
        <c:tickLblPos val="nextTo"/>
        <c:txPr>
          <a:bodyPr/>
          <a:lstStyle/>
          <a:p>
            <a:pPr>
              <a:defRPr sz="700">
                <a:latin typeface="ＭＳ Ｐゴシック" pitchFamily="50" charset="-128"/>
                <a:ea typeface="ＭＳ Ｐゴシック" pitchFamily="50" charset="-128"/>
              </a:defRPr>
            </a:pPr>
            <a:endParaRPr lang="ja-JP"/>
          </a:p>
        </c:txPr>
        <c:crossAx val="238057096"/>
        <c:crosses val="max"/>
        <c:crossBetween val="between"/>
      </c:valAx>
    </c:plotArea>
    <c:legend>
      <c:legendPos val="b"/>
      <c:legendEntry>
        <c:idx val="3"/>
        <c:delete val="1"/>
      </c:legendEntry>
      <c:layout>
        <c:manualLayout>
          <c:xMode val="edge"/>
          <c:yMode val="edge"/>
          <c:x val="3.8675213675216591E-2"/>
          <c:y val="0.84709603174603176"/>
          <c:w val="0.78308913308913364"/>
          <c:h val="0.11258650793650812"/>
        </c:manualLayout>
      </c:layout>
      <c:overlay val="0"/>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産業別就業者数の推移!$A$31</c:f>
              <c:strCache>
                <c:ptCount val="1"/>
                <c:pt idx="0">
                  <c:v>第一次産業</c:v>
                </c:pt>
              </c:strCache>
            </c:strRef>
          </c:tx>
          <c:invertIfNegative val="0"/>
          <c:dLbls>
            <c:dLbl>
              <c:idx val="0"/>
              <c:layout>
                <c:manualLayout>
                  <c:x val="0"/>
                  <c:y val="-1.69634564910167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698472306346447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352661686519953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348542970590339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ysClr val="windowText" lastClr="000000"/>
                    </a:solidFill>
                    <a:latin typeface="ＭＳ ゴシック" panose="020B0609070205080204" pitchFamily="49" charset="-128"/>
                    <a:ea typeface="ＭＳ ゴシック" panose="020B0609070205080204" pitchFamily="49"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産業別就業者数の推移!$B$30:$E$30</c:f>
              <c:strCache>
                <c:ptCount val="4"/>
                <c:pt idx="0">
                  <c:v>H12</c:v>
                </c:pt>
                <c:pt idx="1">
                  <c:v>H17</c:v>
                </c:pt>
                <c:pt idx="2">
                  <c:v>H22</c:v>
                </c:pt>
                <c:pt idx="3">
                  <c:v>H27</c:v>
                </c:pt>
              </c:strCache>
            </c:strRef>
          </c:cat>
          <c:val>
            <c:numRef>
              <c:f>産業別就業者数の推移!$B$31:$E$31</c:f>
              <c:numCache>
                <c:formatCode>General</c:formatCode>
                <c:ptCount val="4"/>
                <c:pt idx="0">
                  <c:v>73</c:v>
                </c:pt>
                <c:pt idx="1">
                  <c:v>61</c:v>
                </c:pt>
                <c:pt idx="2">
                  <c:v>67</c:v>
                </c:pt>
                <c:pt idx="3">
                  <c:v>90</c:v>
                </c:pt>
              </c:numCache>
            </c:numRef>
          </c:val>
        </c:ser>
        <c:ser>
          <c:idx val="1"/>
          <c:order val="1"/>
          <c:tx>
            <c:strRef>
              <c:f>産業別就業者数の推移!$A$32</c:f>
              <c:strCache>
                <c:ptCount val="1"/>
                <c:pt idx="0">
                  <c:v>第二次産業</c:v>
                </c:pt>
              </c:strCache>
            </c:strRef>
          </c:tx>
          <c:spPr>
            <a:solidFill>
              <a:srgbClr val="92D050"/>
            </a:solidFill>
          </c:spPr>
          <c:invertIfNegative val="0"/>
          <c:dLbls>
            <c:dLbl>
              <c:idx val="1"/>
              <c:layout>
                <c:manualLayout>
                  <c:x val="0"/>
                  <c:y val="-1.645225116091262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840796823473988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324342149539090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産業別就業者数の推移!$B$32:$E$32</c:f>
              <c:numCache>
                <c:formatCode>General</c:formatCode>
                <c:ptCount val="4"/>
                <c:pt idx="0">
                  <c:v>34584</c:v>
                </c:pt>
                <c:pt idx="1">
                  <c:v>28313</c:v>
                </c:pt>
                <c:pt idx="2">
                  <c:v>23672</c:v>
                </c:pt>
                <c:pt idx="3">
                  <c:v>22696</c:v>
                </c:pt>
              </c:numCache>
            </c:numRef>
          </c:val>
        </c:ser>
        <c:ser>
          <c:idx val="2"/>
          <c:order val="2"/>
          <c:tx>
            <c:strRef>
              <c:f>産業別就業者数の推移!$A$33</c:f>
              <c:strCache>
                <c:ptCount val="1"/>
                <c:pt idx="0">
                  <c:v>第三次産業</c:v>
                </c:pt>
              </c:strCache>
            </c:strRef>
          </c:tx>
          <c:spPr>
            <a:solidFill>
              <a:schemeClr val="accent6">
                <a:lumMod val="40000"/>
                <a:lumOff val="60000"/>
              </a:schemeClr>
            </a:solidFill>
            <a:ln>
              <a:solidFill>
                <a:schemeClr val="bg1"/>
              </a:solidFill>
            </a:ln>
          </c:spPr>
          <c:invertIfNegative val="0"/>
          <c:dLbls>
            <c:numFmt formatCode="#,##0_);[Red]\(#,##0\)" sourceLinked="0"/>
            <c:spPr>
              <a:noFill/>
              <a:ln>
                <a:noFill/>
              </a:ln>
              <a:effectLst/>
            </c:spPr>
            <c:txPr>
              <a:bodyPr/>
              <a:lstStyle/>
              <a:p>
                <a:pPr>
                  <a:defRPr sz="800">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産業別就業者数の推移!$B$33:$E$33</c:f>
              <c:numCache>
                <c:formatCode>General</c:formatCode>
                <c:ptCount val="4"/>
                <c:pt idx="0">
                  <c:v>101309</c:v>
                </c:pt>
                <c:pt idx="1">
                  <c:v>102516</c:v>
                </c:pt>
                <c:pt idx="2">
                  <c:v>98418</c:v>
                </c:pt>
                <c:pt idx="3">
                  <c:v>92067</c:v>
                </c:pt>
              </c:numCache>
            </c:numRef>
          </c:val>
        </c:ser>
        <c:ser>
          <c:idx val="3"/>
          <c:order val="3"/>
          <c:tx>
            <c:strRef>
              <c:f>産業別就業者数の推移!$A$34</c:f>
              <c:strCache>
                <c:ptCount val="1"/>
                <c:pt idx="0">
                  <c:v>分類不能産業</c:v>
                </c:pt>
              </c:strCache>
            </c:strRef>
          </c:tx>
          <c:spPr>
            <a:solidFill>
              <a:schemeClr val="accent1">
                <a:lumMod val="75000"/>
              </a:schemeClr>
            </a:solidFill>
          </c:spPr>
          <c:invertIfNegative val="0"/>
          <c:dLbls>
            <c:dLbl>
              <c:idx val="0"/>
              <c:layout>
                <c:manualLayout>
                  <c:x val="0"/>
                  <c:y val="3.0769230769230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0769230769230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18803418803419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産業別就業者数の推移!$B$34:$E$34</c:f>
              <c:numCache>
                <c:formatCode>General</c:formatCode>
                <c:ptCount val="4"/>
                <c:pt idx="0">
                  <c:v>2648</c:v>
                </c:pt>
                <c:pt idx="1">
                  <c:v>3945</c:v>
                </c:pt>
                <c:pt idx="2">
                  <c:v>15408</c:v>
                </c:pt>
                <c:pt idx="3">
                  <c:v>21256</c:v>
                </c:pt>
              </c:numCache>
            </c:numRef>
          </c:val>
        </c:ser>
        <c:ser>
          <c:idx val="4"/>
          <c:order val="4"/>
          <c:tx>
            <c:strRef>
              <c:f>産業別就業者数の推移!$A$35</c:f>
              <c:strCache>
                <c:ptCount val="1"/>
              </c:strCache>
            </c:strRef>
          </c:tx>
          <c:spPr>
            <a:noFill/>
          </c:spPr>
          <c:invertIfNegative val="0"/>
          <c:dLbls>
            <c:numFmt formatCode="#,##0_);[Red]\(#,##0\)" sourceLinked="0"/>
            <c:spPr>
              <a:solidFill>
                <a:schemeClr val="bg1"/>
              </a:solidFill>
              <a:ln>
                <a:solidFill>
                  <a:srgbClr val="FF0000"/>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産業別就業者数の推移!$B$35:$E$35</c:f>
              <c:numCache>
                <c:formatCode>General</c:formatCode>
                <c:ptCount val="4"/>
                <c:pt idx="0">
                  <c:v>138614</c:v>
                </c:pt>
                <c:pt idx="1">
                  <c:v>134835</c:v>
                </c:pt>
                <c:pt idx="2">
                  <c:v>137565</c:v>
                </c:pt>
                <c:pt idx="3">
                  <c:v>136109</c:v>
                </c:pt>
              </c:numCache>
            </c:numRef>
          </c:val>
        </c:ser>
        <c:dLbls>
          <c:showLegendKey val="0"/>
          <c:showVal val="0"/>
          <c:showCatName val="0"/>
          <c:showSerName val="0"/>
          <c:showPercent val="0"/>
          <c:showBubbleSize val="0"/>
        </c:dLbls>
        <c:gapWidth val="85"/>
        <c:overlap val="100"/>
        <c:serLines/>
        <c:axId val="238052784"/>
        <c:axId val="238057488"/>
      </c:barChart>
      <c:catAx>
        <c:axId val="238052784"/>
        <c:scaling>
          <c:orientation val="minMax"/>
        </c:scaling>
        <c:delete val="0"/>
        <c:axPos val="b"/>
        <c:numFmt formatCode="General" sourceLinked="1"/>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38057488"/>
        <c:crosses val="autoZero"/>
        <c:auto val="1"/>
        <c:lblAlgn val="ctr"/>
        <c:lblOffset val="100"/>
        <c:noMultiLvlLbl val="0"/>
      </c:catAx>
      <c:valAx>
        <c:axId val="238057488"/>
        <c:scaling>
          <c:orientation val="minMax"/>
          <c:max val="160000"/>
        </c:scaling>
        <c:delete val="0"/>
        <c:axPos val="l"/>
        <c:majorGridlines/>
        <c:numFmt formatCode="#,##0_);[Red]\(#,##0\)" sourceLinked="0"/>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38052784"/>
        <c:crosses val="autoZero"/>
        <c:crossBetween val="between"/>
      </c:valAx>
    </c:plotArea>
    <c:legend>
      <c:legendPos val="b"/>
      <c:layout>
        <c:manualLayout>
          <c:xMode val="edge"/>
          <c:yMode val="edge"/>
          <c:x val="8.5559052757795268E-2"/>
          <c:y val="0.87892805807102936"/>
          <c:w val="0.9"/>
          <c:h val="7.4404040404040403E-2"/>
        </c:manualLayout>
      </c:layout>
      <c:overlay val="0"/>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建物利用率!$B$34</c:f>
              <c:strCache>
                <c:ptCount val="1"/>
                <c:pt idx="0">
                  <c:v>業種別</c:v>
                </c:pt>
              </c:strCache>
            </c:strRef>
          </c:tx>
          <c:dPt>
            <c:idx val="1"/>
            <c:bubble3D val="0"/>
            <c:spPr>
              <a:solidFill>
                <a:srgbClr val="92D050"/>
              </a:solidFill>
            </c:spPr>
          </c:dPt>
          <c:dPt>
            <c:idx val="2"/>
            <c:bubble3D val="0"/>
            <c:spPr>
              <a:solidFill>
                <a:schemeClr val="accent6">
                  <a:lumMod val="40000"/>
                  <a:lumOff val="60000"/>
                </a:schemeClr>
              </a:solidFill>
            </c:spPr>
          </c:dPt>
          <c:dPt>
            <c:idx val="3"/>
            <c:bubble3D val="0"/>
            <c:spPr>
              <a:solidFill>
                <a:schemeClr val="accent1">
                  <a:lumMod val="75000"/>
                </a:schemeClr>
              </a:solidFill>
            </c:spPr>
          </c:dPt>
          <c:dLbls>
            <c:dLbl>
              <c:idx val="0"/>
              <c:layout>
                <c:manualLayout>
                  <c:x val="-5.9414682539682934E-2"/>
                  <c:y val="0.166774691358024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2.3850416182733255E-2"/>
                  <c:y val="4.863895598497045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建物利用率!$C$33:$F$33</c:f>
              <c:strCache>
                <c:ptCount val="4"/>
                <c:pt idx="0">
                  <c:v>製造業</c:v>
                </c:pt>
                <c:pt idx="1">
                  <c:v>卸・小売業</c:v>
                </c:pt>
                <c:pt idx="2">
                  <c:v>サービス業</c:v>
                </c:pt>
                <c:pt idx="3">
                  <c:v>その他</c:v>
                </c:pt>
              </c:strCache>
            </c:strRef>
          </c:cat>
          <c:val>
            <c:numRef>
              <c:f>建物利用率!$C$34:$F$34</c:f>
              <c:numCache>
                <c:formatCode>0.0%</c:formatCode>
                <c:ptCount val="4"/>
                <c:pt idx="0">
                  <c:v>6.2703504727299714E-2</c:v>
                </c:pt>
                <c:pt idx="1">
                  <c:v>0.2760993198913535</c:v>
                </c:pt>
                <c:pt idx="2">
                  <c:v>0.63210397342270785</c:v>
                </c:pt>
                <c:pt idx="3">
                  <c:v>2.9093201958639042E-2</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overlay val="0"/>
      <c:txPr>
        <a:bodyPr/>
        <a:lstStyle/>
        <a:p>
          <a:pPr>
            <a:defRPr sz="800"/>
          </a:pPr>
          <a:endParaRPr lang="ja-JP"/>
        </a:p>
      </c:txPr>
    </c:legend>
    <c:plotVisOnly val="1"/>
    <c:dispBlanksAs val="zero"/>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31944444445132"/>
          <c:y val="5.4899390732724124E-2"/>
          <c:w val="0.66156117724869579"/>
          <c:h val="0.84071314506639749"/>
        </c:manualLayout>
      </c:layout>
      <c:pieChart>
        <c:varyColors val="1"/>
        <c:ser>
          <c:idx val="0"/>
          <c:order val="0"/>
          <c:tx>
            <c:strRef>
              <c:f>建物利用率!$B$30</c:f>
              <c:strCache>
                <c:ptCount val="1"/>
                <c:pt idx="0">
                  <c:v>建物利用率</c:v>
                </c:pt>
              </c:strCache>
            </c:strRef>
          </c:tx>
          <c:dPt>
            <c:idx val="1"/>
            <c:bubble3D val="0"/>
            <c:spPr>
              <a:solidFill>
                <a:schemeClr val="accent6">
                  <a:lumMod val="40000"/>
                  <a:lumOff val="60000"/>
                </a:schemeClr>
              </a:solidFill>
            </c:spPr>
          </c:dPt>
          <c:dPt>
            <c:idx val="2"/>
            <c:bubble3D val="0"/>
            <c:spPr>
              <a:solidFill>
                <a:schemeClr val="accent1">
                  <a:lumMod val="75000"/>
                </a:schemeClr>
              </a:solidFill>
            </c:spPr>
          </c:dPt>
          <c:dPt>
            <c:idx val="3"/>
            <c:bubble3D val="0"/>
            <c:spPr>
              <a:solidFill>
                <a:srgbClr val="92D050"/>
              </a:solidFill>
            </c:spPr>
          </c:dPt>
          <c:dLbls>
            <c:dLbl>
              <c:idx val="0"/>
              <c:layout/>
              <c:tx>
                <c:rich>
                  <a:bodyPr/>
                  <a:lstStyle/>
                  <a:p>
                    <a:r>
                      <a:rPr lang="ja-JP" altLang="en-US" dirty="0" smtClean="0"/>
                      <a:t>住居</a:t>
                    </a:r>
                    <a:r>
                      <a:rPr lang="ja-JP" altLang="en-US" dirty="0"/>
                      <a:t>
</a:t>
                    </a:r>
                    <a:r>
                      <a:rPr lang="en-US" altLang="ja-JP" dirty="0"/>
                      <a:t>43.0%</a:t>
                    </a:r>
                  </a:p>
                </c:rich>
              </c:tx>
              <c:dLblPos val="ctr"/>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8477984066013148"/>
                  <c:y val="4.395028043049883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7154182671788309"/>
                  <c:y val="0.1788835834470311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0%" sourceLinked="0"/>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建物利用率!$C$29:$F$29</c:f>
              <c:strCache>
                <c:ptCount val="4"/>
                <c:pt idx="0">
                  <c:v>住宅</c:v>
                </c:pt>
                <c:pt idx="1">
                  <c:v>商業</c:v>
                </c:pt>
                <c:pt idx="2">
                  <c:v>工業</c:v>
                </c:pt>
                <c:pt idx="3">
                  <c:v>その他</c:v>
                </c:pt>
              </c:strCache>
            </c:strRef>
          </c:cat>
          <c:val>
            <c:numRef>
              <c:f>建物利用率!$C$30:$F$30</c:f>
              <c:numCache>
                <c:formatCode>0.0_ </c:formatCode>
                <c:ptCount val="4"/>
                <c:pt idx="0">
                  <c:v>0.4295061816896576</c:v>
                </c:pt>
                <c:pt idx="1">
                  <c:v>0.29503912609137473</c:v>
                </c:pt>
                <c:pt idx="2">
                  <c:v>0.10632516276660953</c:v>
                </c:pt>
                <c:pt idx="3">
                  <c:v>0.16912952945237084</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manualLayout>
          <c:xMode val="edge"/>
          <c:yMode val="edge"/>
          <c:x val="0.23293386243386244"/>
          <c:y val="0.87893979477314432"/>
          <c:w val="0.56123381704370978"/>
          <c:h val="7.1448764589965089E-2"/>
        </c:manualLayout>
      </c:layout>
      <c:overlay val="0"/>
      <c:txPr>
        <a:bodyPr/>
        <a:lstStyle/>
        <a:p>
          <a:pPr>
            <a:defRPr sz="800"/>
          </a:pPr>
          <a:endParaRPr lang="ja-JP"/>
        </a:p>
      </c:txPr>
    </c:legend>
    <c:plotVisOnly val="1"/>
    <c:dispBlanksAs val="zero"/>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46891534391534"/>
          <c:y val="5.5996472663139334E-2"/>
          <c:w val="0.64505985449737824"/>
          <c:h val="0.78189073272406662"/>
        </c:manualLayout>
      </c:layout>
      <c:pieChart>
        <c:varyColors val="1"/>
        <c:ser>
          <c:idx val="0"/>
          <c:order val="0"/>
          <c:tx>
            <c:strRef>
              <c:f>建物利用率!$B$32</c:f>
              <c:strCache>
                <c:ptCount val="1"/>
                <c:pt idx="0">
                  <c:v>非建物用途</c:v>
                </c:pt>
              </c:strCache>
            </c:strRef>
          </c:tx>
          <c:dPt>
            <c:idx val="1"/>
            <c:bubble3D val="0"/>
            <c:spPr>
              <a:solidFill>
                <a:srgbClr val="2D2D8A">
                  <a:lumMod val="40000"/>
                  <a:lumOff val="60000"/>
                </a:srgbClr>
              </a:solidFill>
            </c:spPr>
          </c:dPt>
          <c:dPt>
            <c:idx val="2"/>
            <c:bubble3D val="0"/>
            <c:spPr>
              <a:solidFill>
                <a:srgbClr val="92D050"/>
              </a:solidFill>
            </c:spPr>
          </c:dPt>
          <c:dPt>
            <c:idx val="3"/>
            <c:bubble3D val="0"/>
            <c:spPr>
              <a:solidFill>
                <a:srgbClr val="00B050"/>
              </a:solidFill>
            </c:spPr>
          </c:dPt>
          <c:dPt>
            <c:idx val="4"/>
            <c:bubble3D val="0"/>
            <c:spPr>
              <a:solidFill>
                <a:schemeClr val="accent1">
                  <a:lumMod val="75000"/>
                </a:schemeClr>
              </a:solidFill>
            </c:spPr>
          </c:dPt>
          <c:dLbls>
            <c:dLbl>
              <c:idx val="1"/>
              <c:layout>
                <c:manualLayout>
                  <c:x val="4.2052579365079362E-2"/>
                  <c:y val="-0.223424723424723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22922718253968274"/>
                  <c:y val="-5.66141574474907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manualLayout>
                  <c:x val="0.1748234126984127"/>
                  <c:y val="0.1977825877825877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建物利用率!$C$31:$G$31</c:f>
              <c:strCache>
                <c:ptCount val="5"/>
                <c:pt idx="0">
                  <c:v>道路</c:v>
                </c:pt>
                <c:pt idx="1">
                  <c:v>水面</c:v>
                </c:pt>
                <c:pt idx="2">
                  <c:v>公園緑地</c:v>
                </c:pt>
                <c:pt idx="3">
                  <c:v>農地</c:v>
                </c:pt>
                <c:pt idx="4">
                  <c:v>その他</c:v>
                </c:pt>
              </c:strCache>
            </c:strRef>
          </c:cat>
          <c:val>
            <c:numRef>
              <c:f>建物利用率!$C$32:$G$32</c:f>
              <c:numCache>
                <c:formatCode>0.0%</c:formatCode>
                <c:ptCount val="5"/>
                <c:pt idx="0">
                  <c:v>0.4117068663116239</c:v>
                </c:pt>
                <c:pt idx="1">
                  <c:v>0.21682858077327191</c:v>
                </c:pt>
                <c:pt idx="2">
                  <c:v>0.17292157195627059</c:v>
                </c:pt>
                <c:pt idx="3">
                  <c:v>3.8012886956273852E-4</c:v>
                </c:pt>
                <c:pt idx="4">
                  <c:v>0.19816285208928047</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manualLayout>
          <c:xMode val="edge"/>
          <c:yMode val="edge"/>
          <c:x val="0.17996031746032476"/>
          <c:y val="0.84807960557962581"/>
          <c:w val="0.66947685185185191"/>
          <c:h val="0.11124150006950792"/>
        </c:manualLayout>
      </c:layout>
      <c:overlay val="0"/>
      <c:txPr>
        <a:bodyPr/>
        <a:lstStyle/>
        <a:p>
          <a:pPr>
            <a:defRPr sz="800"/>
          </a:pPr>
          <a:endParaRPr lang="ja-JP"/>
        </a:p>
      </c:txPr>
    </c:legend>
    <c:plotVisOnly val="1"/>
    <c:dispBlanksAs val="zero"/>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将来人口の見通し!$A$31</c:f>
              <c:strCache>
                <c:ptCount val="1"/>
                <c:pt idx="0">
                  <c:v>総合計</c:v>
                </c:pt>
              </c:strCache>
            </c:strRef>
          </c:tx>
          <c:spPr>
            <a:ln>
              <a:solidFill>
                <a:srgbClr val="2D2D8A">
                  <a:lumMod val="40000"/>
                  <a:lumOff val="60000"/>
                </a:srgbClr>
              </a:solidFill>
            </a:ln>
          </c:spPr>
          <c:marker>
            <c:spPr>
              <a:solidFill>
                <a:srgbClr val="2D2D8A">
                  <a:lumMod val="60000"/>
                  <a:lumOff val="40000"/>
                </a:srgbClr>
              </a:solidFill>
              <a:ln>
                <a:solidFill>
                  <a:srgbClr val="2D2D8A">
                    <a:lumMod val="40000"/>
                    <a:lumOff val="60000"/>
                  </a:srgbClr>
                </a:solidFill>
              </a:ln>
            </c:spPr>
          </c:marker>
          <c:dLbls>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将来人口の見通し!$B$31:$F$31</c:f>
              <c:numCache>
                <c:formatCode>0;_</c:formatCode>
                <c:ptCount val="5"/>
                <c:pt idx="0" formatCode="General">
                  <c:v>303621</c:v>
                </c:pt>
                <c:pt idx="1">
                  <c:v>315310</c:v>
                </c:pt>
                <c:pt idx="2">
                  <c:v>316665</c:v>
                </c:pt>
                <c:pt idx="3">
                  <c:v>305336.28762068</c:v>
                </c:pt>
                <c:pt idx="4">
                  <c:v>286901.07399077161</c:v>
                </c:pt>
              </c:numCache>
            </c:numRef>
          </c:val>
          <c:smooth val="0"/>
        </c:ser>
        <c:ser>
          <c:idx val="1"/>
          <c:order val="1"/>
          <c:tx>
            <c:strRef>
              <c:f>将来人口の見通し!$A$32</c:f>
              <c:strCache>
                <c:ptCount val="1"/>
                <c:pt idx="0">
                  <c:v>０～14歳（年少人口）</c:v>
                </c:pt>
              </c:strCache>
            </c:strRef>
          </c:tx>
          <c:spPr>
            <a:ln>
              <a:solidFill>
                <a:srgbClr val="BBE0E3">
                  <a:lumMod val="90000"/>
                </a:srgbClr>
              </a:solidFill>
            </a:ln>
          </c:spPr>
          <c:marker>
            <c:spPr>
              <a:solidFill>
                <a:srgbClr val="BBE0E3">
                  <a:lumMod val="90000"/>
                </a:srgbClr>
              </a:solidFill>
              <a:ln>
                <a:solidFill>
                  <a:srgbClr val="BBE0E3">
                    <a:lumMod val="90000"/>
                  </a:srgbClr>
                </a:solidFill>
              </a:ln>
            </c:spPr>
          </c:marker>
          <c:dLbls>
            <c:dLbl>
              <c:idx val="0"/>
              <c:layout>
                <c:manualLayout>
                  <c:x val="-4.3390241477978833E-2"/>
                  <c:y val="3.55167083726538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9379726074083594E-2"/>
                  <c:y val="4.11886630577553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630157411549195E-2"/>
                  <c:y val="3.54497167818858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5884472561256997E-2"/>
                  <c:y val="3.54497167818858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121527112134133E-2"/>
                  <c:y val="5.24655808371928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将来人口の見通し!$B$32:$F$32</c:f>
              <c:numCache>
                <c:formatCode>0;_</c:formatCode>
                <c:ptCount val="5"/>
                <c:pt idx="0" formatCode="General">
                  <c:v>38654</c:v>
                </c:pt>
                <c:pt idx="1">
                  <c:v>39027</c:v>
                </c:pt>
                <c:pt idx="2">
                  <c:v>37502</c:v>
                </c:pt>
                <c:pt idx="3">
                  <c:v>34276.528630430192</c:v>
                </c:pt>
                <c:pt idx="4">
                  <c:v>28668.619296655859</c:v>
                </c:pt>
              </c:numCache>
            </c:numRef>
          </c:val>
          <c:smooth val="0"/>
        </c:ser>
        <c:ser>
          <c:idx val="2"/>
          <c:order val="2"/>
          <c:tx>
            <c:strRef>
              <c:f>将来人口の見通し!$A$33</c:f>
              <c:strCache>
                <c:ptCount val="1"/>
                <c:pt idx="0">
                  <c:v>15～64歳（生産年齢人口）</c:v>
                </c:pt>
              </c:strCache>
            </c:strRef>
          </c:tx>
          <c:spPr>
            <a:ln>
              <a:solidFill>
                <a:srgbClr val="BBE0E3">
                  <a:lumMod val="75000"/>
                </a:srgbClr>
              </a:solidFill>
            </a:ln>
          </c:spPr>
          <c:marker>
            <c:spPr>
              <a:solidFill>
                <a:srgbClr val="BBE0E3">
                  <a:lumMod val="75000"/>
                </a:srgbClr>
              </a:solidFill>
              <a:ln>
                <a:solidFill>
                  <a:srgbClr val="BBE0E3">
                    <a:lumMod val="75000"/>
                  </a:srgbClr>
                </a:solidFill>
              </a:ln>
            </c:spPr>
          </c:marker>
          <c:dLbls>
            <c:dLbl>
              <c:idx val="3"/>
              <c:layout>
                <c:manualLayout>
                  <c:x val="-4.8486707566462166E-2"/>
                  <c:y val="-5.19880195698428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将来人口の見通し!$B$33:$F$33</c:f>
              <c:numCache>
                <c:formatCode>0;_</c:formatCode>
                <c:ptCount val="5"/>
                <c:pt idx="0" formatCode="General">
                  <c:v>202829</c:v>
                </c:pt>
                <c:pt idx="1">
                  <c:v>205297</c:v>
                </c:pt>
                <c:pt idx="2">
                  <c:v>198267</c:v>
                </c:pt>
                <c:pt idx="3">
                  <c:v>191159.54717610031</c:v>
                </c:pt>
                <c:pt idx="4">
                  <c:v>173994.10501340893</c:v>
                </c:pt>
              </c:numCache>
            </c:numRef>
          </c:val>
          <c:smooth val="0"/>
        </c:ser>
        <c:ser>
          <c:idx val="3"/>
          <c:order val="3"/>
          <c:tx>
            <c:strRef>
              <c:f>将来人口の見通し!$A$34</c:f>
              <c:strCache>
                <c:ptCount val="1"/>
                <c:pt idx="0">
                  <c:v>65歳以上（老年人口）</c:v>
                </c:pt>
              </c:strCache>
            </c:strRef>
          </c:tx>
          <c:spPr>
            <a:ln>
              <a:solidFill>
                <a:srgbClr val="92D050"/>
              </a:solidFill>
            </a:ln>
          </c:spPr>
          <c:marker>
            <c:spPr>
              <a:noFill/>
              <a:ln>
                <a:solidFill>
                  <a:srgbClr val="92D050"/>
                </a:solidFill>
              </a:ln>
            </c:spPr>
          </c:marker>
          <c:dLbls>
            <c:dLbl>
              <c:idx val="3"/>
              <c:layout>
                <c:manualLayout>
                  <c:x val="-3.7635406275325162E-2"/>
                  <c:y val="-4.92820750347398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将来人口の見通し!$B$34:$F$34</c:f>
              <c:numCache>
                <c:formatCode>0;_</c:formatCode>
                <c:ptCount val="5"/>
                <c:pt idx="0" formatCode="General">
                  <c:v>60249</c:v>
                </c:pt>
                <c:pt idx="1">
                  <c:v>68911</c:v>
                </c:pt>
                <c:pt idx="2">
                  <c:v>76490</c:v>
                </c:pt>
                <c:pt idx="3">
                  <c:v>79900.211814148992</c:v>
                </c:pt>
                <c:pt idx="4">
                  <c:v>84238.349680705054</c:v>
                </c:pt>
              </c:numCache>
            </c:numRef>
          </c:val>
          <c:smooth val="0"/>
        </c:ser>
        <c:dLbls>
          <c:showLegendKey val="0"/>
          <c:showVal val="0"/>
          <c:showCatName val="0"/>
          <c:showSerName val="0"/>
          <c:showPercent val="0"/>
          <c:showBubbleSize val="0"/>
        </c:dLbls>
        <c:marker val="1"/>
        <c:smooth val="0"/>
        <c:axId val="238052000"/>
        <c:axId val="238054744"/>
      </c:lineChart>
      <c:catAx>
        <c:axId val="238052000"/>
        <c:scaling>
          <c:orientation val="minMax"/>
        </c:scaling>
        <c:delete val="0"/>
        <c:axPos val="b"/>
        <c:numFmt formatCode="General" sourceLinked="1"/>
        <c:majorTickMark val="out"/>
        <c:minorTickMark val="none"/>
        <c:tickLblPos val="nextTo"/>
        <c:crossAx val="238054744"/>
        <c:crosses val="autoZero"/>
        <c:auto val="1"/>
        <c:lblAlgn val="ctr"/>
        <c:lblOffset val="100"/>
        <c:noMultiLvlLbl val="0"/>
      </c:catAx>
      <c:valAx>
        <c:axId val="238054744"/>
        <c:scaling>
          <c:orientation val="minMax"/>
        </c:scaling>
        <c:delete val="0"/>
        <c:axPos val="l"/>
        <c:majorGridlines/>
        <c:numFmt formatCode="#,##0_);[Red]\(#,##0\)" sourceLinked="0"/>
        <c:majorTickMark val="out"/>
        <c:minorTickMark val="none"/>
        <c:tickLblPos val="nextTo"/>
        <c:crossAx val="238052000"/>
        <c:crosses val="autoZero"/>
        <c:crossBetween val="between"/>
      </c:valAx>
    </c:plotArea>
    <c:legend>
      <c:legendPos val="b"/>
      <c:layout>
        <c:manualLayout>
          <c:xMode val="edge"/>
          <c:yMode val="edge"/>
          <c:x val="8.1560412095910265E-2"/>
          <c:y val="0.85340498158401168"/>
          <c:w val="0.9"/>
          <c:h val="8.4203516879871113E-2"/>
        </c:manualLayout>
      </c:layout>
      <c:overlay val="0"/>
    </c:legend>
    <c:plotVisOnly val="1"/>
    <c:dispBlanksAs val="gap"/>
    <c:showDLblsOverMax val="0"/>
  </c:chart>
  <c:spPr>
    <a:noFill/>
    <a:ln>
      <a:noFill/>
    </a:ln>
  </c:spPr>
  <c:txPr>
    <a:bodyPr/>
    <a:lstStyle/>
    <a:p>
      <a:pPr>
        <a:defRPr sz="800"/>
      </a:pPr>
      <a:endParaRPr lang="ja-JP"/>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85439560439591"/>
          <c:y val="9.071428571428572E-2"/>
          <c:w val="0.77274969474974486"/>
          <c:h val="0.68339047619051962"/>
        </c:manualLayout>
      </c:layout>
      <c:barChart>
        <c:barDir val="col"/>
        <c:grouping val="stacked"/>
        <c:varyColors val="0"/>
        <c:ser>
          <c:idx val="0"/>
          <c:order val="0"/>
          <c:tx>
            <c:strRef>
              <c:f>世帯数と１世帯あたり人員!$A$32</c:f>
              <c:strCache>
                <c:ptCount val="1"/>
                <c:pt idx="0">
                  <c:v>高齢単身世帯</c:v>
                </c:pt>
              </c:strCache>
            </c:strRef>
          </c:tx>
          <c:spPr>
            <a:solidFill>
              <a:schemeClr val="accent6">
                <a:lumMod val="40000"/>
                <a:lumOff val="60000"/>
              </a:schemeClr>
            </a:solidFill>
            <a:ln>
              <a:solidFill>
                <a:schemeClr val="bg1"/>
              </a:solidFill>
            </a:ln>
          </c:spPr>
          <c:invertIfNegative val="0"/>
          <c:dLbls>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世帯数と１世帯あたり人員!$B$32:$E$32</c:f>
              <c:numCache>
                <c:formatCode>#,##0_);[Red]\(#,##0\)</c:formatCode>
                <c:ptCount val="4"/>
                <c:pt idx="0">
                  <c:v>11699</c:v>
                </c:pt>
                <c:pt idx="1">
                  <c:v>14569</c:v>
                </c:pt>
                <c:pt idx="2">
                  <c:v>18277</c:v>
                </c:pt>
                <c:pt idx="3">
                  <c:v>20211</c:v>
                </c:pt>
              </c:numCache>
            </c:numRef>
          </c:val>
        </c:ser>
        <c:ser>
          <c:idx val="1"/>
          <c:order val="1"/>
          <c:tx>
            <c:strRef>
              <c:f>世帯数と１世帯あたり人員!$A$33</c:f>
              <c:strCache>
                <c:ptCount val="1"/>
                <c:pt idx="0">
                  <c:v>高齢夫婦世帯</c:v>
                </c:pt>
              </c:strCache>
            </c:strRef>
          </c:tx>
          <c:spPr>
            <a:solidFill>
              <a:srgbClr val="92D050"/>
            </a:solidFill>
            <a:ln>
              <a:solidFill>
                <a:schemeClr val="bg1"/>
              </a:solidFill>
            </a:ln>
          </c:spPr>
          <c:invertIfNegative val="0"/>
          <c:dLbls>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世帯数と１世帯あたり人員!$B$33:$E$33</c:f>
              <c:numCache>
                <c:formatCode>#,##0_);[Red]\(#,##0\)</c:formatCode>
                <c:ptCount val="4"/>
                <c:pt idx="0">
                  <c:v>7307</c:v>
                </c:pt>
                <c:pt idx="1">
                  <c:v>8963</c:v>
                </c:pt>
                <c:pt idx="2">
                  <c:v>10277</c:v>
                </c:pt>
                <c:pt idx="3">
                  <c:v>11230</c:v>
                </c:pt>
              </c:numCache>
            </c:numRef>
          </c:val>
        </c:ser>
        <c:ser>
          <c:idx val="2"/>
          <c:order val="2"/>
          <c:tx>
            <c:strRef>
              <c:f>世帯数と１世帯あたり人員!$A$34</c:f>
              <c:strCache>
                <c:ptCount val="1"/>
                <c:pt idx="0">
                  <c:v>その他世帯</c:v>
                </c:pt>
              </c:strCache>
            </c:strRef>
          </c:tx>
          <c:spPr>
            <a:solidFill>
              <a:schemeClr val="accent1">
                <a:lumMod val="90000"/>
              </a:schemeClr>
            </a:solidFill>
            <a:ln>
              <a:solidFill>
                <a:schemeClr val="bg1"/>
              </a:solidFill>
            </a:ln>
          </c:spPr>
          <c:invertIfNegative val="0"/>
          <c:dLbls>
            <c:dLbl>
              <c:idx val="2"/>
              <c:layout>
                <c:manualLayout>
                  <c:x val="-4.1279669762641765E-3"/>
                  <c:y val="-4.123711340206185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世帯数と１世帯あたり人員!$B$34:$E$34</c:f>
              <c:numCache>
                <c:formatCode>#,##0_);[Red]\(#,##0\)</c:formatCode>
                <c:ptCount val="4"/>
                <c:pt idx="0">
                  <c:v>109526</c:v>
                </c:pt>
                <c:pt idx="1">
                  <c:v>110495</c:v>
                </c:pt>
                <c:pt idx="2">
                  <c:v>119568</c:v>
                </c:pt>
                <c:pt idx="3">
                  <c:v>120053</c:v>
                </c:pt>
              </c:numCache>
            </c:numRef>
          </c:val>
        </c:ser>
        <c:dLbls>
          <c:showLegendKey val="0"/>
          <c:showVal val="0"/>
          <c:showCatName val="0"/>
          <c:showSerName val="0"/>
          <c:showPercent val="0"/>
          <c:showBubbleSize val="0"/>
        </c:dLbls>
        <c:gapWidth val="80"/>
        <c:overlap val="100"/>
        <c:serLines/>
        <c:axId val="270960720"/>
        <c:axId val="270963464"/>
      </c:barChart>
      <c:lineChart>
        <c:grouping val="standard"/>
        <c:varyColors val="0"/>
        <c:ser>
          <c:idx val="3"/>
          <c:order val="3"/>
          <c:tx>
            <c:strRef>
              <c:f>世帯数と１世帯あたり人員!$A$35</c:f>
              <c:strCache>
                <c:ptCount val="1"/>
              </c:strCache>
            </c:strRef>
          </c:tx>
          <c:spPr>
            <a:ln>
              <a:noFill/>
            </a:ln>
          </c:spPr>
          <c:marker>
            <c:symbol val="none"/>
          </c:marker>
          <c:dLbls>
            <c:dLbl>
              <c:idx val="0"/>
              <c:layout>
                <c:manualLayout>
                  <c:x val="-8.2307997557997573E-2"/>
                  <c:y val="-2.09634920634920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1101953601953584E-2"/>
                  <c:y val="-4.13253968253969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4978632478632724E-2"/>
                  <c:y val="-3.12460317460317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1101953601953584E-2"/>
                  <c:y val="-2.62063492063492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solidFill>
                  <a:srgbClr val="FF0000"/>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世帯数と１世帯あたり人員!$B$35:$E$35</c:f>
              <c:numCache>
                <c:formatCode>#,##0_);[Red]\(#,##0\)</c:formatCode>
                <c:ptCount val="4"/>
                <c:pt idx="0">
                  <c:v>128532</c:v>
                </c:pt>
                <c:pt idx="1">
                  <c:v>134027</c:v>
                </c:pt>
                <c:pt idx="2">
                  <c:v>148122</c:v>
                </c:pt>
                <c:pt idx="3">
                  <c:v>151494</c:v>
                </c:pt>
              </c:numCache>
            </c:numRef>
          </c:val>
          <c:smooth val="0"/>
        </c:ser>
        <c:dLbls>
          <c:showLegendKey val="0"/>
          <c:showVal val="0"/>
          <c:showCatName val="0"/>
          <c:showSerName val="0"/>
          <c:showPercent val="0"/>
          <c:showBubbleSize val="0"/>
        </c:dLbls>
        <c:marker val="1"/>
        <c:smooth val="0"/>
        <c:axId val="270960720"/>
        <c:axId val="270963464"/>
      </c:lineChart>
      <c:lineChart>
        <c:grouping val="standard"/>
        <c:varyColors val="0"/>
        <c:ser>
          <c:idx val="4"/>
          <c:order val="4"/>
          <c:tx>
            <c:strRef>
              <c:f>世帯数と１世帯あたり人員!$A$36</c:f>
              <c:strCache>
                <c:ptCount val="1"/>
                <c:pt idx="0">
                  <c:v>１世帯当たりの人員</c:v>
                </c:pt>
              </c:strCache>
            </c:strRef>
          </c:tx>
          <c:spPr>
            <a:ln w="19050">
              <a:solidFill>
                <a:schemeClr val="tx1"/>
              </a:solidFill>
            </a:ln>
          </c:spPr>
          <c:marker>
            <c:symbol val="square"/>
            <c:size val="7"/>
            <c:spPr>
              <a:solidFill>
                <a:srgbClr val="FFFF00"/>
              </a:solidFill>
              <a:ln w="19050">
                <a:solidFill>
                  <a:schemeClr val="tx1"/>
                </a:solidFill>
              </a:ln>
            </c:spPr>
          </c:marker>
          <c:dLbls>
            <c:dLbl>
              <c:idx val="0"/>
              <c:layout>
                <c:manualLayout>
                  <c:x val="2.0639834881322717E-3"/>
                  <c:y val="-1.37457044673542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03092783505155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639834881322717E-3"/>
                  <c:y val="-2.7491408934707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世帯数と１世帯あたり人員!$B$36:$E$36</c:f>
              <c:numCache>
                <c:formatCode>0.00_ </c:formatCode>
                <c:ptCount val="4"/>
                <c:pt idx="0">
                  <c:v>2.3180530918370521</c:v>
                </c:pt>
                <c:pt idx="1">
                  <c:v>2.2281779044521492</c:v>
                </c:pt>
                <c:pt idx="2">
                  <c:v>2.1083566249443026</c:v>
                </c:pt>
                <c:pt idx="3">
                  <c:v>2.0653689255019998</c:v>
                </c:pt>
              </c:numCache>
            </c:numRef>
          </c:val>
          <c:smooth val="0"/>
        </c:ser>
        <c:dLbls>
          <c:showLegendKey val="0"/>
          <c:showVal val="0"/>
          <c:showCatName val="0"/>
          <c:showSerName val="0"/>
          <c:showPercent val="0"/>
          <c:showBubbleSize val="0"/>
        </c:dLbls>
        <c:marker val="1"/>
        <c:smooth val="0"/>
        <c:axId val="270959544"/>
        <c:axId val="270957192"/>
      </c:lineChart>
      <c:catAx>
        <c:axId val="270960720"/>
        <c:scaling>
          <c:orientation val="minMax"/>
        </c:scaling>
        <c:delete val="0"/>
        <c:axPos val="b"/>
        <c:numFmt formatCode="General" sourceLinked="1"/>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70963464"/>
        <c:crosses val="autoZero"/>
        <c:auto val="1"/>
        <c:lblAlgn val="ctr"/>
        <c:lblOffset val="100"/>
        <c:noMultiLvlLbl val="0"/>
      </c:catAx>
      <c:valAx>
        <c:axId val="270963464"/>
        <c:scaling>
          <c:orientation val="minMax"/>
        </c:scaling>
        <c:delete val="0"/>
        <c:axPos val="l"/>
        <c:majorGridlines/>
        <c:numFmt formatCode="#,##0_);[Red]\(#,##0\)" sourceLinked="0"/>
        <c:majorTickMark val="out"/>
        <c:minorTickMark val="none"/>
        <c:tickLblPos val="nextTo"/>
        <c:txPr>
          <a:bodyPr/>
          <a:lstStyle/>
          <a:p>
            <a:pPr>
              <a:defRPr sz="700">
                <a:latin typeface="ＭＳ Ｐゴシック" pitchFamily="50" charset="-128"/>
                <a:ea typeface="ＭＳ Ｐゴシック" pitchFamily="50" charset="-128"/>
              </a:defRPr>
            </a:pPr>
            <a:endParaRPr lang="ja-JP"/>
          </a:p>
        </c:txPr>
        <c:crossAx val="270960720"/>
        <c:crosses val="autoZero"/>
        <c:crossBetween val="between"/>
      </c:valAx>
      <c:catAx>
        <c:axId val="270959544"/>
        <c:scaling>
          <c:orientation val="minMax"/>
        </c:scaling>
        <c:delete val="1"/>
        <c:axPos val="b"/>
        <c:numFmt formatCode="General" sourceLinked="1"/>
        <c:majorTickMark val="out"/>
        <c:minorTickMark val="none"/>
        <c:tickLblPos val="none"/>
        <c:crossAx val="270957192"/>
        <c:crosses val="autoZero"/>
        <c:auto val="1"/>
        <c:lblAlgn val="ctr"/>
        <c:lblOffset val="100"/>
        <c:noMultiLvlLbl val="0"/>
      </c:catAx>
      <c:valAx>
        <c:axId val="270957192"/>
        <c:scaling>
          <c:orientation val="minMax"/>
        </c:scaling>
        <c:delete val="0"/>
        <c:axPos val="r"/>
        <c:numFmt formatCode="0.00_ " sourceLinked="1"/>
        <c:majorTickMark val="out"/>
        <c:minorTickMark val="none"/>
        <c:tickLblPos val="nextTo"/>
        <c:txPr>
          <a:bodyPr/>
          <a:lstStyle/>
          <a:p>
            <a:pPr>
              <a:defRPr sz="700">
                <a:latin typeface="ＭＳ Ｐゴシック" pitchFamily="50" charset="-128"/>
                <a:ea typeface="ＭＳ Ｐゴシック" pitchFamily="50" charset="-128"/>
              </a:defRPr>
            </a:pPr>
            <a:endParaRPr lang="ja-JP"/>
          </a:p>
        </c:txPr>
        <c:crossAx val="270959544"/>
        <c:crosses val="max"/>
        <c:crossBetween val="between"/>
      </c:valAx>
    </c:plotArea>
    <c:legend>
      <c:legendPos val="b"/>
      <c:legendEntry>
        <c:idx val="3"/>
        <c:delete val="1"/>
      </c:legendEntry>
      <c:layout>
        <c:manualLayout>
          <c:xMode val="edge"/>
          <c:yMode val="edge"/>
          <c:x val="1.5415140415140419E-2"/>
          <c:y val="0.8374198412698417"/>
          <c:w val="0.91092796092792361"/>
          <c:h val="0.10714365079365624"/>
        </c:manualLayout>
      </c:layout>
      <c:overlay val="0"/>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103587962962973E-2"/>
          <c:y val="5.5436507936512142E-2"/>
          <c:w val="0.84642534722222218"/>
          <c:h val="0.6985095238095238"/>
        </c:manualLayout>
      </c:layout>
      <c:barChart>
        <c:barDir val="bar"/>
        <c:grouping val="percentStacked"/>
        <c:varyColors val="0"/>
        <c:ser>
          <c:idx val="0"/>
          <c:order val="0"/>
          <c:tx>
            <c:strRef>
              <c:f>人口構成比の推移!$A$29</c:f>
              <c:strCache>
                <c:ptCount val="1"/>
                <c:pt idx="0">
                  <c:v>０歳～14歳（年少人口）</c:v>
                </c:pt>
              </c:strCache>
            </c:strRef>
          </c:tx>
          <c:spPr>
            <a:solidFill>
              <a:schemeClr val="accent6">
                <a:lumMod val="40000"/>
                <a:lumOff val="60000"/>
              </a:schemeClr>
            </a:solidFill>
          </c:spPr>
          <c:invertIfNegative val="0"/>
          <c:dLbls>
            <c:spPr>
              <a:noFill/>
              <a:ln>
                <a:noFill/>
              </a:ln>
              <a:effectLst/>
            </c:spPr>
            <c:txPr>
              <a:bodyPr/>
              <a:lstStyle/>
              <a:p>
                <a:pPr>
                  <a:defRPr>
                    <a:latin typeface="ＭＳ ゴシック" pitchFamily="49" charset="-128"/>
                    <a:ea typeface="ＭＳ ゴシック"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人口構成比の推移!$B$29:$F$29</c:f>
              <c:numCache>
                <c:formatCode>0.0_ </c:formatCode>
                <c:ptCount val="5"/>
                <c:pt idx="0">
                  <c:v>9.9925102746675289</c:v>
                </c:pt>
                <c:pt idx="1">
                  <c:v>11.225828707595998</c:v>
                </c:pt>
                <c:pt idx="2">
                  <c:v>12.00990203645051</c:v>
                </c:pt>
                <c:pt idx="3">
                  <c:v>12.459335642568726</c:v>
                </c:pt>
                <c:pt idx="4">
                  <c:v>12.81070618959872</c:v>
                </c:pt>
              </c:numCache>
            </c:numRef>
          </c:val>
        </c:ser>
        <c:ser>
          <c:idx val="1"/>
          <c:order val="1"/>
          <c:tx>
            <c:strRef>
              <c:f>人口構成比の推移!$A$30</c:f>
              <c:strCache>
                <c:ptCount val="1"/>
                <c:pt idx="0">
                  <c:v>15歳～64歳（生産年齢人口）</c:v>
                </c:pt>
              </c:strCache>
            </c:strRef>
          </c:tx>
          <c:spPr>
            <a:solidFill>
              <a:srgbClr val="92D050"/>
            </a:solidFill>
          </c:spPr>
          <c:invertIfNegative val="0"/>
          <c:dLbls>
            <c:spPr>
              <a:noFill/>
              <a:ln>
                <a:noFill/>
              </a:ln>
              <a:effectLst/>
            </c:spPr>
            <c:txPr>
              <a:bodyPr/>
              <a:lstStyle/>
              <a:p>
                <a:pPr>
                  <a:defRPr>
                    <a:latin typeface="ＭＳ ゴシック" pitchFamily="49" charset="-128"/>
                    <a:ea typeface="ＭＳ ゴシック"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人口構成比の推移!$B$30:$F$30</c:f>
              <c:numCache>
                <c:formatCode>0.0_ </c:formatCode>
                <c:ptCount val="5"/>
                <c:pt idx="0">
                  <c:v>60.646027772975813</c:v>
                </c:pt>
                <c:pt idx="1">
                  <c:v>62.606232841076213</c:v>
                </c:pt>
                <c:pt idx="2">
                  <c:v>63.494406886590937</c:v>
                </c:pt>
                <c:pt idx="3">
                  <c:v>65.540887831819518</c:v>
                </c:pt>
                <c:pt idx="4">
                  <c:v>67.221574112120905</c:v>
                </c:pt>
              </c:numCache>
            </c:numRef>
          </c:val>
        </c:ser>
        <c:ser>
          <c:idx val="2"/>
          <c:order val="2"/>
          <c:tx>
            <c:strRef>
              <c:f>人口構成比の推移!$A$31</c:f>
              <c:strCache>
                <c:ptCount val="1"/>
                <c:pt idx="0">
                  <c:v>65歳以上（老年人口）</c:v>
                </c:pt>
              </c:strCache>
            </c:strRef>
          </c:tx>
          <c:spPr>
            <a:solidFill>
              <a:schemeClr val="accent1">
                <a:lumMod val="90000"/>
              </a:schemeClr>
            </a:solidFill>
          </c:spPr>
          <c:invertIfNegative val="0"/>
          <c:dLbls>
            <c:spPr>
              <a:noFill/>
              <a:ln>
                <a:noFill/>
              </a:ln>
              <a:effectLst/>
            </c:spPr>
            <c:txPr>
              <a:bodyPr/>
              <a:lstStyle/>
              <a:p>
                <a:pPr>
                  <a:defRPr>
                    <a:latin typeface="ＭＳ ゴシック" pitchFamily="49" charset="-128"/>
                    <a:ea typeface="ＭＳ ゴシック"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人口構成比の推移!$B$31:$F$31</c:f>
              <c:numCache>
                <c:formatCode>0.0_ </c:formatCode>
                <c:ptCount val="5"/>
                <c:pt idx="0">
                  <c:v>29.361461952357377</c:v>
                </c:pt>
                <c:pt idx="1">
                  <c:v>26.16793845132792</c:v>
                </c:pt>
                <c:pt idx="2">
                  <c:v>24.495691076958529</c:v>
                </c:pt>
                <c:pt idx="3">
                  <c:v>21.999776525611729</c:v>
                </c:pt>
                <c:pt idx="4">
                  <c:v>19.967719698274689</c:v>
                </c:pt>
              </c:numCache>
            </c:numRef>
          </c:val>
        </c:ser>
        <c:dLbls>
          <c:showLegendKey val="0"/>
          <c:showVal val="0"/>
          <c:showCatName val="0"/>
          <c:showSerName val="0"/>
          <c:showPercent val="0"/>
          <c:showBubbleSize val="0"/>
        </c:dLbls>
        <c:gapWidth val="150"/>
        <c:overlap val="100"/>
        <c:serLines/>
        <c:axId val="270963856"/>
        <c:axId val="270961896"/>
      </c:barChart>
      <c:catAx>
        <c:axId val="270963856"/>
        <c:scaling>
          <c:orientation val="minMax"/>
        </c:scaling>
        <c:delete val="0"/>
        <c:axPos val="l"/>
        <c:numFmt formatCode="General" sourceLinked="1"/>
        <c:majorTickMark val="out"/>
        <c:minorTickMark val="none"/>
        <c:tickLblPos val="nextTo"/>
        <c:txPr>
          <a:bodyPr/>
          <a:lstStyle/>
          <a:p>
            <a:pPr>
              <a:defRPr>
                <a:latin typeface="ＭＳ ゴシック" pitchFamily="49" charset="-128"/>
                <a:ea typeface="ＭＳ ゴシック" pitchFamily="49" charset="-128"/>
              </a:defRPr>
            </a:pPr>
            <a:endParaRPr lang="ja-JP"/>
          </a:p>
        </c:txPr>
        <c:crossAx val="270961896"/>
        <c:crosses val="autoZero"/>
        <c:auto val="1"/>
        <c:lblAlgn val="ctr"/>
        <c:lblOffset val="0"/>
        <c:noMultiLvlLbl val="0"/>
      </c:catAx>
      <c:valAx>
        <c:axId val="270961896"/>
        <c:scaling>
          <c:orientation val="minMax"/>
        </c:scaling>
        <c:delete val="0"/>
        <c:axPos val="b"/>
        <c:majorGridlines/>
        <c:numFmt formatCode="0%" sourceLinked="1"/>
        <c:majorTickMark val="out"/>
        <c:minorTickMark val="none"/>
        <c:tickLblPos val="nextTo"/>
        <c:txPr>
          <a:bodyPr/>
          <a:lstStyle/>
          <a:p>
            <a:pPr>
              <a:defRPr>
                <a:latin typeface="ＭＳ ゴシック" pitchFamily="49" charset="-128"/>
                <a:ea typeface="ＭＳ ゴシック" pitchFamily="49" charset="-128"/>
              </a:defRPr>
            </a:pPr>
            <a:endParaRPr lang="ja-JP"/>
          </a:p>
        </c:txPr>
        <c:crossAx val="270963856"/>
        <c:crosses val="autoZero"/>
        <c:crossBetween val="between"/>
      </c:valAx>
    </c:plotArea>
    <c:legend>
      <c:legendPos val="b"/>
      <c:layout>
        <c:manualLayout>
          <c:xMode val="edge"/>
          <c:yMode val="edge"/>
          <c:x val="5.8292824074074073E-2"/>
          <c:y val="0.83197698412698418"/>
          <c:w val="0.85034143518521565"/>
          <c:h val="0.10250714285714289"/>
        </c:manualLayout>
      </c:layout>
      <c:overlay val="0"/>
      <c:txPr>
        <a:bodyPr/>
        <a:lstStyle/>
        <a:p>
          <a:pPr>
            <a:defRPr>
              <a:latin typeface="ＭＳ ゴシック" pitchFamily="49" charset="-128"/>
              <a:ea typeface="ＭＳ ゴシック" pitchFamily="49" charset="-128"/>
            </a:defRPr>
          </a:pPr>
          <a:endParaRPr lang="ja-JP"/>
        </a:p>
      </c:txPr>
    </c:legend>
    <c:plotVisOnly val="1"/>
    <c:dispBlanksAs val="gap"/>
    <c:showDLblsOverMax val="0"/>
  </c:chart>
  <c:spPr>
    <a:noFill/>
    <a:ln>
      <a:noFill/>
    </a:ln>
  </c:spPr>
  <c:txPr>
    <a:bodyPr/>
    <a:lstStyle/>
    <a:p>
      <a:pPr>
        <a:defRPr sz="800"/>
      </a:pPr>
      <a:endParaRPr lang="ja-JP"/>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82304558199662"/>
          <c:y val="6.5129452051047809E-2"/>
          <c:w val="0.83078014319900262"/>
          <c:h val="0.77246675491906858"/>
        </c:manualLayout>
      </c:layout>
      <c:barChart>
        <c:barDir val="col"/>
        <c:grouping val="stacked"/>
        <c:varyColors val="0"/>
        <c:ser>
          <c:idx val="0"/>
          <c:order val="0"/>
          <c:tx>
            <c:strRef>
              <c:f>産業別就業者数の推移!$A$31</c:f>
              <c:strCache>
                <c:ptCount val="1"/>
                <c:pt idx="0">
                  <c:v>第一次産業</c:v>
                </c:pt>
              </c:strCache>
            </c:strRef>
          </c:tx>
          <c:spPr>
            <a:solidFill>
              <a:schemeClr val="accent1">
                <a:lumMod val="90000"/>
              </a:schemeClr>
            </a:solidFill>
          </c:spPr>
          <c:invertIfNegative val="0"/>
          <c:dLbls>
            <c:dLbl>
              <c:idx val="0"/>
              <c:layout>
                <c:manualLayout>
                  <c:x val="0"/>
                  <c:y val="-2.523499072493649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652341659007588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352661686519953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348542970590342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ysClr val="windowText" lastClr="000000"/>
                    </a:solidFill>
                    <a:latin typeface="ＭＳ ゴシック" panose="020B0609070205080204" pitchFamily="49" charset="-128"/>
                    <a:ea typeface="ＭＳ ゴシック" panose="020B0609070205080204" pitchFamily="49"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産業別就業者数の推移!$B$30:$E$30</c:f>
              <c:strCache>
                <c:ptCount val="4"/>
                <c:pt idx="0">
                  <c:v>H12</c:v>
                </c:pt>
                <c:pt idx="1">
                  <c:v>H17</c:v>
                </c:pt>
                <c:pt idx="2">
                  <c:v>H22</c:v>
                </c:pt>
                <c:pt idx="3">
                  <c:v>H27</c:v>
                </c:pt>
              </c:strCache>
            </c:strRef>
          </c:cat>
          <c:val>
            <c:numRef>
              <c:f>産業別就業者数の推移!$B$31:$E$31</c:f>
              <c:numCache>
                <c:formatCode>General</c:formatCode>
                <c:ptCount val="4"/>
                <c:pt idx="0">
                  <c:v>106</c:v>
                </c:pt>
                <c:pt idx="1">
                  <c:v>77</c:v>
                </c:pt>
                <c:pt idx="2">
                  <c:v>83</c:v>
                </c:pt>
                <c:pt idx="3">
                  <c:v>106</c:v>
                </c:pt>
              </c:numCache>
            </c:numRef>
          </c:val>
        </c:ser>
        <c:ser>
          <c:idx val="1"/>
          <c:order val="1"/>
          <c:tx>
            <c:strRef>
              <c:f>産業別就業者数の推移!$A$32</c:f>
              <c:strCache>
                <c:ptCount val="1"/>
                <c:pt idx="0">
                  <c:v>第二次産業</c:v>
                </c:pt>
              </c:strCache>
            </c:strRef>
          </c:tx>
          <c:spPr>
            <a:solidFill>
              <a:srgbClr val="92D050"/>
            </a:solidFill>
          </c:spPr>
          <c:invertIfNegative val="0"/>
          <c:dLbls>
            <c:dLbl>
              <c:idx val="2"/>
              <c:layout>
                <c:manualLayout>
                  <c:x val="0"/>
                  <c:y val="-2.249329199112581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341150500186051E-3"/>
                  <c:y val="-2.374651974696404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産業別就業者数の推移!$B$32:$E$32</c:f>
              <c:numCache>
                <c:formatCode>General</c:formatCode>
                <c:ptCount val="4"/>
                <c:pt idx="0">
                  <c:v>46140</c:v>
                </c:pt>
                <c:pt idx="1">
                  <c:v>37901</c:v>
                </c:pt>
                <c:pt idx="2">
                  <c:v>32393</c:v>
                </c:pt>
                <c:pt idx="3">
                  <c:v>30120</c:v>
                </c:pt>
              </c:numCache>
            </c:numRef>
          </c:val>
        </c:ser>
        <c:ser>
          <c:idx val="2"/>
          <c:order val="2"/>
          <c:tx>
            <c:strRef>
              <c:f>産業別就業者数の推移!$A$33</c:f>
              <c:strCache>
                <c:ptCount val="1"/>
                <c:pt idx="0">
                  <c:v>第三次産業</c:v>
                </c:pt>
              </c:strCache>
            </c:strRef>
          </c:tx>
          <c:spPr>
            <a:solidFill>
              <a:schemeClr val="accent6">
                <a:lumMod val="40000"/>
                <a:lumOff val="60000"/>
              </a:schemeClr>
            </a:solidFill>
            <a:ln>
              <a:solidFill>
                <a:schemeClr val="bg1"/>
              </a:solidFill>
            </a:ln>
          </c:spPr>
          <c:invertIfNegative val="0"/>
          <c:dLbls>
            <c:numFmt formatCode="#,##0_);[Red]\(#,##0\)" sourceLinked="0"/>
            <c:spPr>
              <a:noFill/>
              <a:ln>
                <a:noFill/>
              </a:ln>
              <a:effectLst/>
            </c:spPr>
            <c:txPr>
              <a:bodyPr/>
              <a:lstStyle/>
              <a:p>
                <a:pPr>
                  <a:defRPr sz="800">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産業別就業者数の推移!$B$33:$E$33</c:f>
              <c:numCache>
                <c:formatCode>General</c:formatCode>
                <c:ptCount val="4"/>
                <c:pt idx="0">
                  <c:v>98622</c:v>
                </c:pt>
                <c:pt idx="1">
                  <c:v>100392</c:v>
                </c:pt>
                <c:pt idx="2">
                  <c:v>95768</c:v>
                </c:pt>
                <c:pt idx="3">
                  <c:v>90502</c:v>
                </c:pt>
              </c:numCache>
            </c:numRef>
          </c:val>
        </c:ser>
        <c:ser>
          <c:idx val="3"/>
          <c:order val="3"/>
          <c:tx>
            <c:strRef>
              <c:f>産業別就業者数の推移!$A$34</c:f>
              <c:strCache>
                <c:ptCount val="1"/>
                <c:pt idx="0">
                  <c:v>分類不能産業</c:v>
                </c:pt>
              </c:strCache>
            </c:strRef>
          </c:tx>
          <c:spPr>
            <a:solidFill>
              <a:schemeClr val="accent1">
                <a:lumMod val="75000"/>
              </a:schemeClr>
            </a:solidFill>
          </c:spPr>
          <c:invertIfNegative val="0"/>
          <c:dLbls>
            <c:dLbl>
              <c:idx val="0"/>
              <c:layout>
                <c:manualLayout>
                  <c:x val="0"/>
                  <c:y val="3.0769230769230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0769230769230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18803418803423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産業別就業者数の推移!$B$34:$E$34</c:f>
              <c:numCache>
                <c:formatCode>General</c:formatCode>
                <c:ptCount val="4"/>
                <c:pt idx="0">
                  <c:v>967</c:v>
                </c:pt>
                <c:pt idx="1">
                  <c:v>2290</c:v>
                </c:pt>
                <c:pt idx="2">
                  <c:v>13921</c:v>
                </c:pt>
                <c:pt idx="3">
                  <c:v>18019</c:v>
                </c:pt>
              </c:numCache>
            </c:numRef>
          </c:val>
        </c:ser>
        <c:ser>
          <c:idx val="4"/>
          <c:order val="4"/>
          <c:tx>
            <c:strRef>
              <c:f>産業別就業者数の推移!$A$35</c:f>
              <c:strCache>
                <c:ptCount val="1"/>
              </c:strCache>
            </c:strRef>
          </c:tx>
          <c:spPr>
            <a:noFill/>
          </c:spPr>
          <c:invertIfNegative val="0"/>
          <c:dLbls>
            <c:numFmt formatCode="#,##0_);[Red]\(#,##0\)" sourceLinked="0"/>
            <c:spPr>
              <a:solidFill>
                <a:schemeClr val="bg1"/>
              </a:solidFill>
              <a:ln>
                <a:solidFill>
                  <a:srgbClr val="FF0000"/>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産業別就業者数の推移!$B$35:$E$35</c:f>
              <c:numCache>
                <c:formatCode>General</c:formatCode>
                <c:ptCount val="4"/>
                <c:pt idx="0">
                  <c:v>145835</c:v>
                </c:pt>
                <c:pt idx="1">
                  <c:v>140660</c:v>
                </c:pt>
                <c:pt idx="2">
                  <c:v>142165</c:v>
                </c:pt>
                <c:pt idx="3">
                  <c:v>138747</c:v>
                </c:pt>
              </c:numCache>
            </c:numRef>
          </c:val>
        </c:ser>
        <c:dLbls>
          <c:showLegendKey val="0"/>
          <c:showVal val="0"/>
          <c:showCatName val="0"/>
          <c:showSerName val="0"/>
          <c:showPercent val="0"/>
          <c:showBubbleSize val="0"/>
        </c:dLbls>
        <c:gapWidth val="85"/>
        <c:overlap val="100"/>
        <c:serLines/>
        <c:axId val="270964640"/>
        <c:axId val="270959936"/>
      </c:barChart>
      <c:catAx>
        <c:axId val="270964640"/>
        <c:scaling>
          <c:orientation val="minMax"/>
        </c:scaling>
        <c:delete val="0"/>
        <c:axPos val="b"/>
        <c:numFmt formatCode="General" sourceLinked="1"/>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70959936"/>
        <c:crosses val="autoZero"/>
        <c:auto val="1"/>
        <c:lblAlgn val="ctr"/>
        <c:lblOffset val="100"/>
        <c:noMultiLvlLbl val="0"/>
      </c:catAx>
      <c:valAx>
        <c:axId val="270959936"/>
        <c:scaling>
          <c:orientation val="minMax"/>
          <c:max val="200000"/>
        </c:scaling>
        <c:delete val="0"/>
        <c:axPos val="l"/>
        <c:majorGridlines/>
        <c:numFmt formatCode="#,##0_);[Red]\(#,##0\)" sourceLinked="0"/>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70964640"/>
        <c:crosses val="autoZero"/>
        <c:crossBetween val="between"/>
      </c:valAx>
    </c:plotArea>
    <c:legend>
      <c:legendPos val="b"/>
      <c:layout>
        <c:manualLayout>
          <c:xMode val="edge"/>
          <c:yMode val="edge"/>
          <c:x val="8.3592640418817268E-2"/>
          <c:y val="0.9055825968885205"/>
          <c:w val="0.89999993962023672"/>
          <c:h val="7.4395774206909834E-2"/>
        </c:manualLayout>
      </c:layout>
      <c:overlay val="0"/>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業種別!$B$30</c:f>
              <c:strCache>
                <c:ptCount val="1"/>
                <c:pt idx="0">
                  <c:v>業種別</c:v>
                </c:pt>
              </c:strCache>
            </c:strRef>
          </c:tx>
          <c:dPt>
            <c:idx val="1"/>
            <c:bubble3D val="0"/>
            <c:spPr>
              <a:solidFill>
                <a:srgbClr val="92D050"/>
              </a:solidFill>
            </c:spPr>
          </c:dPt>
          <c:dPt>
            <c:idx val="2"/>
            <c:bubble3D val="0"/>
            <c:spPr>
              <a:solidFill>
                <a:schemeClr val="accent6">
                  <a:lumMod val="40000"/>
                  <a:lumOff val="60000"/>
                </a:schemeClr>
              </a:solidFill>
            </c:spPr>
          </c:dPt>
          <c:dPt>
            <c:idx val="3"/>
            <c:bubble3D val="0"/>
            <c:spPr>
              <a:solidFill>
                <a:schemeClr val="accent1">
                  <a:lumMod val="75000"/>
                </a:schemeClr>
              </a:solidFill>
            </c:spPr>
          </c:dPt>
          <c:dLbls>
            <c:numFmt formatCode="0.0%" sourceLinked="0"/>
            <c:spPr>
              <a:noFill/>
              <a:ln>
                <a:noFill/>
              </a:ln>
              <a:effectLst/>
            </c:spPr>
            <c:txPr>
              <a:bodyPr/>
              <a:lstStyle/>
              <a:p>
                <a:pPr>
                  <a:defRPr sz="1000"/>
                </a:pPr>
                <a:endParaRPr lang="ja-JP"/>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業種別!$C$29:$F$29</c:f>
              <c:strCache>
                <c:ptCount val="4"/>
                <c:pt idx="0">
                  <c:v>製造業</c:v>
                </c:pt>
                <c:pt idx="1">
                  <c:v>卸・小売業</c:v>
                </c:pt>
                <c:pt idx="2">
                  <c:v>サービス業</c:v>
                </c:pt>
                <c:pt idx="3">
                  <c:v>その他</c:v>
                </c:pt>
              </c:strCache>
            </c:strRef>
          </c:cat>
          <c:val>
            <c:numRef>
              <c:f>業種別!$C$30:$F$30</c:f>
              <c:numCache>
                <c:formatCode>0.0%</c:formatCode>
                <c:ptCount val="4"/>
                <c:pt idx="0">
                  <c:v>0.24232524347290996</c:v>
                </c:pt>
                <c:pt idx="1">
                  <c:v>0.19664035078111144</c:v>
                </c:pt>
                <c:pt idx="2">
                  <c:v>0.53276437123407161</c:v>
                </c:pt>
                <c:pt idx="3">
                  <c:v>2.8270034511915811E-2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layout/>
      <c:overlay val="0"/>
      <c:txPr>
        <a:bodyPr/>
        <a:lstStyle/>
        <a:p>
          <a:pPr>
            <a:defRPr sz="800"/>
          </a:pPr>
          <a:endParaRPr lang="ja-JP"/>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79282407407401E-2"/>
          <c:y val="5.5436507936512489E-2"/>
          <c:w val="0.85010011574074051"/>
          <c:h val="0.68843015873015856"/>
        </c:manualLayout>
      </c:layout>
      <c:barChart>
        <c:barDir val="bar"/>
        <c:grouping val="percentStacked"/>
        <c:varyColors val="0"/>
        <c:ser>
          <c:idx val="0"/>
          <c:order val="0"/>
          <c:tx>
            <c:strRef>
              <c:f>人口構成比の推移!$A$29</c:f>
              <c:strCache>
                <c:ptCount val="1"/>
                <c:pt idx="0">
                  <c:v>０歳～14歳（年少人口）</c:v>
                </c:pt>
              </c:strCache>
            </c:strRef>
          </c:tx>
          <c:spPr>
            <a:solidFill>
              <a:schemeClr val="accent6">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人口構成比の推移!$B$29:$F$29</c:f>
              <c:numCache>
                <c:formatCode>0.0_ </c:formatCode>
                <c:ptCount val="5"/>
                <c:pt idx="0">
                  <c:v>8.9253171942780529</c:v>
                </c:pt>
                <c:pt idx="1">
                  <c:v>10.094709161128142</c:v>
                </c:pt>
                <c:pt idx="2">
                  <c:v>10.526087459509506</c:v>
                </c:pt>
                <c:pt idx="3">
                  <c:v>11.090710268391939</c:v>
                </c:pt>
                <c:pt idx="4">
                  <c:v>11.566190378259726</c:v>
                </c:pt>
              </c:numCache>
            </c:numRef>
          </c:val>
        </c:ser>
        <c:ser>
          <c:idx val="1"/>
          <c:order val="1"/>
          <c:tx>
            <c:strRef>
              <c:f>人口構成比の推移!$A$30</c:f>
              <c:strCache>
                <c:ptCount val="1"/>
                <c:pt idx="0">
                  <c:v>15歳～64歳（生産年齢人口）</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人口構成比の推移!$B$30:$F$30</c:f>
              <c:numCache>
                <c:formatCode>0.0_ </c:formatCode>
                <c:ptCount val="5"/>
                <c:pt idx="0">
                  <c:v>61.664334338496118</c:v>
                </c:pt>
                <c:pt idx="1">
                  <c:v>63.922681714505181</c:v>
                </c:pt>
                <c:pt idx="2">
                  <c:v>66.021517815825959</c:v>
                </c:pt>
                <c:pt idx="3">
                  <c:v>68.65270320834675</c:v>
                </c:pt>
                <c:pt idx="4">
                  <c:v>71.12608946266208</c:v>
                </c:pt>
              </c:numCache>
            </c:numRef>
          </c:val>
        </c:ser>
        <c:ser>
          <c:idx val="2"/>
          <c:order val="2"/>
          <c:tx>
            <c:strRef>
              <c:f>人口構成比の推移!$A$31</c:f>
              <c:strCache>
                <c:ptCount val="1"/>
                <c:pt idx="0">
                  <c:v>65歳以上（老年人口）</c:v>
                </c:pt>
              </c:strCache>
            </c:strRef>
          </c:tx>
          <c:spPr>
            <a:solidFill>
              <a:schemeClr val="accent1">
                <a:lumMod val="90000"/>
              </a:schemeClr>
            </a:solidFill>
          </c:spPr>
          <c:invertIfNegative val="0"/>
          <c:dLbls>
            <c:dLbl>
              <c:idx val="3"/>
              <c:layout/>
              <c:tx>
                <c:rich>
                  <a:bodyPr/>
                  <a:lstStyle/>
                  <a:p>
                    <a:r>
                      <a:rPr lang="en-US" altLang="en-US" smtClean="0"/>
                      <a:t>20.2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人口構成比の推移!$B$31:$F$31</c:f>
              <c:numCache>
                <c:formatCode>0.0_ </c:formatCode>
                <c:ptCount val="5"/>
                <c:pt idx="0">
                  <c:v>29.410348467225823</c:v>
                </c:pt>
                <c:pt idx="1">
                  <c:v>25.982609124364942</c:v>
                </c:pt>
                <c:pt idx="2">
                  <c:v>23.452394724664508</c:v>
                </c:pt>
                <c:pt idx="3">
                  <c:v>20.256586523260989</c:v>
                </c:pt>
                <c:pt idx="4">
                  <c:v>17.307720159078205</c:v>
                </c:pt>
              </c:numCache>
            </c:numRef>
          </c:val>
        </c:ser>
        <c:dLbls>
          <c:showLegendKey val="0"/>
          <c:showVal val="0"/>
          <c:showCatName val="0"/>
          <c:showSerName val="0"/>
          <c:showPercent val="0"/>
          <c:showBubbleSize val="0"/>
        </c:dLbls>
        <c:gapWidth val="150"/>
        <c:overlap val="100"/>
        <c:serLines/>
        <c:axId val="235952560"/>
        <c:axId val="235954520"/>
      </c:barChart>
      <c:catAx>
        <c:axId val="235952560"/>
        <c:scaling>
          <c:orientation val="minMax"/>
        </c:scaling>
        <c:delete val="0"/>
        <c:axPos val="l"/>
        <c:numFmt formatCode="General" sourceLinked="1"/>
        <c:majorTickMark val="out"/>
        <c:minorTickMark val="none"/>
        <c:tickLblPos val="nextTo"/>
        <c:crossAx val="235954520"/>
        <c:crosses val="autoZero"/>
        <c:auto val="1"/>
        <c:lblAlgn val="ctr"/>
        <c:lblOffset val="0"/>
        <c:noMultiLvlLbl val="0"/>
      </c:catAx>
      <c:valAx>
        <c:axId val="235954520"/>
        <c:scaling>
          <c:orientation val="minMax"/>
        </c:scaling>
        <c:delete val="0"/>
        <c:axPos val="b"/>
        <c:majorGridlines/>
        <c:numFmt formatCode="0%" sourceLinked="1"/>
        <c:majorTickMark val="out"/>
        <c:minorTickMark val="none"/>
        <c:tickLblPos val="nextTo"/>
        <c:crossAx val="235952560"/>
        <c:crosses val="autoZero"/>
        <c:crossBetween val="between"/>
      </c:valAx>
    </c:plotArea>
    <c:legend>
      <c:legendPos val="b"/>
      <c:layout>
        <c:manualLayout>
          <c:xMode val="edge"/>
          <c:yMode val="edge"/>
          <c:x val="6.1967592592592595E-2"/>
          <c:y val="0.8269373015873015"/>
          <c:w val="0.83564236111111112"/>
          <c:h val="0.11258650793650812"/>
        </c:manualLayout>
      </c:layout>
      <c:overlay val="0"/>
    </c:legend>
    <c:plotVisOnly val="1"/>
    <c:dispBlanksAs val="gap"/>
    <c:showDLblsOverMax val="0"/>
  </c:chart>
  <c:spPr>
    <a:noFill/>
    <a:ln>
      <a:noFill/>
    </a:ln>
  </c:spPr>
  <c:txPr>
    <a:bodyPr/>
    <a:lstStyle/>
    <a:p>
      <a:pPr>
        <a:defRPr sz="800">
          <a:latin typeface="ＭＳ ゴシック" pitchFamily="49" charset="-128"/>
          <a:ea typeface="ＭＳ ゴシック" pitchFamily="49" charset="-128"/>
        </a:defRPr>
      </a:pPr>
      <a:endParaRPr lang="ja-JP"/>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26135834757141"/>
          <c:y val="2.887671981585228E-2"/>
          <c:w val="0.72771831658347352"/>
          <c:h val="0.81515098643066608"/>
        </c:manualLayout>
      </c:layout>
      <c:pieChart>
        <c:varyColors val="1"/>
        <c:ser>
          <c:idx val="0"/>
          <c:order val="0"/>
          <c:tx>
            <c:strRef>
              <c:f>建物利用率!$B$30</c:f>
              <c:strCache>
                <c:ptCount val="1"/>
                <c:pt idx="0">
                  <c:v>建物利用率</c:v>
                </c:pt>
              </c:strCache>
            </c:strRef>
          </c:tx>
          <c:dPt>
            <c:idx val="1"/>
            <c:bubble3D val="0"/>
            <c:spPr>
              <a:solidFill>
                <a:schemeClr val="accent6">
                  <a:lumMod val="40000"/>
                  <a:lumOff val="60000"/>
                </a:schemeClr>
              </a:solidFill>
            </c:spPr>
          </c:dPt>
          <c:dPt>
            <c:idx val="2"/>
            <c:bubble3D val="0"/>
            <c:spPr>
              <a:solidFill>
                <a:schemeClr val="accent1">
                  <a:lumMod val="75000"/>
                </a:schemeClr>
              </a:solidFill>
            </c:spPr>
          </c:dPt>
          <c:dPt>
            <c:idx val="3"/>
            <c:bubble3D val="0"/>
            <c:spPr>
              <a:solidFill>
                <a:srgbClr val="92D050"/>
              </a:solidFill>
            </c:spPr>
          </c:dPt>
          <c:dLbls>
            <c:dLbl>
              <c:idx val="0"/>
              <c:layout>
                <c:manualLayout>
                  <c:x val="-0.20961765542751459"/>
                  <c:y val="0.19162611793239351"/>
                </c:manualLayout>
              </c:layout>
              <c:tx>
                <c:rich>
                  <a:bodyPr/>
                  <a:lstStyle/>
                  <a:p>
                    <a:r>
                      <a:rPr lang="ja-JP" altLang="en-US" dirty="0" smtClean="0"/>
                      <a:t>住居</a:t>
                    </a:r>
                    <a:r>
                      <a:rPr lang="ja-JP" altLang="en-US" dirty="0"/>
                      <a:t>
</a:t>
                    </a:r>
                    <a:r>
                      <a:rPr lang="en-US" altLang="ja-JP" dirty="0" smtClean="0"/>
                      <a:t>25.7%</a:t>
                    </a:r>
                    <a:endParaRPr lang="ja-JP" altLang="en-US"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21099089486414702"/>
                  <c:y val="-0.13456646960740726"/>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3363956466069138"/>
                  <c:y val="0.1491943307564195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0%" sourceLinked="0"/>
            <c:spPr>
              <a:noFill/>
              <a:ln>
                <a:noFill/>
              </a:ln>
              <a:effectLst/>
            </c:spPr>
            <c:txPr>
              <a:bodyPr/>
              <a:lstStyle/>
              <a:p>
                <a:pPr>
                  <a:defRPr sz="1000"/>
                </a:pPr>
                <a:endParaRPr lang="ja-JP"/>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建物利用率!$C$29:$F$29</c:f>
              <c:strCache>
                <c:ptCount val="4"/>
                <c:pt idx="0">
                  <c:v>住宅</c:v>
                </c:pt>
                <c:pt idx="1">
                  <c:v>商業</c:v>
                </c:pt>
                <c:pt idx="2">
                  <c:v>工業</c:v>
                </c:pt>
                <c:pt idx="3">
                  <c:v>その他</c:v>
                </c:pt>
              </c:strCache>
            </c:strRef>
          </c:cat>
          <c:val>
            <c:numRef>
              <c:f>建物利用率!$C$30:$F$30</c:f>
              <c:numCache>
                <c:formatCode>0.0_ </c:formatCode>
                <c:ptCount val="4"/>
                <c:pt idx="0">
                  <c:v>0.2577133902657433</c:v>
                </c:pt>
                <c:pt idx="1">
                  <c:v>0.16665841049961072</c:v>
                </c:pt>
                <c:pt idx="2">
                  <c:v>0.46385659475906893</c:v>
                </c:pt>
                <c:pt idx="3">
                  <c:v>0.11177160447558571</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layout>
        <c:manualLayout>
          <c:xMode val="edge"/>
          <c:yMode val="edge"/>
          <c:x val="0.21486576566567678"/>
          <c:y val="0.85741247201521953"/>
          <c:w val="0.561233817043711"/>
          <c:h val="7.1448764589965089E-2"/>
        </c:manualLayout>
      </c:layout>
      <c:overlay val="0"/>
      <c:txPr>
        <a:bodyPr/>
        <a:lstStyle/>
        <a:p>
          <a:pPr>
            <a:defRPr sz="800"/>
          </a:pPr>
          <a:endParaRPr lang="ja-JP"/>
        </a:p>
      </c:txPr>
    </c:legend>
    <c:plotVisOnly val="1"/>
    <c:dispBlanksAs val="zero"/>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13975439093571"/>
          <c:y val="4.0588334173810733E-2"/>
          <c:w val="0.73377515015017747"/>
          <c:h val="0.82147293662802612"/>
        </c:manualLayout>
      </c:layout>
      <c:pieChart>
        <c:varyColors val="1"/>
        <c:ser>
          <c:idx val="0"/>
          <c:order val="0"/>
          <c:tx>
            <c:strRef>
              <c:f>建物利用率!$B$32</c:f>
              <c:strCache>
                <c:ptCount val="1"/>
                <c:pt idx="0">
                  <c:v>非建物用途</c:v>
                </c:pt>
              </c:strCache>
            </c:strRef>
          </c:tx>
          <c:dPt>
            <c:idx val="1"/>
            <c:bubble3D val="0"/>
            <c:spPr>
              <a:solidFill>
                <a:schemeClr val="accent6">
                  <a:lumMod val="40000"/>
                  <a:lumOff val="60000"/>
                </a:schemeClr>
              </a:solidFill>
            </c:spPr>
          </c:dPt>
          <c:dPt>
            <c:idx val="2"/>
            <c:bubble3D val="0"/>
            <c:spPr>
              <a:solidFill>
                <a:srgbClr val="92D050"/>
              </a:solidFill>
            </c:spPr>
          </c:dPt>
          <c:dPt>
            <c:idx val="3"/>
            <c:bubble3D val="0"/>
            <c:spPr>
              <a:solidFill>
                <a:srgbClr val="00B050"/>
              </a:solidFill>
            </c:spPr>
          </c:dPt>
          <c:dPt>
            <c:idx val="4"/>
            <c:bubble3D val="0"/>
            <c:spPr>
              <a:solidFill>
                <a:schemeClr val="accent1">
                  <a:lumMod val="75000"/>
                </a:schemeClr>
              </a:solidFill>
            </c:spPr>
          </c:dPt>
          <c:dLbls>
            <c:dLbl>
              <c:idx val="2"/>
              <c:layout>
                <c:manualLayout>
                  <c:x val="0.19600843604081244"/>
                  <c:y val="-5.9004454530173923E-2"/>
                </c:manualLayout>
              </c:layout>
              <c:numFmt formatCode="0.0%" sourceLinked="0"/>
              <c:spPr/>
              <c:txPr>
                <a:bodyPr/>
                <a:lstStyle/>
                <a:p>
                  <a:pPr>
                    <a:defRPr sz="800"/>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numFmt formatCode="0.0%" sourceLinked="0"/>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建物利用率!$C$31:$G$31</c:f>
              <c:strCache>
                <c:ptCount val="5"/>
                <c:pt idx="0">
                  <c:v>道路</c:v>
                </c:pt>
                <c:pt idx="1">
                  <c:v>水面</c:v>
                </c:pt>
                <c:pt idx="2">
                  <c:v>公園緑地</c:v>
                </c:pt>
                <c:pt idx="3">
                  <c:v>農地</c:v>
                </c:pt>
                <c:pt idx="4">
                  <c:v>その他</c:v>
                </c:pt>
              </c:strCache>
            </c:strRef>
          </c:cat>
          <c:val>
            <c:numRef>
              <c:f>建物利用率!$C$32:$G$32</c:f>
              <c:numCache>
                <c:formatCode>0.0%</c:formatCode>
                <c:ptCount val="5"/>
                <c:pt idx="0">
                  <c:v>0.27915961375579168</c:v>
                </c:pt>
                <c:pt idx="1">
                  <c:v>0.37956648401979837</c:v>
                </c:pt>
                <c:pt idx="2">
                  <c:v>9.7554606464465246E-2</c:v>
                </c:pt>
                <c:pt idx="3">
                  <c:v>2.8724388827349405E-4</c:v>
                </c:pt>
                <c:pt idx="4">
                  <c:v>0.24343205187170069</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layout>
        <c:manualLayout>
          <c:xMode val="edge"/>
          <c:yMode val="edge"/>
          <c:x val="9.3472832170844247E-2"/>
          <c:y val="0.87273533366956113"/>
          <c:w val="0.82139527027029402"/>
          <c:h val="7.9231383425785853E-2"/>
        </c:manualLayout>
      </c:layout>
      <c:overlay val="0"/>
      <c:txPr>
        <a:bodyPr/>
        <a:lstStyle/>
        <a:p>
          <a:pPr>
            <a:defRPr sz="800"/>
          </a:pPr>
          <a:endParaRPr lang="ja-JP"/>
        </a:p>
      </c:txPr>
    </c:legend>
    <c:plotVisOnly val="1"/>
    <c:dispBlanksAs val="zero"/>
    <c:showDLblsOverMax val="0"/>
  </c:chart>
  <c:txPr>
    <a:bodyPr/>
    <a:lstStyle/>
    <a:p>
      <a:pPr>
        <a:defRPr sz="1000"/>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将来人口の見通し!$A$31</c:f>
              <c:strCache>
                <c:ptCount val="1"/>
                <c:pt idx="0">
                  <c:v>総合計</c:v>
                </c:pt>
              </c:strCache>
            </c:strRef>
          </c:tx>
          <c:spPr>
            <a:ln>
              <a:solidFill>
                <a:schemeClr val="accent6">
                  <a:lumMod val="40000"/>
                  <a:lumOff val="60000"/>
                </a:schemeClr>
              </a:solidFill>
            </a:ln>
          </c:spPr>
          <c:marker>
            <c:spPr>
              <a:solidFill>
                <a:schemeClr val="accent6">
                  <a:lumMod val="40000"/>
                  <a:lumOff val="60000"/>
                </a:schemeClr>
              </a:solidFill>
              <a:ln>
                <a:solidFill>
                  <a:schemeClr val="accent6">
                    <a:lumMod val="40000"/>
                    <a:lumOff val="60000"/>
                  </a:schemeClr>
                </a:solidFill>
              </a:ln>
            </c:spPr>
          </c:marker>
          <c:dLbls>
            <c:dLbl>
              <c:idx val="4"/>
              <c:layout/>
              <c:tx>
                <c:rich>
                  <a:bodyPr/>
                  <a:lstStyle/>
                  <a:p>
                    <a:r>
                      <a:rPr lang="en-US" altLang="en-US" smtClean="0"/>
                      <a:t>332,236 </a:t>
                    </a:r>
                    <a:endParaRPr lang="en-US" altLang="en-US"/>
                  </a:p>
                </c:rich>
              </c:tx>
              <c:dLblPos val="t"/>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将来人口の見通し!$B$31:$F$31</c:f>
              <c:numCache>
                <c:formatCode>0;_</c:formatCode>
                <c:ptCount val="5"/>
                <c:pt idx="0" formatCode="General">
                  <c:v>347273</c:v>
                </c:pt>
                <c:pt idx="1">
                  <c:v>357245</c:v>
                </c:pt>
                <c:pt idx="2">
                  <c:v>356817</c:v>
                </c:pt>
                <c:pt idx="3">
                  <c:v>348924.93928558222</c:v>
                </c:pt>
                <c:pt idx="4">
                  <c:v>332237.22045589623</c:v>
                </c:pt>
              </c:numCache>
            </c:numRef>
          </c:val>
          <c:smooth val="0"/>
        </c:ser>
        <c:ser>
          <c:idx val="1"/>
          <c:order val="1"/>
          <c:tx>
            <c:strRef>
              <c:f>将来人口の見通し!$A$32</c:f>
              <c:strCache>
                <c:ptCount val="1"/>
                <c:pt idx="0">
                  <c:v>０～14歳（年少人口）</c:v>
                </c:pt>
              </c:strCache>
            </c:strRef>
          </c:tx>
          <c:spPr>
            <a:ln>
              <a:solidFill>
                <a:schemeClr val="accent1">
                  <a:lumMod val="90000"/>
                </a:schemeClr>
              </a:solidFill>
            </a:ln>
          </c:spPr>
          <c:marker>
            <c:spPr>
              <a:solidFill>
                <a:schemeClr val="accent1">
                  <a:lumMod val="90000"/>
                </a:schemeClr>
              </a:solidFill>
              <a:ln>
                <a:solidFill>
                  <a:schemeClr val="accent1">
                    <a:lumMod val="90000"/>
                  </a:schemeClr>
                </a:solidFill>
              </a:ln>
            </c:spPr>
          </c:marker>
          <c:dLbls>
            <c:dLbl>
              <c:idx val="0"/>
              <c:layout>
                <c:manualLayout>
                  <c:x val="-4.5727754619752516E-2"/>
                  <c:y val="5.4643849792640316E-2"/>
                </c:manualLayout>
              </c:layout>
              <c:numFmt formatCode="#,##0_);[Red]\(#,##0\)" sourceLinked="0"/>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585374476209228E-2"/>
                  <c:y val="5.4643849792640316E-2"/>
                </c:manualLayout>
              </c:layout>
              <c:numFmt formatCode="#,##0_);[Red]\(#,##0\)" sourceLinked="0"/>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991762945702024E-2"/>
                  <c:y val="5.05280552752622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3820869027691183E-2"/>
                  <c:y val="4.50655628130719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0794308869706912E-2"/>
                  <c:y val="3.96030703508812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将来人口の見通し!$B$32:$F$32</c:f>
              <c:numCache>
                <c:formatCode>0;_</c:formatCode>
                <c:ptCount val="5"/>
                <c:pt idx="0" formatCode="General">
                  <c:v>48201</c:v>
                </c:pt>
                <c:pt idx="1">
                  <c:v>49289</c:v>
                </c:pt>
                <c:pt idx="2">
                  <c:v>46501</c:v>
                </c:pt>
                <c:pt idx="3">
                  <c:v>42796.658001992648</c:v>
                </c:pt>
                <c:pt idx="4">
                  <c:v>36366.640065017185</c:v>
                </c:pt>
              </c:numCache>
            </c:numRef>
          </c:val>
          <c:smooth val="0"/>
        </c:ser>
        <c:ser>
          <c:idx val="2"/>
          <c:order val="2"/>
          <c:tx>
            <c:strRef>
              <c:f>将来人口の見通し!$A$33</c:f>
              <c:strCache>
                <c:ptCount val="1"/>
                <c:pt idx="0">
                  <c:v>15～64歳（生産年齢人口）</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3"/>
              <c:layout>
                <c:manualLayout>
                  <c:x val="-4.8486707566462166E-2"/>
                  <c:y val="-5.1988019569842885E-2"/>
                </c:manualLayout>
              </c:layout>
              <c:numFmt formatCode="#,##0_);[Red]\(#,##0\)" sourceLinked="0"/>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将来人口の見通し!$B$33:$F$33</c:f>
              <c:numCache>
                <c:formatCode>0;_</c:formatCode>
                <c:ptCount val="5"/>
                <c:pt idx="0" formatCode="General">
                  <c:v>229836</c:v>
                </c:pt>
                <c:pt idx="1">
                  <c:v>229443</c:v>
                </c:pt>
                <c:pt idx="2">
                  <c:v>220862</c:v>
                </c:pt>
                <c:pt idx="3">
                  <c:v>216629.43658037068</c:v>
                </c:pt>
                <c:pt idx="4">
                  <c:v>198536.13414976984</c:v>
                </c:pt>
              </c:numCache>
            </c:numRef>
          </c:val>
          <c:smooth val="0"/>
        </c:ser>
        <c:ser>
          <c:idx val="3"/>
          <c:order val="3"/>
          <c:tx>
            <c:strRef>
              <c:f>将来人口の見通し!$A$34</c:f>
              <c:strCache>
                <c:ptCount val="1"/>
                <c:pt idx="0">
                  <c:v>65歳以上（老年人口）</c:v>
                </c:pt>
              </c:strCache>
            </c:strRef>
          </c:tx>
          <c:spPr>
            <a:ln>
              <a:solidFill>
                <a:srgbClr val="92D050"/>
              </a:solidFill>
            </a:ln>
          </c:spPr>
          <c:marker>
            <c:spPr>
              <a:noFill/>
              <a:ln>
                <a:solidFill>
                  <a:srgbClr val="92D050"/>
                </a:solidFill>
              </a:ln>
            </c:spPr>
          </c:marker>
          <c:dLbls>
            <c:dLbl>
              <c:idx val="3"/>
              <c:layout>
                <c:manualLayout>
                  <c:x val="-3.7635406275325058E-2"/>
                  <c:y val="-4.9282075034739824E-2"/>
                </c:manualLayout>
              </c:layout>
              <c:numFmt formatCode="#,##0_);[Red]\(#,##0\)" sourceLinked="0"/>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将来人口の見通し!$B$34:$F$34</c:f>
              <c:numCache>
                <c:formatCode>0;_</c:formatCode>
                <c:ptCount val="5"/>
                <c:pt idx="0" formatCode="General">
                  <c:v>66111</c:v>
                </c:pt>
                <c:pt idx="1">
                  <c:v>76326</c:v>
                </c:pt>
                <c:pt idx="2">
                  <c:v>85480</c:v>
                </c:pt>
                <c:pt idx="3">
                  <c:v>89498.844703203809</c:v>
                </c:pt>
                <c:pt idx="4">
                  <c:v>97334.446241105048</c:v>
                </c:pt>
              </c:numCache>
            </c:numRef>
          </c:val>
          <c:smooth val="0"/>
        </c:ser>
        <c:dLbls>
          <c:showLegendKey val="0"/>
          <c:showVal val="0"/>
          <c:showCatName val="0"/>
          <c:showSerName val="0"/>
          <c:showPercent val="0"/>
          <c:showBubbleSize val="0"/>
        </c:dLbls>
        <c:marker val="1"/>
        <c:smooth val="0"/>
        <c:axId val="270958368"/>
        <c:axId val="270963072"/>
      </c:lineChart>
      <c:catAx>
        <c:axId val="270958368"/>
        <c:scaling>
          <c:orientation val="minMax"/>
        </c:scaling>
        <c:delete val="0"/>
        <c:axPos val="b"/>
        <c:numFmt formatCode="General" sourceLinked="1"/>
        <c:majorTickMark val="out"/>
        <c:minorTickMark val="none"/>
        <c:tickLblPos val="nextTo"/>
        <c:crossAx val="270963072"/>
        <c:crosses val="autoZero"/>
        <c:auto val="1"/>
        <c:lblAlgn val="ctr"/>
        <c:lblOffset val="100"/>
        <c:noMultiLvlLbl val="0"/>
      </c:catAx>
      <c:valAx>
        <c:axId val="270963072"/>
        <c:scaling>
          <c:orientation val="minMax"/>
        </c:scaling>
        <c:delete val="0"/>
        <c:axPos val="l"/>
        <c:majorGridlines/>
        <c:numFmt formatCode="#,##0_);[Red]\(#,##0\)" sourceLinked="0"/>
        <c:majorTickMark val="out"/>
        <c:minorTickMark val="none"/>
        <c:tickLblPos val="nextTo"/>
        <c:crossAx val="270958368"/>
        <c:crosses val="autoZero"/>
        <c:crossBetween val="between"/>
      </c:valAx>
    </c:plotArea>
    <c:legend>
      <c:legendPos val="b"/>
      <c:layout/>
      <c:overlay val="0"/>
    </c:legend>
    <c:plotVisOnly val="1"/>
    <c:dispBlanksAs val="gap"/>
    <c:showDLblsOverMax val="0"/>
  </c:chart>
  <c:spPr>
    <a:noFill/>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103587962962973E-2"/>
          <c:y val="5.5436507936512003E-2"/>
          <c:w val="0.85744965277780993"/>
          <c:h val="0.70354920634923424"/>
        </c:manualLayout>
      </c:layout>
      <c:barChart>
        <c:barDir val="bar"/>
        <c:grouping val="percentStacked"/>
        <c:varyColors val="0"/>
        <c:ser>
          <c:idx val="0"/>
          <c:order val="0"/>
          <c:tx>
            <c:strRef>
              <c:f>人口構成比の推移!$A$29</c:f>
              <c:strCache>
                <c:ptCount val="1"/>
                <c:pt idx="0">
                  <c:v>０歳～14歳（年少人口）</c:v>
                </c:pt>
              </c:strCache>
            </c:strRef>
          </c:tx>
          <c:spPr>
            <a:solidFill>
              <a:schemeClr val="accent6">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人口構成比の推移!$B$29:$F$29</c:f>
              <c:numCache>
                <c:formatCode>0.0_ </c:formatCode>
                <c:ptCount val="5"/>
                <c:pt idx="0">
                  <c:v>10.94598612856047</c:v>
                </c:pt>
                <c:pt idx="1">
                  <c:v>12.265290663837296</c:v>
                </c:pt>
                <c:pt idx="2">
                  <c:v>13.178949277724104</c:v>
                </c:pt>
                <c:pt idx="3">
                  <c:v>13.881957314016304</c:v>
                </c:pt>
                <c:pt idx="4">
                  <c:v>14.005892813557494</c:v>
                </c:pt>
              </c:numCache>
            </c:numRef>
          </c:val>
        </c:ser>
        <c:ser>
          <c:idx val="1"/>
          <c:order val="1"/>
          <c:tx>
            <c:strRef>
              <c:f>人口構成比の推移!$A$30</c:f>
              <c:strCache>
                <c:ptCount val="1"/>
                <c:pt idx="0">
                  <c:v>15歳～64歳（生産年齢人口）</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人口構成比の推移!$B$30:$F$30</c:f>
              <c:numCache>
                <c:formatCode>0.0_ </c:formatCode>
                <c:ptCount val="5"/>
                <c:pt idx="0">
                  <c:v>59.757342623241975</c:v>
                </c:pt>
                <c:pt idx="1">
                  <c:v>62.084824611251193</c:v>
                </c:pt>
                <c:pt idx="2">
                  <c:v>62.594978503186972</c:v>
                </c:pt>
                <c:pt idx="3">
                  <c:v>64.621273144106013</c:v>
                </c:pt>
                <c:pt idx="4">
                  <c:v>66.784058021548873</c:v>
                </c:pt>
              </c:numCache>
            </c:numRef>
          </c:val>
        </c:ser>
        <c:ser>
          <c:idx val="2"/>
          <c:order val="2"/>
          <c:tx>
            <c:strRef>
              <c:f>人口構成比の推移!$A$31</c:f>
              <c:strCache>
                <c:ptCount val="1"/>
                <c:pt idx="0">
                  <c:v>65歳以上（老年人口）</c:v>
                </c:pt>
              </c:strCache>
            </c:strRef>
          </c:tx>
          <c:spPr>
            <a:solidFill>
              <a:schemeClr val="accent1">
                <a:lumMod val="9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人口構成比の推移!$B$31:$F$31</c:f>
              <c:numCache>
                <c:formatCode>0.0_ </c:formatCode>
                <c:ptCount val="5"/>
                <c:pt idx="0">
                  <c:v>29.296671248197189</c:v>
                </c:pt>
                <c:pt idx="1">
                  <c:v>25.64988472490921</c:v>
                </c:pt>
                <c:pt idx="2">
                  <c:v>24.226072219088927</c:v>
                </c:pt>
                <c:pt idx="3">
                  <c:v>21.496769541876589</c:v>
                </c:pt>
                <c:pt idx="4">
                  <c:v>19.21004916489419</c:v>
                </c:pt>
              </c:numCache>
            </c:numRef>
          </c:val>
        </c:ser>
        <c:dLbls>
          <c:showLegendKey val="0"/>
          <c:showVal val="0"/>
          <c:showCatName val="0"/>
          <c:showSerName val="0"/>
          <c:showPercent val="0"/>
          <c:showBubbleSize val="0"/>
        </c:dLbls>
        <c:gapWidth val="150"/>
        <c:overlap val="100"/>
        <c:serLines/>
        <c:axId val="270959152"/>
        <c:axId val="272147120"/>
      </c:barChart>
      <c:catAx>
        <c:axId val="270959152"/>
        <c:scaling>
          <c:orientation val="minMax"/>
        </c:scaling>
        <c:delete val="0"/>
        <c:axPos val="l"/>
        <c:numFmt formatCode="General" sourceLinked="1"/>
        <c:majorTickMark val="out"/>
        <c:minorTickMark val="none"/>
        <c:tickLblPos val="nextTo"/>
        <c:crossAx val="272147120"/>
        <c:crosses val="autoZero"/>
        <c:auto val="1"/>
        <c:lblAlgn val="ctr"/>
        <c:lblOffset val="0"/>
        <c:noMultiLvlLbl val="0"/>
      </c:catAx>
      <c:valAx>
        <c:axId val="272147120"/>
        <c:scaling>
          <c:orientation val="minMax"/>
        </c:scaling>
        <c:delete val="0"/>
        <c:axPos val="b"/>
        <c:majorGridlines/>
        <c:numFmt formatCode="0%" sourceLinked="1"/>
        <c:majorTickMark val="out"/>
        <c:minorTickMark val="none"/>
        <c:tickLblPos val="nextTo"/>
        <c:crossAx val="270959152"/>
        <c:crosses val="autoZero"/>
        <c:crossBetween val="between"/>
      </c:valAx>
    </c:plotArea>
    <c:legend>
      <c:legendPos val="b"/>
      <c:layout>
        <c:manualLayout>
          <c:xMode val="edge"/>
          <c:yMode val="edge"/>
          <c:x val="5.8292824074074073E-2"/>
          <c:y val="0.82189761904761915"/>
          <c:w val="0.85034143518521565"/>
          <c:h val="0.11258650793650812"/>
        </c:manualLayout>
      </c:layout>
      <c:overlay val="0"/>
    </c:legend>
    <c:plotVisOnly val="1"/>
    <c:dispBlanksAs val="gap"/>
    <c:showDLblsOverMax val="0"/>
  </c:chart>
  <c:spPr>
    <a:noFill/>
    <a:ln>
      <a:noFill/>
    </a:ln>
  </c:spPr>
  <c:txPr>
    <a:bodyPr/>
    <a:lstStyle/>
    <a:p>
      <a:pPr>
        <a:defRPr sz="800">
          <a:latin typeface="ＭＳ ゴシック" pitchFamily="49" charset="-128"/>
          <a:ea typeface="ＭＳ ゴシック" pitchFamily="49" charset="-128"/>
        </a:defRPr>
      </a:pPr>
      <a:endParaRPr lang="ja-JP"/>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97771672771672"/>
          <c:y val="0.10079365079365717"/>
          <c:w val="0.75724297924297923"/>
          <c:h val="0.69346984126984124"/>
        </c:manualLayout>
      </c:layout>
      <c:barChart>
        <c:barDir val="col"/>
        <c:grouping val="stacked"/>
        <c:varyColors val="0"/>
        <c:ser>
          <c:idx val="0"/>
          <c:order val="0"/>
          <c:tx>
            <c:strRef>
              <c:f>世帯数と１世帯あたり人員!$A$32</c:f>
              <c:strCache>
                <c:ptCount val="1"/>
                <c:pt idx="0">
                  <c:v>高齢単身世帯</c:v>
                </c:pt>
              </c:strCache>
            </c:strRef>
          </c:tx>
          <c:spPr>
            <a:solidFill>
              <a:schemeClr val="accent6">
                <a:lumMod val="40000"/>
                <a:lumOff val="60000"/>
              </a:schemeClr>
            </a:solidFill>
            <a:ln>
              <a:solidFill>
                <a:schemeClr val="bg1"/>
              </a:solidFill>
            </a:ln>
          </c:spPr>
          <c:invertIfNegative val="0"/>
          <c:dLbls>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世帯数と１世帯あたり人員!$B$32:$E$32</c:f>
              <c:numCache>
                <c:formatCode>#,##0_);[Red]\(#,##0\)</c:formatCode>
                <c:ptCount val="4"/>
                <c:pt idx="0">
                  <c:v>11890</c:v>
                </c:pt>
                <c:pt idx="1">
                  <c:v>15266</c:v>
                </c:pt>
                <c:pt idx="2">
                  <c:v>18829</c:v>
                </c:pt>
                <c:pt idx="3">
                  <c:v>21859</c:v>
                </c:pt>
              </c:numCache>
            </c:numRef>
          </c:val>
        </c:ser>
        <c:ser>
          <c:idx val="1"/>
          <c:order val="1"/>
          <c:tx>
            <c:strRef>
              <c:f>世帯数と１世帯あたり人員!$A$33</c:f>
              <c:strCache>
                <c:ptCount val="1"/>
                <c:pt idx="0">
                  <c:v>高齢夫婦世帯</c:v>
                </c:pt>
              </c:strCache>
            </c:strRef>
          </c:tx>
          <c:spPr>
            <a:solidFill>
              <a:srgbClr val="92D050"/>
            </a:solidFill>
            <a:ln>
              <a:solidFill>
                <a:schemeClr val="bg1"/>
              </a:solidFill>
            </a:ln>
          </c:spPr>
          <c:invertIfNegative val="0"/>
          <c:dLbls>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世帯数と１世帯あたり人員!$B$33:$E$33</c:f>
              <c:numCache>
                <c:formatCode>#,##0_);[Red]\(#,##0\)</c:formatCode>
                <c:ptCount val="4"/>
                <c:pt idx="0">
                  <c:v>8387</c:v>
                </c:pt>
                <c:pt idx="1">
                  <c:v>10290</c:v>
                </c:pt>
                <c:pt idx="2">
                  <c:v>12178</c:v>
                </c:pt>
                <c:pt idx="3">
                  <c:v>13208</c:v>
                </c:pt>
              </c:numCache>
            </c:numRef>
          </c:val>
        </c:ser>
        <c:ser>
          <c:idx val="2"/>
          <c:order val="2"/>
          <c:tx>
            <c:strRef>
              <c:f>世帯数と１世帯あたり人員!$A$34</c:f>
              <c:strCache>
                <c:ptCount val="1"/>
                <c:pt idx="0">
                  <c:v>その他世帯</c:v>
                </c:pt>
              </c:strCache>
            </c:strRef>
          </c:tx>
          <c:spPr>
            <a:solidFill>
              <a:schemeClr val="accent1">
                <a:lumMod val="90000"/>
              </a:schemeClr>
            </a:solidFill>
            <a:ln>
              <a:solidFill>
                <a:schemeClr val="bg1"/>
              </a:solidFill>
            </a:ln>
          </c:spPr>
          <c:invertIfNegative val="0"/>
          <c:dLbls>
            <c:dLbl>
              <c:idx val="2"/>
              <c:layout>
                <c:manualLayout>
                  <c:x val="-4.1279669762641765E-3"/>
                  <c:y val="-4.123711340206185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世帯数と１世帯あたり人員!$B$34:$E$34</c:f>
              <c:numCache>
                <c:formatCode>#,##0_);[Red]\(#,##0\)</c:formatCode>
                <c:ptCount val="4"/>
                <c:pt idx="0">
                  <c:v>120958</c:v>
                </c:pt>
                <c:pt idx="1">
                  <c:v>121823</c:v>
                </c:pt>
                <c:pt idx="2">
                  <c:v>129139</c:v>
                </c:pt>
                <c:pt idx="3">
                  <c:v>127429</c:v>
                </c:pt>
              </c:numCache>
            </c:numRef>
          </c:val>
        </c:ser>
        <c:dLbls>
          <c:showLegendKey val="0"/>
          <c:showVal val="0"/>
          <c:showCatName val="0"/>
          <c:showSerName val="0"/>
          <c:showPercent val="0"/>
          <c:showBubbleSize val="0"/>
        </c:dLbls>
        <c:gapWidth val="80"/>
        <c:overlap val="100"/>
        <c:serLines/>
        <c:axId val="272144768"/>
        <c:axId val="272143200"/>
      </c:barChart>
      <c:lineChart>
        <c:grouping val="standard"/>
        <c:varyColors val="0"/>
        <c:ser>
          <c:idx val="3"/>
          <c:order val="3"/>
          <c:tx>
            <c:strRef>
              <c:f>世帯数と１世帯あたり人員!$A$35</c:f>
              <c:strCache>
                <c:ptCount val="1"/>
              </c:strCache>
            </c:strRef>
          </c:tx>
          <c:spPr>
            <a:ln>
              <a:noFill/>
            </a:ln>
          </c:spPr>
          <c:marker>
            <c:symbol val="none"/>
          </c:marker>
          <c:dLbls>
            <c:dLbl>
              <c:idx val="0"/>
              <c:layout>
                <c:manualLayout>
                  <c:x val="-9.8370879120885268E-2"/>
                  <c:y val="-3.95190476190476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7225274725274721E-2"/>
                  <c:y val="-4.13253968253969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1101953601953584E-2"/>
                  <c:y val="-4.13253968253969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4978632478632724E-2"/>
                  <c:y val="-4.13253968253968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solidFill>
                  <a:srgbClr val="FF0000"/>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世帯数と１世帯あたり人員!$B$35:$E$35</c:f>
              <c:numCache>
                <c:formatCode>#,##0_);[Red]\(#,##0\)</c:formatCode>
                <c:ptCount val="4"/>
                <c:pt idx="0">
                  <c:v>141235</c:v>
                </c:pt>
                <c:pt idx="1">
                  <c:v>147379</c:v>
                </c:pt>
                <c:pt idx="2">
                  <c:v>160146</c:v>
                </c:pt>
                <c:pt idx="3">
                  <c:v>162496</c:v>
                </c:pt>
              </c:numCache>
            </c:numRef>
          </c:val>
          <c:smooth val="0"/>
        </c:ser>
        <c:dLbls>
          <c:showLegendKey val="0"/>
          <c:showVal val="0"/>
          <c:showCatName val="0"/>
          <c:showSerName val="0"/>
          <c:showPercent val="0"/>
          <c:showBubbleSize val="0"/>
        </c:dLbls>
        <c:marker val="1"/>
        <c:smooth val="0"/>
        <c:axId val="272144768"/>
        <c:axId val="272143200"/>
      </c:lineChart>
      <c:lineChart>
        <c:grouping val="standard"/>
        <c:varyColors val="0"/>
        <c:ser>
          <c:idx val="4"/>
          <c:order val="4"/>
          <c:tx>
            <c:strRef>
              <c:f>世帯数と１世帯あたり人員!$A$36</c:f>
              <c:strCache>
                <c:ptCount val="1"/>
                <c:pt idx="0">
                  <c:v>１世帯当たりの人員</c:v>
                </c:pt>
              </c:strCache>
            </c:strRef>
          </c:tx>
          <c:spPr>
            <a:ln w="19050">
              <a:solidFill>
                <a:schemeClr val="tx1"/>
              </a:solidFill>
            </a:ln>
          </c:spPr>
          <c:marker>
            <c:symbol val="square"/>
            <c:size val="7"/>
            <c:spPr>
              <a:solidFill>
                <a:srgbClr val="FFFF00"/>
              </a:solidFill>
              <a:ln w="19050">
                <a:solidFill>
                  <a:schemeClr val="tx1"/>
                </a:solidFill>
              </a:ln>
            </c:spPr>
          </c:marker>
          <c:dLbls>
            <c:dLbl>
              <c:idx val="0"/>
              <c:layout>
                <c:manualLayout>
                  <c:x val="-2.0639834881322639E-3"/>
                  <c:y val="-1.0309278350515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0309278350515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06185567010308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世帯数と１世帯あたり人員!$B$36:$E$36</c:f>
              <c:numCache>
                <c:formatCode>0.00_ </c:formatCode>
                <c:ptCount val="4"/>
                <c:pt idx="0">
                  <c:v>2.3779587212801361</c:v>
                </c:pt>
                <c:pt idx="1">
                  <c:v>2.3162662251744148</c:v>
                </c:pt>
                <c:pt idx="2">
                  <c:v>2.211869169382938</c:v>
                </c:pt>
                <c:pt idx="3">
                  <c:v>2.1709642083497442</c:v>
                </c:pt>
              </c:numCache>
            </c:numRef>
          </c:val>
          <c:smooth val="0"/>
        </c:ser>
        <c:dLbls>
          <c:showLegendKey val="0"/>
          <c:showVal val="0"/>
          <c:showCatName val="0"/>
          <c:showSerName val="0"/>
          <c:showPercent val="0"/>
          <c:showBubbleSize val="0"/>
        </c:dLbls>
        <c:marker val="1"/>
        <c:smooth val="0"/>
        <c:axId val="272145552"/>
        <c:axId val="272148688"/>
      </c:lineChart>
      <c:catAx>
        <c:axId val="272144768"/>
        <c:scaling>
          <c:orientation val="minMax"/>
        </c:scaling>
        <c:delete val="0"/>
        <c:axPos val="b"/>
        <c:numFmt formatCode="General" sourceLinked="1"/>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72143200"/>
        <c:crosses val="autoZero"/>
        <c:auto val="1"/>
        <c:lblAlgn val="ctr"/>
        <c:lblOffset val="100"/>
        <c:noMultiLvlLbl val="0"/>
      </c:catAx>
      <c:valAx>
        <c:axId val="272143200"/>
        <c:scaling>
          <c:orientation val="minMax"/>
        </c:scaling>
        <c:delete val="0"/>
        <c:axPos val="l"/>
        <c:majorGridlines/>
        <c:numFmt formatCode="#,##0_);[Red]\(#,##0\)" sourceLinked="0"/>
        <c:majorTickMark val="out"/>
        <c:minorTickMark val="none"/>
        <c:tickLblPos val="nextTo"/>
        <c:txPr>
          <a:bodyPr/>
          <a:lstStyle/>
          <a:p>
            <a:pPr>
              <a:defRPr sz="700">
                <a:latin typeface="ＭＳ Ｐゴシック" pitchFamily="50" charset="-128"/>
                <a:ea typeface="ＭＳ Ｐゴシック" pitchFamily="50" charset="-128"/>
              </a:defRPr>
            </a:pPr>
            <a:endParaRPr lang="ja-JP"/>
          </a:p>
        </c:txPr>
        <c:crossAx val="272144768"/>
        <c:crosses val="autoZero"/>
        <c:crossBetween val="between"/>
      </c:valAx>
      <c:catAx>
        <c:axId val="272145552"/>
        <c:scaling>
          <c:orientation val="minMax"/>
        </c:scaling>
        <c:delete val="1"/>
        <c:axPos val="b"/>
        <c:numFmt formatCode="General" sourceLinked="1"/>
        <c:majorTickMark val="out"/>
        <c:minorTickMark val="none"/>
        <c:tickLblPos val="none"/>
        <c:crossAx val="272148688"/>
        <c:crosses val="autoZero"/>
        <c:auto val="1"/>
        <c:lblAlgn val="ctr"/>
        <c:lblOffset val="100"/>
        <c:noMultiLvlLbl val="0"/>
      </c:catAx>
      <c:valAx>
        <c:axId val="272148688"/>
        <c:scaling>
          <c:orientation val="minMax"/>
        </c:scaling>
        <c:delete val="0"/>
        <c:axPos val="r"/>
        <c:numFmt formatCode="0.00_ " sourceLinked="1"/>
        <c:majorTickMark val="out"/>
        <c:minorTickMark val="none"/>
        <c:tickLblPos val="nextTo"/>
        <c:txPr>
          <a:bodyPr/>
          <a:lstStyle/>
          <a:p>
            <a:pPr>
              <a:defRPr sz="700">
                <a:latin typeface="ＭＳ Ｐゴシック" pitchFamily="50" charset="-128"/>
                <a:ea typeface="ＭＳ Ｐゴシック" pitchFamily="50" charset="-128"/>
              </a:defRPr>
            </a:pPr>
            <a:endParaRPr lang="ja-JP"/>
          </a:p>
        </c:txPr>
        <c:crossAx val="272145552"/>
        <c:crosses val="max"/>
        <c:crossBetween val="between"/>
      </c:valAx>
    </c:plotArea>
    <c:legend>
      <c:legendPos val="b"/>
      <c:legendEntry>
        <c:idx val="3"/>
        <c:delete val="1"/>
      </c:legendEntry>
      <c:layout>
        <c:manualLayout>
          <c:xMode val="edge"/>
          <c:yMode val="edge"/>
          <c:x val="2.7045177045179381E-2"/>
          <c:y val="0.86221507936510566"/>
          <c:w val="0.80247252747252751"/>
          <c:h val="0.10754682539682539"/>
        </c:manualLayout>
      </c:layout>
      <c:overlay val="0"/>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産業別就業者数の推移!$A$31</c:f>
              <c:strCache>
                <c:ptCount val="1"/>
                <c:pt idx="0">
                  <c:v>第一次産業</c:v>
                </c:pt>
              </c:strCache>
            </c:strRef>
          </c:tx>
          <c:invertIfNegative val="0"/>
          <c:dLbls>
            <c:dLbl>
              <c:idx val="0"/>
              <c:layout>
                <c:manualLayout>
                  <c:x val="0"/>
                  <c:y val="-1.696345649101672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698472306346445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352661686519953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348542970590336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ysClr val="windowText" lastClr="000000"/>
                    </a:solidFill>
                    <a:latin typeface="ＭＳ ゴシック" panose="020B0609070205080204" pitchFamily="49" charset="-128"/>
                    <a:ea typeface="ＭＳ ゴシック" panose="020B0609070205080204" pitchFamily="49"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産業別就業者数の推移!$B$30:$E$30</c:f>
              <c:strCache>
                <c:ptCount val="4"/>
                <c:pt idx="0">
                  <c:v>H12</c:v>
                </c:pt>
                <c:pt idx="1">
                  <c:v>H17</c:v>
                </c:pt>
                <c:pt idx="2">
                  <c:v>H22</c:v>
                </c:pt>
                <c:pt idx="3">
                  <c:v>H27</c:v>
                </c:pt>
              </c:strCache>
            </c:strRef>
          </c:cat>
          <c:val>
            <c:numRef>
              <c:f>産業別就業者数の推移!$B$31:$E$31</c:f>
              <c:numCache>
                <c:formatCode>General</c:formatCode>
                <c:ptCount val="4"/>
                <c:pt idx="0">
                  <c:v>154</c:v>
                </c:pt>
                <c:pt idx="1">
                  <c:v>146</c:v>
                </c:pt>
                <c:pt idx="2">
                  <c:v>146</c:v>
                </c:pt>
                <c:pt idx="3">
                  <c:v>140</c:v>
                </c:pt>
              </c:numCache>
            </c:numRef>
          </c:val>
        </c:ser>
        <c:ser>
          <c:idx val="1"/>
          <c:order val="1"/>
          <c:tx>
            <c:strRef>
              <c:f>産業別就業者数の推移!$A$32</c:f>
              <c:strCache>
                <c:ptCount val="1"/>
                <c:pt idx="0">
                  <c:v>第二次産業</c:v>
                </c:pt>
              </c:strCache>
            </c:strRef>
          </c:tx>
          <c:spPr>
            <a:solidFill>
              <a:srgbClr val="92D050"/>
            </a:solidFill>
          </c:spPr>
          <c:invertIfNegative val="0"/>
          <c:dLbls>
            <c:dLbl>
              <c:idx val="1"/>
              <c:layout>
                <c:manualLayout>
                  <c:x val="0"/>
                  <c:y val="-1.645225116091262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840796823473988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324342149539088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産業別就業者数の推移!$B$32:$E$32</c:f>
              <c:numCache>
                <c:formatCode>General</c:formatCode>
                <c:ptCount val="4"/>
                <c:pt idx="0">
                  <c:v>54113</c:v>
                </c:pt>
                <c:pt idx="1">
                  <c:v>46178</c:v>
                </c:pt>
                <c:pt idx="2">
                  <c:v>37390</c:v>
                </c:pt>
                <c:pt idx="3">
                  <c:v>35764</c:v>
                </c:pt>
              </c:numCache>
            </c:numRef>
          </c:val>
        </c:ser>
        <c:ser>
          <c:idx val="2"/>
          <c:order val="2"/>
          <c:tx>
            <c:strRef>
              <c:f>産業別就業者数の推移!$A$33</c:f>
              <c:strCache>
                <c:ptCount val="1"/>
                <c:pt idx="0">
                  <c:v>第三次産業</c:v>
                </c:pt>
              </c:strCache>
            </c:strRef>
          </c:tx>
          <c:spPr>
            <a:solidFill>
              <a:schemeClr val="accent6">
                <a:lumMod val="40000"/>
                <a:lumOff val="60000"/>
              </a:schemeClr>
            </a:solidFill>
            <a:ln>
              <a:solidFill>
                <a:schemeClr val="bg1"/>
              </a:solidFill>
            </a:ln>
          </c:spPr>
          <c:invertIfNegative val="0"/>
          <c:dLbls>
            <c:numFmt formatCode="#,##0_);[Red]\(#,##0\)" sourceLinked="0"/>
            <c:spPr>
              <a:noFill/>
              <a:ln>
                <a:noFill/>
              </a:ln>
              <a:effectLst/>
            </c:spPr>
            <c:txPr>
              <a:bodyPr/>
              <a:lstStyle/>
              <a:p>
                <a:pPr>
                  <a:defRPr sz="800">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産業別就業者数の推移!$B$33:$E$33</c:f>
              <c:numCache>
                <c:formatCode>General</c:formatCode>
                <c:ptCount val="4"/>
                <c:pt idx="0">
                  <c:v>108819</c:v>
                </c:pt>
                <c:pt idx="1">
                  <c:v>112446</c:v>
                </c:pt>
                <c:pt idx="2">
                  <c:v>106517</c:v>
                </c:pt>
                <c:pt idx="3">
                  <c:v>101426</c:v>
                </c:pt>
              </c:numCache>
            </c:numRef>
          </c:val>
        </c:ser>
        <c:ser>
          <c:idx val="3"/>
          <c:order val="3"/>
          <c:tx>
            <c:strRef>
              <c:f>産業別就業者数の推移!$A$34</c:f>
              <c:strCache>
                <c:ptCount val="1"/>
                <c:pt idx="0">
                  <c:v>分類不能産業</c:v>
                </c:pt>
              </c:strCache>
            </c:strRef>
          </c:tx>
          <c:spPr>
            <a:solidFill>
              <a:schemeClr val="accent1">
                <a:lumMod val="75000"/>
              </a:schemeClr>
            </a:solidFill>
          </c:spPr>
          <c:invertIfNegative val="0"/>
          <c:dLbls>
            <c:dLbl>
              <c:idx val="0"/>
              <c:layout>
                <c:manualLayout>
                  <c:x val="0"/>
                  <c:y val="3.0769230769230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0769230769230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18803418803419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産業別就業者数の推移!$B$34:$E$34</c:f>
              <c:numCache>
                <c:formatCode>General</c:formatCode>
                <c:ptCount val="4"/>
                <c:pt idx="0">
                  <c:v>975</c:v>
                </c:pt>
                <c:pt idx="1">
                  <c:v>2348</c:v>
                </c:pt>
                <c:pt idx="2">
                  <c:v>14188</c:v>
                </c:pt>
                <c:pt idx="3">
                  <c:v>19040</c:v>
                </c:pt>
              </c:numCache>
            </c:numRef>
          </c:val>
        </c:ser>
        <c:ser>
          <c:idx val="4"/>
          <c:order val="4"/>
          <c:tx>
            <c:strRef>
              <c:f>産業別就業者数の推移!$A$35</c:f>
              <c:strCache>
                <c:ptCount val="1"/>
              </c:strCache>
            </c:strRef>
          </c:tx>
          <c:spPr>
            <a:noFill/>
          </c:spPr>
          <c:invertIfNegative val="0"/>
          <c:dLbls>
            <c:numFmt formatCode="#,##0_);[Red]\(#,##0\)" sourceLinked="0"/>
            <c:spPr>
              <a:solidFill>
                <a:schemeClr val="bg1"/>
              </a:solidFill>
              <a:ln>
                <a:solidFill>
                  <a:srgbClr val="FF0000"/>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産業別就業者数の推移!$B$35:$E$35</c:f>
              <c:numCache>
                <c:formatCode>General</c:formatCode>
                <c:ptCount val="4"/>
                <c:pt idx="0">
                  <c:v>164061</c:v>
                </c:pt>
                <c:pt idx="1">
                  <c:v>161118</c:v>
                </c:pt>
                <c:pt idx="2">
                  <c:v>158241</c:v>
                </c:pt>
                <c:pt idx="3">
                  <c:v>156370</c:v>
                </c:pt>
              </c:numCache>
            </c:numRef>
          </c:val>
        </c:ser>
        <c:dLbls>
          <c:showLegendKey val="0"/>
          <c:showVal val="0"/>
          <c:showCatName val="0"/>
          <c:showSerName val="0"/>
          <c:showPercent val="0"/>
          <c:showBubbleSize val="0"/>
        </c:dLbls>
        <c:gapWidth val="85"/>
        <c:overlap val="100"/>
        <c:serLines/>
        <c:axId val="272147512"/>
        <c:axId val="272148296"/>
      </c:barChart>
      <c:catAx>
        <c:axId val="272147512"/>
        <c:scaling>
          <c:orientation val="minMax"/>
        </c:scaling>
        <c:delete val="0"/>
        <c:axPos val="b"/>
        <c:numFmt formatCode="General" sourceLinked="1"/>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72148296"/>
        <c:crosses val="autoZero"/>
        <c:auto val="1"/>
        <c:lblAlgn val="ctr"/>
        <c:lblOffset val="100"/>
        <c:noMultiLvlLbl val="0"/>
      </c:catAx>
      <c:valAx>
        <c:axId val="272148296"/>
        <c:scaling>
          <c:orientation val="minMax"/>
          <c:max val="200000"/>
        </c:scaling>
        <c:delete val="0"/>
        <c:axPos val="l"/>
        <c:majorGridlines/>
        <c:numFmt formatCode="#,##0_);[Red]\(#,##0\)" sourceLinked="0"/>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72147512"/>
        <c:crosses val="autoZero"/>
        <c:crossBetween val="between"/>
      </c:valAx>
    </c:plotArea>
    <c:legend>
      <c:legendPos val="b"/>
      <c:layout>
        <c:manualLayout>
          <c:xMode val="edge"/>
          <c:yMode val="edge"/>
          <c:x val="5.7669082125603864E-2"/>
          <c:y val="0.85610942760947639"/>
          <c:w val="0.9"/>
          <c:h val="7.4404040404040403E-2"/>
        </c:manualLayout>
      </c:layout>
      <c:overlay val="0"/>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建物利用率!$B$34</c:f>
              <c:strCache>
                <c:ptCount val="1"/>
                <c:pt idx="0">
                  <c:v>業種別</c:v>
                </c:pt>
              </c:strCache>
            </c:strRef>
          </c:tx>
          <c:dPt>
            <c:idx val="0"/>
            <c:bubble3D val="0"/>
            <c:spPr>
              <a:solidFill>
                <a:schemeClr val="accent1">
                  <a:lumMod val="40000"/>
                  <a:lumOff val="60000"/>
                </a:schemeClr>
              </a:solidFill>
            </c:spPr>
          </c:dPt>
          <c:dPt>
            <c:idx val="1"/>
            <c:bubble3D val="0"/>
            <c:spPr>
              <a:solidFill>
                <a:srgbClr val="92D050"/>
              </a:solidFill>
            </c:spPr>
          </c:dPt>
          <c:dPt>
            <c:idx val="2"/>
            <c:bubble3D val="0"/>
            <c:spPr>
              <a:solidFill>
                <a:srgbClr val="9999FF"/>
              </a:solidFill>
            </c:spPr>
          </c:dPt>
          <c:dPt>
            <c:idx val="3"/>
            <c:bubble3D val="0"/>
            <c:spPr>
              <a:solidFill>
                <a:schemeClr val="accent5">
                  <a:lumMod val="60000"/>
                  <a:lumOff val="40000"/>
                </a:schemeClr>
              </a:solidFill>
            </c:spPr>
          </c:dPt>
          <c:dLbls>
            <c:dLbl>
              <c:idx val="0"/>
              <c:layout>
                <c:manualLayout>
                  <c:x val="-0.14119866311150614"/>
                  <c:y val="0.1827452743560774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6008985112765248"/>
                  <c:y val="-0.194493872003351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20181530755841992"/>
                  <c:y val="-2.204482117393118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3.1270368107247412E-2"/>
                  <c:y val="0.122870249345379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1000">
                    <a:latin typeface="ＭＳ Ｐゴシック" pitchFamily="50" charset="-128"/>
                    <a:ea typeface="ＭＳ Ｐゴシック" pitchFamily="50" charset="-128"/>
                  </a:defRPr>
                </a:pPr>
                <a:endParaRPr lang="ja-JP"/>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建物利用率!$C$33:$F$33</c:f>
              <c:strCache>
                <c:ptCount val="4"/>
                <c:pt idx="0">
                  <c:v>製造業</c:v>
                </c:pt>
                <c:pt idx="1">
                  <c:v>卸・小売業</c:v>
                </c:pt>
                <c:pt idx="2">
                  <c:v>サービス業</c:v>
                </c:pt>
                <c:pt idx="3">
                  <c:v>その他</c:v>
                </c:pt>
              </c:strCache>
            </c:strRef>
          </c:cat>
          <c:val>
            <c:numRef>
              <c:f>建物利用率!$C$34:$F$34</c:f>
              <c:numCache>
                <c:formatCode>0.0%</c:formatCode>
                <c:ptCount val="4"/>
                <c:pt idx="0">
                  <c:v>0.26973827168443282</c:v>
                </c:pt>
                <c:pt idx="1">
                  <c:v>0.23400000000000001</c:v>
                </c:pt>
                <c:pt idx="2">
                  <c:v>0.45179488957672703</c:v>
                </c:pt>
                <c:pt idx="3">
                  <c:v>4.3525101209912785E-2</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overlay val="0"/>
      <c:txPr>
        <a:bodyPr/>
        <a:lstStyle/>
        <a:p>
          <a:pPr>
            <a:defRPr sz="800"/>
          </a:pPr>
          <a:endParaRPr lang="ja-JP"/>
        </a:p>
      </c:txPr>
    </c:legend>
    <c:plotVisOnly val="1"/>
    <c:dispBlanksAs val="zero"/>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建物利用率!$B$30</c:f>
              <c:strCache>
                <c:ptCount val="1"/>
                <c:pt idx="0">
                  <c:v>建物利用率</c:v>
                </c:pt>
              </c:strCache>
            </c:strRef>
          </c:tx>
          <c:dPt>
            <c:idx val="1"/>
            <c:bubble3D val="0"/>
            <c:spPr>
              <a:solidFill>
                <a:schemeClr val="accent6">
                  <a:lumMod val="40000"/>
                  <a:lumOff val="60000"/>
                </a:schemeClr>
              </a:solidFill>
            </c:spPr>
          </c:dPt>
          <c:dPt>
            <c:idx val="2"/>
            <c:bubble3D val="0"/>
            <c:spPr>
              <a:solidFill>
                <a:schemeClr val="accent1">
                  <a:lumMod val="75000"/>
                </a:schemeClr>
              </a:solidFill>
            </c:spPr>
          </c:dPt>
          <c:dPt>
            <c:idx val="3"/>
            <c:bubble3D val="0"/>
            <c:spPr>
              <a:solidFill>
                <a:srgbClr val="92D050"/>
              </a:solidFill>
            </c:spPr>
          </c:dPt>
          <c:dLbls>
            <c:dLbl>
              <c:idx val="1"/>
              <c:layout>
                <c:manualLayout>
                  <c:x val="0.15452304737516859"/>
                  <c:y val="-0.20637335152341973"/>
                </c:manualLayout>
              </c:layout>
              <c:tx>
                <c:rich>
                  <a:bodyPr/>
                  <a:lstStyle/>
                  <a:p>
                    <a:r>
                      <a:rPr lang="ja-JP" altLang="en-US" dirty="0"/>
                      <a:t>商業
</a:t>
                    </a:r>
                    <a:r>
                      <a:rPr lang="en-US" altLang="ja-JP" dirty="0" smtClean="0"/>
                      <a:t>14.9%</a:t>
                    </a:r>
                    <a:endParaRPr lang="ja-JP" altLang="en-US"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20003805662256371"/>
                  <c:y val="-6.866378656965333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595383411580738"/>
                  <c:y val="0.1581321055025090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0%" sourceLinked="0"/>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建物利用率!$C$29:$F$29</c:f>
              <c:strCache>
                <c:ptCount val="4"/>
                <c:pt idx="0">
                  <c:v>住居</c:v>
                </c:pt>
                <c:pt idx="1">
                  <c:v>商業</c:v>
                </c:pt>
                <c:pt idx="2">
                  <c:v>工業</c:v>
                </c:pt>
                <c:pt idx="3">
                  <c:v>その他</c:v>
                </c:pt>
              </c:strCache>
            </c:strRef>
          </c:cat>
          <c:val>
            <c:numRef>
              <c:f>建物利用率!$C$30:$F$30</c:f>
              <c:numCache>
                <c:formatCode>0.0_ </c:formatCode>
                <c:ptCount val="4"/>
                <c:pt idx="0">
                  <c:v>0.49712587655646734</c:v>
                </c:pt>
                <c:pt idx="1">
                  <c:v>0.14847182895498165</c:v>
                </c:pt>
                <c:pt idx="2">
                  <c:v>0.20647423536057721</c:v>
                </c:pt>
                <c:pt idx="3">
                  <c:v>0.14792805912800044</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manualLayout>
          <c:xMode val="edge"/>
          <c:yMode val="edge"/>
          <c:x val="0.21034891165173294"/>
          <c:y val="0.85635932999848463"/>
          <c:w val="0.561233817043709"/>
          <c:h val="7.1448764589965089E-2"/>
        </c:manualLayout>
      </c:layout>
      <c:overlay val="0"/>
      <c:txPr>
        <a:bodyPr/>
        <a:lstStyle/>
        <a:p>
          <a:pPr>
            <a:defRPr sz="800"/>
          </a:pPr>
          <a:endParaRPr lang="ja-JP"/>
        </a:p>
      </c:txPr>
    </c:legend>
    <c:plotVisOnly val="1"/>
    <c:dispBlanksAs val="zero"/>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64517195767241"/>
          <c:y val="5.5996472663139334E-2"/>
          <c:w val="0.64990806878306884"/>
          <c:h val="0.7877673561006896"/>
        </c:manualLayout>
      </c:layout>
      <c:pieChart>
        <c:varyColors val="1"/>
        <c:ser>
          <c:idx val="0"/>
          <c:order val="0"/>
          <c:tx>
            <c:strRef>
              <c:f>建物利用率!$B$32</c:f>
              <c:strCache>
                <c:ptCount val="1"/>
                <c:pt idx="0">
                  <c:v>非建物用途</c:v>
                </c:pt>
              </c:strCache>
            </c:strRef>
          </c:tx>
          <c:dPt>
            <c:idx val="1"/>
            <c:bubble3D val="0"/>
            <c:spPr>
              <a:solidFill>
                <a:schemeClr val="accent6">
                  <a:lumMod val="40000"/>
                  <a:lumOff val="60000"/>
                </a:schemeClr>
              </a:solidFill>
            </c:spPr>
          </c:dPt>
          <c:dPt>
            <c:idx val="2"/>
            <c:bubble3D val="0"/>
            <c:spPr>
              <a:solidFill>
                <a:srgbClr val="92D050"/>
              </a:solidFill>
            </c:spPr>
          </c:dPt>
          <c:dPt>
            <c:idx val="3"/>
            <c:bubble3D val="0"/>
            <c:spPr>
              <a:solidFill>
                <a:srgbClr val="00B050"/>
              </a:solidFill>
            </c:spPr>
          </c:dPt>
          <c:dPt>
            <c:idx val="4"/>
            <c:bubble3D val="0"/>
            <c:spPr>
              <a:solidFill>
                <a:schemeClr val="accent1">
                  <a:lumMod val="75000"/>
                </a:schemeClr>
              </a:solidFill>
            </c:spPr>
          </c:dPt>
          <c:dLbls>
            <c:dLbl>
              <c:idx val="1"/>
              <c:layout>
                <c:manualLayout>
                  <c:x val="0.12422189153439153"/>
                  <c:y val="-0.1606942440275774"/>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7575165343915342"/>
                  <c:y val="-5.0470578803912154E-2"/>
                </c:manualLayout>
              </c:layout>
              <c:tx>
                <c:rich>
                  <a:bodyPr/>
                  <a:lstStyle/>
                  <a:p>
                    <a:r>
                      <a:rPr lang="ja-JP" altLang="en-US" dirty="0" smtClean="0"/>
                      <a:t>公園緑地</a:t>
                    </a:r>
                    <a:r>
                      <a:rPr lang="ja-JP" altLang="en-US" dirty="0"/>
                      <a:t>
</a:t>
                    </a:r>
                    <a:r>
                      <a:rPr lang="en-US" altLang="ja-JP" dirty="0"/>
                      <a:t>12.0%</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3262098038352019"/>
                  <c:y val="1.170883212317513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建物利用率!$C$31:$G$31</c:f>
              <c:strCache>
                <c:ptCount val="5"/>
                <c:pt idx="0">
                  <c:v>道路</c:v>
                </c:pt>
                <c:pt idx="1">
                  <c:v>水面</c:v>
                </c:pt>
                <c:pt idx="2">
                  <c:v>公園緑地</c:v>
                </c:pt>
                <c:pt idx="3">
                  <c:v>農地</c:v>
                </c:pt>
                <c:pt idx="4">
                  <c:v>その他</c:v>
                </c:pt>
              </c:strCache>
            </c:strRef>
          </c:cat>
          <c:val>
            <c:numRef>
              <c:f>建物利用率!$C$32:$G$32</c:f>
              <c:numCache>
                <c:formatCode>0.0%</c:formatCode>
                <c:ptCount val="5"/>
                <c:pt idx="0">
                  <c:v>0.56186904578416319</c:v>
                </c:pt>
                <c:pt idx="1">
                  <c:v>6.8581046667345769E-2</c:v>
                </c:pt>
                <c:pt idx="2">
                  <c:v>0.12037535792627298</c:v>
                </c:pt>
                <c:pt idx="3">
                  <c:v>2.3448603947548767E-2</c:v>
                </c:pt>
                <c:pt idx="4">
                  <c:v>0.22572594567467202</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manualLayout>
          <c:xMode val="edge"/>
          <c:yMode val="edge"/>
          <c:x val="0.15499371693121691"/>
          <c:y val="0.85824955908290002"/>
          <c:w val="0.72361011904761907"/>
          <c:h val="7.5572791406124884E-2"/>
        </c:manualLayout>
      </c:layout>
      <c:overlay val="0"/>
      <c:txPr>
        <a:bodyPr/>
        <a:lstStyle/>
        <a:p>
          <a:pPr>
            <a:defRPr sz="800"/>
          </a:pPr>
          <a:endParaRPr lang="ja-JP"/>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0103785103791"/>
          <c:y val="0.12599206349206993"/>
          <c:w val="0.77274969474974808"/>
          <c:h val="0.69346984126984124"/>
        </c:manualLayout>
      </c:layout>
      <c:barChart>
        <c:barDir val="col"/>
        <c:grouping val="stacked"/>
        <c:varyColors val="0"/>
        <c:ser>
          <c:idx val="0"/>
          <c:order val="0"/>
          <c:tx>
            <c:strRef>
              <c:f>世帯数と１世帯あたり人員!$A$32</c:f>
              <c:strCache>
                <c:ptCount val="1"/>
                <c:pt idx="0">
                  <c:v>高齢単身世帯</c:v>
                </c:pt>
              </c:strCache>
            </c:strRef>
          </c:tx>
          <c:spPr>
            <a:solidFill>
              <a:schemeClr val="accent6">
                <a:lumMod val="40000"/>
                <a:lumOff val="60000"/>
              </a:schemeClr>
            </a:solidFill>
            <a:ln>
              <a:solidFill>
                <a:schemeClr val="bg1"/>
              </a:solidFill>
            </a:ln>
          </c:spPr>
          <c:invertIfNegative val="0"/>
          <c:dLbls>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世帯数と１世帯あたり人員!$B$32:$E$32</c:f>
              <c:numCache>
                <c:formatCode>#,##0_);[Red]\(#,##0\)</c:formatCode>
                <c:ptCount val="4"/>
                <c:pt idx="0">
                  <c:v>12201</c:v>
                </c:pt>
                <c:pt idx="1">
                  <c:v>15926</c:v>
                </c:pt>
                <c:pt idx="2">
                  <c:v>20757</c:v>
                </c:pt>
                <c:pt idx="3">
                  <c:v>24570</c:v>
                </c:pt>
              </c:numCache>
            </c:numRef>
          </c:val>
        </c:ser>
        <c:ser>
          <c:idx val="1"/>
          <c:order val="1"/>
          <c:tx>
            <c:strRef>
              <c:f>世帯数と１世帯あたり人員!$A$33</c:f>
              <c:strCache>
                <c:ptCount val="1"/>
                <c:pt idx="0">
                  <c:v>高齢夫婦世帯</c:v>
                </c:pt>
              </c:strCache>
            </c:strRef>
          </c:tx>
          <c:spPr>
            <a:solidFill>
              <a:srgbClr val="92D050"/>
            </a:solidFill>
            <a:ln>
              <a:solidFill>
                <a:schemeClr val="bg1"/>
              </a:solidFill>
            </a:ln>
          </c:spPr>
          <c:invertIfNegative val="0"/>
          <c:dLbls>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世帯数と１世帯あたり人員!$B$33:$E$33</c:f>
              <c:numCache>
                <c:formatCode>#,##0_);[Red]\(#,##0\)</c:formatCode>
                <c:ptCount val="4"/>
                <c:pt idx="0">
                  <c:v>7316</c:v>
                </c:pt>
                <c:pt idx="1">
                  <c:v>9061</c:v>
                </c:pt>
                <c:pt idx="2">
                  <c:v>10487</c:v>
                </c:pt>
                <c:pt idx="3">
                  <c:v>11791</c:v>
                </c:pt>
              </c:numCache>
            </c:numRef>
          </c:val>
        </c:ser>
        <c:ser>
          <c:idx val="2"/>
          <c:order val="2"/>
          <c:tx>
            <c:strRef>
              <c:f>世帯数と１世帯あたり人員!$A$34</c:f>
              <c:strCache>
                <c:ptCount val="1"/>
                <c:pt idx="0">
                  <c:v>その他世帯</c:v>
                </c:pt>
              </c:strCache>
            </c:strRef>
          </c:tx>
          <c:spPr>
            <a:solidFill>
              <a:schemeClr val="accent1">
                <a:lumMod val="90000"/>
              </a:schemeClr>
            </a:solidFill>
            <a:ln>
              <a:solidFill>
                <a:schemeClr val="bg1"/>
              </a:solidFill>
            </a:ln>
          </c:spPr>
          <c:invertIfNegative val="0"/>
          <c:dLbls>
            <c:dLbl>
              <c:idx val="2"/>
              <c:layout>
                <c:manualLayout>
                  <c:x val="-4.1279669762641765E-3"/>
                  <c:y val="-4.123711340206185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世帯数と１世帯あたり人員!$B$34:$E$34</c:f>
              <c:numCache>
                <c:formatCode>#,##0_);[Red]\(#,##0\)</c:formatCode>
                <c:ptCount val="4"/>
                <c:pt idx="0">
                  <c:v>148898</c:v>
                </c:pt>
                <c:pt idx="1">
                  <c:v>147787</c:v>
                </c:pt>
                <c:pt idx="2">
                  <c:v>151674</c:v>
                </c:pt>
                <c:pt idx="3">
                  <c:v>150635</c:v>
                </c:pt>
              </c:numCache>
            </c:numRef>
          </c:val>
        </c:ser>
        <c:dLbls>
          <c:showLegendKey val="0"/>
          <c:showVal val="0"/>
          <c:showCatName val="0"/>
          <c:showSerName val="0"/>
          <c:showPercent val="0"/>
          <c:showBubbleSize val="0"/>
        </c:dLbls>
        <c:gapWidth val="80"/>
        <c:overlap val="100"/>
        <c:serLines/>
        <c:axId val="235953736"/>
        <c:axId val="235957264"/>
      </c:barChart>
      <c:lineChart>
        <c:grouping val="standard"/>
        <c:varyColors val="0"/>
        <c:ser>
          <c:idx val="3"/>
          <c:order val="3"/>
          <c:tx>
            <c:strRef>
              <c:f>世帯数と１世帯あたり人員!$A$35</c:f>
              <c:strCache>
                <c:ptCount val="1"/>
              </c:strCache>
            </c:strRef>
          </c:tx>
          <c:spPr>
            <a:ln>
              <a:noFill/>
            </a:ln>
          </c:spPr>
          <c:marker>
            <c:symbol val="none"/>
          </c:marker>
          <c:dLbls>
            <c:dLbl>
              <c:idx val="0"/>
              <c:layout>
                <c:manualLayout>
                  <c:x val="-9.6558302808303728E-2"/>
                  <c:y val="-5.16615079365079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7225274725274721E-2"/>
                  <c:y val="-5.14047619047619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7225274725274721E-2"/>
                  <c:y val="-4.63650793650793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7225274725274721E-2"/>
                  <c:y val="-4.13253968253969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solidFill>
                  <a:srgbClr val="FF0000"/>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世帯数と１世帯あたり人員!$B$35:$E$35</c:f>
              <c:numCache>
                <c:formatCode>#,##0_);[Red]\(#,##0\)</c:formatCode>
                <c:ptCount val="4"/>
                <c:pt idx="0">
                  <c:v>168415</c:v>
                </c:pt>
                <c:pt idx="1">
                  <c:v>172774</c:v>
                </c:pt>
                <c:pt idx="2">
                  <c:v>182918</c:v>
                </c:pt>
                <c:pt idx="3">
                  <c:v>186996</c:v>
                </c:pt>
              </c:numCache>
            </c:numRef>
          </c:val>
          <c:smooth val="0"/>
        </c:ser>
        <c:dLbls>
          <c:showLegendKey val="0"/>
          <c:showVal val="0"/>
          <c:showCatName val="0"/>
          <c:showSerName val="0"/>
          <c:showPercent val="0"/>
          <c:showBubbleSize val="0"/>
        </c:dLbls>
        <c:marker val="1"/>
        <c:smooth val="0"/>
        <c:axId val="235953736"/>
        <c:axId val="235957264"/>
      </c:lineChart>
      <c:lineChart>
        <c:grouping val="standard"/>
        <c:varyColors val="0"/>
        <c:ser>
          <c:idx val="4"/>
          <c:order val="4"/>
          <c:tx>
            <c:strRef>
              <c:f>世帯数と１世帯あたり人員!$A$36</c:f>
              <c:strCache>
                <c:ptCount val="1"/>
                <c:pt idx="0">
                  <c:v>１世帯当たりの人員</c:v>
                </c:pt>
              </c:strCache>
            </c:strRef>
          </c:tx>
          <c:spPr>
            <a:ln w="19050">
              <a:solidFill>
                <a:schemeClr val="tx1"/>
              </a:solidFill>
            </a:ln>
          </c:spPr>
          <c:marker>
            <c:symbol val="square"/>
            <c:size val="7"/>
            <c:spPr>
              <a:solidFill>
                <a:srgbClr val="FFFF00"/>
              </a:solidFill>
              <a:ln w="19050">
                <a:solidFill>
                  <a:schemeClr val="tx1"/>
                </a:solidFill>
              </a:ln>
            </c:spPr>
          </c:marker>
          <c:dLbls>
            <c:dLbl>
              <c:idx val="0"/>
              <c:layout>
                <c:manualLayout>
                  <c:x val="-5.4471001221001923E-2"/>
                  <c:y val="6.00226190476233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0309278350515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06185567010309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世帯数と１世帯あたり人員!$B$31:$E$31</c:f>
              <c:strCache>
                <c:ptCount val="4"/>
                <c:pt idx="0">
                  <c:v>H12</c:v>
                </c:pt>
                <c:pt idx="1">
                  <c:v>H17</c:v>
                </c:pt>
                <c:pt idx="2">
                  <c:v>H22</c:v>
                </c:pt>
                <c:pt idx="3">
                  <c:v>H27</c:v>
                </c:pt>
              </c:strCache>
            </c:strRef>
          </c:cat>
          <c:val>
            <c:numRef>
              <c:f>世帯数と１世帯あたり人員!$B$36:$E$36</c:f>
              <c:numCache>
                <c:formatCode>0.00_ </c:formatCode>
                <c:ptCount val="4"/>
                <c:pt idx="0">
                  <c:v>2.0454650714010034</c:v>
                </c:pt>
                <c:pt idx="1">
                  <c:v>1.9808999039207875</c:v>
                </c:pt>
                <c:pt idx="2">
                  <c:v>1.8905137821318843</c:v>
                </c:pt>
                <c:pt idx="3">
                  <c:v>1.8591788059637901</c:v>
                </c:pt>
              </c:numCache>
            </c:numRef>
          </c:val>
          <c:smooth val="0"/>
        </c:ser>
        <c:dLbls>
          <c:showLegendKey val="0"/>
          <c:showVal val="0"/>
          <c:showCatName val="0"/>
          <c:showSerName val="0"/>
          <c:showPercent val="0"/>
          <c:showBubbleSize val="0"/>
        </c:dLbls>
        <c:marker val="1"/>
        <c:smooth val="0"/>
        <c:axId val="235952168"/>
        <c:axId val="235951776"/>
      </c:lineChart>
      <c:catAx>
        <c:axId val="235953736"/>
        <c:scaling>
          <c:orientation val="minMax"/>
        </c:scaling>
        <c:delete val="0"/>
        <c:axPos val="b"/>
        <c:numFmt formatCode="General" sourceLinked="1"/>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35957264"/>
        <c:crosses val="autoZero"/>
        <c:auto val="1"/>
        <c:lblAlgn val="ctr"/>
        <c:lblOffset val="100"/>
        <c:noMultiLvlLbl val="0"/>
      </c:catAx>
      <c:valAx>
        <c:axId val="235957264"/>
        <c:scaling>
          <c:orientation val="minMax"/>
        </c:scaling>
        <c:delete val="0"/>
        <c:axPos val="l"/>
        <c:majorGridlines/>
        <c:numFmt formatCode="#,##0_);[Red]\(#,##0\)" sourceLinked="0"/>
        <c:majorTickMark val="out"/>
        <c:minorTickMark val="none"/>
        <c:tickLblPos val="nextTo"/>
        <c:txPr>
          <a:bodyPr/>
          <a:lstStyle/>
          <a:p>
            <a:pPr>
              <a:defRPr sz="700">
                <a:latin typeface="ＭＳ Ｐゴシック" pitchFamily="50" charset="-128"/>
                <a:ea typeface="ＭＳ Ｐゴシック" pitchFamily="50" charset="-128"/>
              </a:defRPr>
            </a:pPr>
            <a:endParaRPr lang="ja-JP"/>
          </a:p>
        </c:txPr>
        <c:crossAx val="235953736"/>
        <c:crosses val="autoZero"/>
        <c:crossBetween val="between"/>
        <c:majorUnit val="40000"/>
      </c:valAx>
      <c:catAx>
        <c:axId val="235952168"/>
        <c:scaling>
          <c:orientation val="minMax"/>
        </c:scaling>
        <c:delete val="1"/>
        <c:axPos val="b"/>
        <c:numFmt formatCode="General" sourceLinked="1"/>
        <c:majorTickMark val="out"/>
        <c:minorTickMark val="none"/>
        <c:tickLblPos val="none"/>
        <c:crossAx val="235951776"/>
        <c:crosses val="autoZero"/>
        <c:auto val="1"/>
        <c:lblAlgn val="ctr"/>
        <c:lblOffset val="100"/>
        <c:noMultiLvlLbl val="0"/>
      </c:catAx>
      <c:valAx>
        <c:axId val="235951776"/>
        <c:scaling>
          <c:orientation val="minMax"/>
        </c:scaling>
        <c:delete val="0"/>
        <c:axPos val="r"/>
        <c:numFmt formatCode="0.00_ " sourceLinked="1"/>
        <c:majorTickMark val="out"/>
        <c:minorTickMark val="none"/>
        <c:tickLblPos val="nextTo"/>
        <c:txPr>
          <a:bodyPr/>
          <a:lstStyle/>
          <a:p>
            <a:pPr>
              <a:defRPr sz="700">
                <a:latin typeface="ＭＳ Ｐゴシック" pitchFamily="50" charset="-128"/>
                <a:ea typeface="ＭＳ Ｐゴシック" pitchFamily="50" charset="-128"/>
              </a:defRPr>
            </a:pPr>
            <a:endParaRPr lang="ja-JP"/>
          </a:p>
        </c:txPr>
        <c:crossAx val="235952168"/>
        <c:crosses val="max"/>
        <c:crossBetween val="between"/>
      </c:valAx>
    </c:plotArea>
    <c:legend>
      <c:legendPos val="b"/>
      <c:legendEntry>
        <c:idx val="3"/>
        <c:delete val="1"/>
      </c:legendEntry>
      <c:layout>
        <c:manualLayout>
          <c:xMode val="edge"/>
          <c:yMode val="edge"/>
          <c:x val="5.0396825396825523E-2"/>
          <c:y val="0.87733412698412694"/>
          <c:w val="0.79471916971916956"/>
          <c:h val="0.11258650793650812"/>
        </c:manualLayout>
      </c:layout>
      <c:overlay val="0"/>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産業別就業者数の推移!$A$31</c:f>
              <c:strCache>
                <c:ptCount val="1"/>
                <c:pt idx="0">
                  <c:v>第一次産業</c:v>
                </c:pt>
              </c:strCache>
            </c:strRef>
          </c:tx>
          <c:invertIfNegative val="0"/>
          <c:dLbls>
            <c:dLbl>
              <c:idx val="0"/>
              <c:layout>
                <c:manualLayout>
                  <c:x val="0"/>
                  <c:y val="-1.951052188552333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95193602693613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352661686519953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348542970590348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ysClr val="windowText" lastClr="000000"/>
                    </a:solidFill>
                    <a:latin typeface="ＭＳ ゴシック" panose="020B0609070205080204" pitchFamily="49" charset="-128"/>
                    <a:ea typeface="ＭＳ ゴシック" panose="020B0609070205080204" pitchFamily="49"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産業別就業者数の推移!$B$30:$E$30</c:f>
              <c:strCache>
                <c:ptCount val="4"/>
                <c:pt idx="0">
                  <c:v>H12</c:v>
                </c:pt>
                <c:pt idx="1">
                  <c:v>H17</c:v>
                </c:pt>
                <c:pt idx="2">
                  <c:v>H22</c:v>
                </c:pt>
                <c:pt idx="3">
                  <c:v>H27</c:v>
                </c:pt>
              </c:strCache>
            </c:strRef>
          </c:cat>
          <c:val>
            <c:numRef>
              <c:f>産業別就業者数の推移!$B$31:$E$31</c:f>
              <c:numCache>
                <c:formatCode>General</c:formatCode>
                <c:ptCount val="4"/>
                <c:pt idx="0">
                  <c:v>148</c:v>
                </c:pt>
                <c:pt idx="1">
                  <c:v>143</c:v>
                </c:pt>
                <c:pt idx="2">
                  <c:v>154</c:v>
                </c:pt>
                <c:pt idx="3">
                  <c:v>135</c:v>
                </c:pt>
              </c:numCache>
            </c:numRef>
          </c:val>
        </c:ser>
        <c:ser>
          <c:idx val="1"/>
          <c:order val="1"/>
          <c:tx>
            <c:strRef>
              <c:f>産業別就業者数の推移!$A$32</c:f>
              <c:strCache>
                <c:ptCount val="1"/>
                <c:pt idx="0">
                  <c:v>第二次産業</c:v>
                </c:pt>
              </c:strCache>
            </c:strRef>
          </c:tx>
          <c:spPr>
            <a:solidFill>
              <a:srgbClr val="92D050"/>
            </a:solidFill>
          </c:spPr>
          <c:invertIfNegative val="0"/>
          <c:dLbls>
            <c:dLbl>
              <c:idx val="2"/>
              <c:layout>
                <c:manualLayout>
                  <c:x val="0"/>
                  <c:y val="-1.11178451178451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188636363636445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産業別就業者数の推移!$B$32:$E$32</c:f>
              <c:numCache>
                <c:formatCode>General</c:formatCode>
                <c:ptCount val="4"/>
                <c:pt idx="0">
                  <c:v>47847</c:v>
                </c:pt>
                <c:pt idx="1">
                  <c:v>38880</c:v>
                </c:pt>
                <c:pt idx="2">
                  <c:v>32016</c:v>
                </c:pt>
                <c:pt idx="3">
                  <c:v>29473</c:v>
                </c:pt>
              </c:numCache>
            </c:numRef>
          </c:val>
        </c:ser>
        <c:ser>
          <c:idx val="2"/>
          <c:order val="2"/>
          <c:tx>
            <c:strRef>
              <c:f>産業別就業者数の推移!$A$33</c:f>
              <c:strCache>
                <c:ptCount val="1"/>
                <c:pt idx="0">
                  <c:v>第三次産業</c:v>
                </c:pt>
              </c:strCache>
            </c:strRef>
          </c:tx>
          <c:spPr>
            <a:solidFill>
              <a:schemeClr val="accent6">
                <a:lumMod val="40000"/>
                <a:lumOff val="60000"/>
              </a:schemeClr>
            </a:solidFill>
            <a:ln>
              <a:solidFill>
                <a:schemeClr val="bg1"/>
              </a:solidFill>
            </a:ln>
          </c:spPr>
          <c:invertIfNegative val="0"/>
          <c:dLbls>
            <c:numFmt formatCode="#,##0_);[Red]\(#,##0\)" sourceLinked="0"/>
            <c:spPr>
              <a:noFill/>
              <a:ln>
                <a:noFill/>
              </a:ln>
              <a:effectLst/>
            </c:spPr>
            <c:txPr>
              <a:bodyPr/>
              <a:lstStyle/>
              <a:p>
                <a:pPr>
                  <a:defRPr sz="800">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産業別就業者数の推移!$B$33:$E$33</c:f>
              <c:numCache>
                <c:formatCode>General</c:formatCode>
                <c:ptCount val="4"/>
                <c:pt idx="0">
                  <c:v>116383</c:v>
                </c:pt>
                <c:pt idx="1">
                  <c:v>115895</c:v>
                </c:pt>
                <c:pt idx="2">
                  <c:v>107192</c:v>
                </c:pt>
                <c:pt idx="3">
                  <c:v>94987</c:v>
                </c:pt>
              </c:numCache>
            </c:numRef>
          </c:val>
        </c:ser>
        <c:ser>
          <c:idx val="3"/>
          <c:order val="3"/>
          <c:tx>
            <c:strRef>
              <c:f>産業別就業者数の推移!$A$34</c:f>
              <c:strCache>
                <c:ptCount val="1"/>
                <c:pt idx="0">
                  <c:v>分類不能産業</c:v>
                </c:pt>
              </c:strCache>
            </c:strRef>
          </c:tx>
          <c:spPr>
            <a:solidFill>
              <a:schemeClr val="accent1">
                <a:lumMod val="75000"/>
              </a:schemeClr>
            </a:solidFill>
          </c:spPr>
          <c:invertIfNegative val="0"/>
          <c:dLbls>
            <c:dLbl>
              <c:idx val="0"/>
              <c:layout>
                <c:manualLayout>
                  <c:x val="0"/>
                  <c:y val="3.0769230769230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0769230769230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18803418803419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solidFill>
                      <a:schemeClr val="tx1"/>
                    </a:solidFill>
                    <a:latin typeface="ＭＳ ゴシック" panose="020B0609070205080204" pitchFamily="49" charset="-128"/>
                    <a:ea typeface="ＭＳ ゴシック" panose="020B0609070205080204"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産業別就業者数の推移!$B$34:$E$34</c:f>
              <c:numCache>
                <c:formatCode>General</c:formatCode>
                <c:ptCount val="4"/>
                <c:pt idx="0">
                  <c:v>3301</c:v>
                </c:pt>
                <c:pt idx="1">
                  <c:v>3643</c:v>
                </c:pt>
                <c:pt idx="2">
                  <c:v>16223</c:v>
                </c:pt>
                <c:pt idx="3">
                  <c:v>23261</c:v>
                </c:pt>
              </c:numCache>
            </c:numRef>
          </c:val>
        </c:ser>
        <c:ser>
          <c:idx val="4"/>
          <c:order val="4"/>
          <c:tx>
            <c:strRef>
              <c:f>産業別就業者数の推移!$A$35</c:f>
              <c:strCache>
                <c:ptCount val="1"/>
              </c:strCache>
            </c:strRef>
          </c:tx>
          <c:spPr>
            <a:noFill/>
          </c:spPr>
          <c:invertIfNegative val="0"/>
          <c:dLbls>
            <c:numFmt formatCode="#,##0_);[Red]\(#,##0\)" sourceLinked="0"/>
            <c:spPr>
              <a:solidFill>
                <a:schemeClr val="bg1"/>
              </a:solidFill>
              <a:ln>
                <a:solidFill>
                  <a:srgbClr val="FF0000"/>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産業別就業者数の推移!$B$30:$E$30</c:f>
              <c:strCache>
                <c:ptCount val="4"/>
                <c:pt idx="0">
                  <c:v>H12</c:v>
                </c:pt>
                <c:pt idx="1">
                  <c:v>H17</c:v>
                </c:pt>
                <c:pt idx="2">
                  <c:v>H22</c:v>
                </c:pt>
                <c:pt idx="3">
                  <c:v>H27</c:v>
                </c:pt>
              </c:strCache>
            </c:strRef>
          </c:cat>
          <c:val>
            <c:numRef>
              <c:f>産業別就業者数の推移!$B$35:$E$35</c:f>
              <c:numCache>
                <c:formatCode>General</c:formatCode>
                <c:ptCount val="4"/>
                <c:pt idx="0">
                  <c:v>167679</c:v>
                </c:pt>
                <c:pt idx="1">
                  <c:v>158561</c:v>
                </c:pt>
                <c:pt idx="2">
                  <c:v>155585</c:v>
                </c:pt>
                <c:pt idx="3">
                  <c:v>147856</c:v>
                </c:pt>
              </c:numCache>
            </c:numRef>
          </c:val>
        </c:ser>
        <c:dLbls>
          <c:showLegendKey val="0"/>
          <c:showVal val="0"/>
          <c:showCatName val="0"/>
          <c:showSerName val="0"/>
          <c:showPercent val="0"/>
          <c:showBubbleSize val="0"/>
        </c:dLbls>
        <c:gapWidth val="85"/>
        <c:overlap val="100"/>
        <c:serLines/>
        <c:axId val="235955696"/>
        <c:axId val="235950992"/>
      </c:barChart>
      <c:catAx>
        <c:axId val="235955696"/>
        <c:scaling>
          <c:orientation val="minMax"/>
        </c:scaling>
        <c:delete val="0"/>
        <c:axPos val="b"/>
        <c:numFmt formatCode="General" sourceLinked="1"/>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35950992"/>
        <c:crosses val="autoZero"/>
        <c:auto val="1"/>
        <c:lblAlgn val="ctr"/>
        <c:lblOffset val="100"/>
        <c:noMultiLvlLbl val="0"/>
      </c:catAx>
      <c:valAx>
        <c:axId val="235950992"/>
        <c:scaling>
          <c:orientation val="minMax"/>
          <c:max val="200000"/>
        </c:scaling>
        <c:delete val="0"/>
        <c:axPos val="l"/>
        <c:majorGridlines/>
        <c:numFmt formatCode="#,##0_);[Red]\(#,##0\)" sourceLinked="0"/>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35955696"/>
        <c:crosses val="autoZero"/>
        <c:crossBetween val="between"/>
      </c:valAx>
    </c:plotArea>
    <c:legend>
      <c:legendPos val="b"/>
      <c:layout>
        <c:manualLayout>
          <c:xMode val="edge"/>
          <c:yMode val="edge"/>
          <c:x val="6.9034772182254192E-2"/>
          <c:y val="0.87814683053043263"/>
          <c:w val="0.9"/>
          <c:h val="7.4404040404040403E-2"/>
        </c:manualLayout>
      </c:layout>
      <c:overlay val="0"/>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建物利用率!$B$34</c:f>
              <c:strCache>
                <c:ptCount val="1"/>
                <c:pt idx="0">
                  <c:v>業種別</c:v>
                </c:pt>
              </c:strCache>
            </c:strRef>
          </c:tx>
          <c:dPt>
            <c:idx val="1"/>
            <c:bubble3D val="0"/>
            <c:spPr>
              <a:solidFill>
                <a:srgbClr val="92D050"/>
              </a:solidFill>
            </c:spPr>
          </c:dPt>
          <c:dPt>
            <c:idx val="2"/>
            <c:bubble3D val="0"/>
            <c:spPr>
              <a:solidFill>
                <a:schemeClr val="accent6">
                  <a:lumMod val="40000"/>
                  <a:lumOff val="60000"/>
                </a:schemeClr>
              </a:solidFill>
            </c:spPr>
          </c:dPt>
          <c:dPt>
            <c:idx val="3"/>
            <c:bubble3D val="0"/>
            <c:spPr>
              <a:solidFill>
                <a:schemeClr val="accent1">
                  <a:lumMod val="75000"/>
                </a:schemeClr>
              </a:solidFill>
            </c:spPr>
          </c:dPt>
          <c:dLbls>
            <c:dLbl>
              <c:idx val="0"/>
              <c:layout>
                <c:manualLayout>
                  <c:x val="-8.9182878435927218E-2"/>
                  <c:y val="0.1722628153515834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2.6835801393728251E-2"/>
                  <c:y val="0.100144256575418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0%" sourceLinked="0"/>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建物利用率!$C$33:$F$33</c:f>
              <c:strCache>
                <c:ptCount val="4"/>
                <c:pt idx="0">
                  <c:v>製造業</c:v>
                </c:pt>
                <c:pt idx="1">
                  <c:v>卸・小売業</c:v>
                </c:pt>
                <c:pt idx="2">
                  <c:v>サービス業</c:v>
                </c:pt>
                <c:pt idx="3">
                  <c:v>その他</c:v>
                </c:pt>
              </c:strCache>
            </c:strRef>
          </c:cat>
          <c:val>
            <c:numRef>
              <c:f>建物利用率!$C$34:$F$34</c:f>
              <c:numCache>
                <c:formatCode>0.000_ </c:formatCode>
                <c:ptCount val="4"/>
                <c:pt idx="0">
                  <c:v>0.13445327550944824</c:v>
                </c:pt>
                <c:pt idx="1">
                  <c:v>0.36687688089339104</c:v>
                </c:pt>
                <c:pt idx="2">
                  <c:v>0.46371211415475738</c:v>
                </c:pt>
                <c:pt idx="3">
                  <c:v>3.4957729442419316E-2</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overlay val="0"/>
      <c:txPr>
        <a:bodyPr/>
        <a:lstStyle/>
        <a:p>
          <a:pPr>
            <a:defRPr sz="800"/>
          </a:pPr>
          <a:endParaRPr lang="ja-JP"/>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建物利用率!$B$30</c:f>
              <c:strCache>
                <c:ptCount val="1"/>
                <c:pt idx="0">
                  <c:v>建物利用率</c:v>
                </c:pt>
              </c:strCache>
            </c:strRef>
          </c:tx>
          <c:dPt>
            <c:idx val="1"/>
            <c:bubble3D val="0"/>
            <c:spPr>
              <a:solidFill>
                <a:schemeClr val="accent6">
                  <a:lumMod val="40000"/>
                  <a:lumOff val="60000"/>
                </a:schemeClr>
              </a:solidFill>
            </c:spPr>
          </c:dPt>
          <c:dPt>
            <c:idx val="2"/>
            <c:bubble3D val="0"/>
            <c:spPr>
              <a:solidFill>
                <a:schemeClr val="accent1">
                  <a:lumMod val="75000"/>
                </a:schemeClr>
              </a:solidFill>
            </c:spPr>
          </c:dPt>
          <c:dPt>
            <c:idx val="3"/>
            <c:bubble3D val="0"/>
            <c:spPr>
              <a:solidFill>
                <a:srgbClr val="92D050"/>
              </a:solidFill>
            </c:spPr>
          </c:dPt>
          <c:dLbls>
            <c:dLbl>
              <c:idx val="0"/>
              <c:layout/>
              <c:tx>
                <c:rich>
                  <a:bodyPr/>
                  <a:lstStyle/>
                  <a:p>
                    <a:r>
                      <a:rPr lang="ja-JP" altLang="en-US" smtClean="0"/>
                      <a:t>住居</a:t>
                    </a:r>
                    <a:r>
                      <a:rPr lang="ja-JP" altLang="en-US"/>
                      <a:t>
</a:t>
                    </a:r>
                    <a:r>
                      <a:rPr lang="en-US" altLang="ja-JP" dirty="0"/>
                      <a:t>48.1%</a:t>
                    </a:r>
                  </a:p>
                </c:rich>
              </c:tx>
              <c:dLblPos val="ctr"/>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3559290083937994"/>
                  <c:y val="-0.22387335152341981"/>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21441705790298607"/>
                  <c:y val="-5.98984386842509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4510314411724082"/>
                  <c:y val="0.15079505835987034"/>
                </c:manualLayout>
              </c:layout>
              <c:tx>
                <c:rich>
                  <a:bodyPr/>
                  <a:lstStyle/>
                  <a:p>
                    <a:r>
                      <a:rPr lang="ja-JP" altLang="en-US" dirty="0"/>
                      <a:t>その他
</a:t>
                    </a:r>
                    <a:r>
                      <a:rPr lang="en-US" altLang="ja-JP" dirty="0" smtClean="0"/>
                      <a:t>13.8%</a:t>
                    </a:r>
                    <a:endParaRPr lang="ja-JP" altLang="en-US"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0%" sourceLinked="0"/>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建物利用率!$C$29:$F$29</c:f>
              <c:strCache>
                <c:ptCount val="4"/>
                <c:pt idx="0">
                  <c:v>住宅</c:v>
                </c:pt>
                <c:pt idx="1">
                  <c:v>商業</c:v>
                </c:pt>
                <c:pt idx="2">
                  <c:v>工業</c:v>
                </c:pt>
                <c:pt idx="3">
                  <c:v>その他</c:v>
                </c:pt>
              </c:strCache>
            </c:strRef>
          </c:cat>
          <c:val>
            <c:numRef>
              <c:f>建物利用率!$C$30:$F$30</c:f>
              <c:numCache>
                <c:formatCode>0.0_ </c:formatCode>
                <c:ptCount val="4"/>
                <c:pt idx="0">
                  <c:v>0.48095351850181128</c:v>
                </c:pt>
                <c:pt idx="1">
                  <c:v>0.15087054700671068</c:v>
                </c:pt>
                <c:pt idx="2">
                  <c:v>0.22955412969275316</c:v>
                </c:pt>
                <c:pt idx="3">
                  <c:v>0.13862180479872485</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manualLayout>
          <c:xMode val="edge"/>
          <c:yMode val="edge"/>
          <c:x val="0.17833730158730218"/>
          <c:y val="0.86172759339426064"/>
          <c:w val="0.68302612433862442"/>
          <c:h val="7.1448764589965089E-2"/>
        </c:manualLayout>
      </c:layout>
      <c:overlay val="0"/>
      <c:txPr>
        <a:bodyPr/>
        <a:lstStyle/>
        <a:p>
          <a:pPr>
            <a:defRPr sz="800"/>
          </a:pPr>
          <a:endParaRPr lang="ja-JP"/>
        </a:p>
      </c:txPr>
    </c:legend>
    <c:plotVisOnly val="1"/>
    <c:dispBlanksAs val="zero"/>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建物利用率!$B$32</c:f>
              <c:strCache>
                <c:ptCount val="1"/>
                <c:pt idx="0">
                  <c:v>非建物用途</c:v>
                </c:pt>
              </c:strCache>
            </c:strRef>
          </c:tx>
          <c:dPt>
            <c:idx val="1"/>
            <c:bubble3D val="0"/>
            <c:spPr>
              <a:solidFill>
                <a:schemeClr val="accent6">
                  <a:lumMod val="40000"/>
                  <a:lumOff val="60000"/>
                </a:schemeClr>
              </a:solidFill>
            </c:spPr>
          </c:dPt>
          <c:dPt>
            <c:idx val="2"/>
            <c:bubble3D val="0"/>
            <c:spPr>
              <a:solidFill>
                <a:srgbClr val="92D050"/>
              </a:solidFill>
            </c:spPr>
          </c:dPt>
          <c:dPt>
            <c:idx val="3"/>
            <c:bubble3D val="0"/>
            <c:spPr>
              <a:solidFill>
                <a:srgbClr val="00B050"/>
              </a:solidFill>
            </c:spPr>
          </c:dPt>
          <c:dPt>
            <c:idx val="4"/>
            <c:bubble3D val="0"/>
            <c:spPr>
              <a:solidFill>
                <a:schemeClr val="accent1">
                  <a:lumMod val="75000"/>
                </a:schemeClr>
              </a:solidFill>
            </c:spPr>
          </c:dPt>
          <c:dLbls>
            <c:dLbl>
              <c:idx val="3"/>
              <c:layout>
                <c:manualLayout>
                  <c:x val="0.13136050602331037"/>
                  <c:y val="-7.036247410797713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numFmt formatCode="0.0%" sourceLinked="0"/>
            <c:spPr>
              <a:noFill/>
              <a:ln>
                <a:noFill/>
              </a:ln>
              <a:effectLst/>
            </c:spPr>
            <c:dLblPos val="ctr"/>
            <c:showLegendKey val="0"/>
            <c:showVal val="0"/>
            <c:showCatName val="1"/>
            <c:showSerName val="0"/>
            <c:showPercent val="1"/>
            <c:showBubbleSize val="0"/>
            <c:separator>
</c:separator>
            <c:showLeaderLines val="1"/>
            <c:extLst>
              <c:ext xmlns:c15="http://schemas.microsoft.com/office/drawing/2012/chart" uri="{CE6537A1-D6FC-4f65-9D91-7224C49458BB}">
                <c15:layout/>
              </c:ext>
            </c:extLst>
          </c:dLbls>
          <c:cat>
            <c:strRef>
              <c:f>建物利用率!$C$31:$G$31</c:f>
              <c:strCache>
                <c:ptCount val="5"/>
                <c:pt idx="0">
                  <c:v>道路</c:v>
                </c:pt>
                <c:pt idx="1">
                  <c:v>水面</c:v>
                </c:pt>
                <c:pt idx="2">
                  <c:v>公園緑地</c:v>
                </c:pt>
                <c:pt idx="3">
                  <c:v>農地</c:v>
                </c:pt>
                <c:pt idx="4">
                  <c:v>その他</c:v>
                </c:pt>
              </c:strCache>
            </c:strRef>
          </c:cat>
          <c:val>
            <c:numRef>
              <c:f>建物利用率!$C$32:$G$32</c:f>
              <c:numCache>
                <c:formatCode>0.000_ </c:formatCode>
                <c:ptCount val="5"/>
                <c:pt idx="0">
                  <c:v>0.39200000000000806</c:v>
                </c:pt>
                <c:pt idx="1">
                  <c:v>0.19291990403314671</c:v>
                </c:pt>
                <c:pt idx="2">
                  <c:v>0.12194529916192502</c:v>
                </c:pt>
                <c:pt idx="3">
                  <c:v>6.8079651750395714E-3</c:v>
                </c:pt>
                <c:pt idx="4">
                  <c:v>0.28565155687890725</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manualLayout>
          <c:xMode val="edge"/>
          <c:yMode val="edge"/>
          <c:x val="0.15263888888888891"/>
          <c:y val="0.84399510982844361"/>
          <c:w val="0.66527843915346674"/>
          <c:h val="0.10730497526348896"/>
        </c:manualLayout>
      </c:layout>
      <c:overlay val="0"/>
      <c:txPr>
        <a:bodyPr/>
        <a:lstStyle/>
        <a:p>
          <a:pPr>
            <a:defRPr sz="800"/>
          </a:pPr>
          <a:endParaRPr lang="ja-JP"/>
        </a:p>
      </c:txPr>
    </c:legend>
    <c:plotVisOnly val="1"/>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将来人口の見通し!$A$31</c:f>
              <c:strCache>
                <c:ptCount val="1"/>
                <c:pt idx="0">
                  <c:v>総合計</c:v>
                </c:pt>
              </c:strCache>
            </c:strRef>
          </c:tx>
          <c:spPr>
            <a:ln>
              <a:solidFill>
                <a:schemeClr val="accent6">
                  <a:lumMod val="40000"/>
                  <a:lumOff val="60000"/>
                </a:schemeClr>
              </a:solidFill>
            </a:ln>
          </c:spPr>
          <c:marker>
            <c:spPr>
              <a:solidFill>
                <a:schemeClr val="accent6">
                  <a:lumMod val="40000"/>
                  <a:lumOff val="60000"/>
                </a:schemeClr>
              </a:solidFill>
              <a:ln>
                <a:solidFill>
                  <a:schemeClr val="accent6">
                    <a:lumMod val="40000"/>
                    <a:lumOff val="60000"/>
                  </a:schemeClr>
                </a:solidFill>
              </a:ln>
            </c:spPr>
          </c:marker>
          <c:dLbls>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将来人口の見通し!$B$31:$F$31</c:f>
              <c:numCache>
                <c:formatCode>0;_</c:formatCode>
                <c:ptCount val="5"/>
                <c:pt idx="0" formatCode="General">
                  <c:v>295420</c:v>
                </c:pt>
                <c:pt idx="1">
                  <c:v>305479</c:v>
                </c:pt>
                <c:pt idx="2">
                  <c:v>320002</c:v>
                </c:pt>
                <c:pt idx="3">
                  <c:v>310219.04784037889</c:v>
                </c:pt>
                <c:pt idx="4">
                  <c:v>297982.18944428785</c:v>
                </c:pt>
              </c:numCache>
            </c:numRef>
          </c:val>
          <c:smooth val="0"/>
        </c:ser>
        <c:ser>
          <c:idx val="1"/>
          <c:order val="1"/>
          <c:tx>
            <c:strRef>
              <c:f>将来人口の見通し!$A$32</c:f>
              <c:strCache>
                <c:ptCount val="1"/>
                <c:pt idx="0">
                  <c:v>０～14歳（年少人口）</c:v>
                </c:pt>
              </c:strCache>
            </c:strRef>
          </c:tx>
          <c:spPr>
            <a:ln>
              <a:solidFill>
                <a:schemeClr val="accent1">
                  <a:lumMod val="90000"/>
                </a:schemeClr>
              </a:solidFill>
            </a:ln>
          </c:spPr>
          <c:marker>
            <c:spPr>
              <a:solidFill>
                <a:schemeClr val="accent1">
                  <a:lumMod val="90000"/>
                </a:schemeClr>
              </a:solidFill>
              <a:ln>
                <a:solidFill>
                  <a:schemeClr val="accent1">
                    <a:lumMod val="90000"/>
                  </a:schemeClr>
                </a:solidFill>
              </a:ln>
            </c:spPr>
          </c:marker>
          <c:dLbls>
            <c:dLbl>
              <c:idx val="0"/>
              <c:layout>
                <c:manualLayout>
                  <c:x val="-5.4672965323016534E-2"/>
                  <c:y val="4.3020403757313933E-2"/>
                </c:manualLayout>
              </c:layout>
              <c:numFmt formatCode="#,##0_);[Red]\(#,##0\)" sourceLinked="0"/>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9401758029187013E-2"/>
                  <c:y val="4.3020403757313933E-2"/>
                </c:manualLayout>
              </c:layout>
              <c:numFmt formatCode="#,##0_);[Red]\(#,##0\)" sourceLinked="0"/>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459512701618637E-2"/>
                  <c:y val="4.18889717361884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5975485733792366E-2"/>
                  <c:y val="3.68115206166512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943539669444846E-2"/>
                  <c:y val="3.17340694971124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将来人口の見通し!$B$32:$F$32</c:f>
              <c:numCache>
                <c:formatCode>0;_</c:formatCode>
                <c:ptCount val="5"/>
                <c:pt idx="0" formatCode="General">
                  <c:v>31192</c:v>
                </c:pt>
                <c:pt idx="1">
                  <c:v>31072</c:v>
                </c:pt>
                <c:pt idx="2">
                  <c:v>31953</c:v>
                </c:pt>
                <c:pt idx="3">
                  <c:v>29381.65623658909</c:v>
                </c:pt>
                <c:pt idx="4">
                  <c:v>24574.817508905093</c:v>
                </c:pt>
              </c:numCache>
            </c:numRef>
          </c:val>
          <c:smooth val="0"/>
        </c:ser>
        <c:ser>
          <c:idx val="2"/>
          <c:order val="2"/>
          <c:tx>
            <c:strRef>
              <c:f>将来人口の見通し!$A$33</c:f>
              <c:strCache>
                <c:ptCount val="1"/>
                <c:pt idx="0">
                  <c:v>15～64歳（生産年齢人口）</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3"/>
              <c:layout>
                <c:manualLayout>
                  <c:x val="-4.8486707566462166E-2"/>
                  <c:y val="-5.1988019569842885E-2"/>
                </c:manualLayout>
              </c:layout>
              <c:numFmt formatCode="#,##0_);[Red]\(#,##0\)" sourceLinked="0"/>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将来人口の見通し!$B$33:$F$33</c:f>
              <c:numCache>
                <c:formatCode>0;_</c:formatCode>
                <c:ptCount val="5"/>
                <c:pt idx="0" formatCode="General">
                  <c:v>202669</c:v>
                </c:pt>
                <c:pt idx="1">
                  <c:v>205125</c:v>
                </c:pt>
                <c:pt idx="2">
                  <c:v>206581</c:v>
                </c:pt>
                <c:pt idx="3">
                  <c:v>200455.69761134777</c:v>
                </c:pt>
                <c:pt idx="4">
                  <c:v>186757.45894687955</c:v>
                </c:pt>
              </c:numCache>
            </c:numRef>
          </c:val>
          <c:smooth val="0"/>
        </c:ser>
        <c:ser>
          <c:idx val="3"/>
          <c:order val="3"/>
          <c:tx>
            <c:strRef>
              <c:f>将来人口の見通し!$A$34</c:f>
              <c:strCache>
                <c:ptCount val="1"/>
                <c:pt idx="0">
                  <c:v>65歳以上（老年人口）</c:v>
                </c:pt>
              </c:strCache>
            </c:strRef>
          </c:tx>
          <c:spPr>
            <a:ln>
              <a:solidFill>
                <a:srgbClr val="92D050"/>
              </a:solidFill>
            </a:ln>
          </c:spPr>
          <c:marker>
            <c:spPr>
              <a:noFill/>
              <a:ln>
                <a:solidFill>
                  <a:srgbClr val="92D050"/>
                </a:solidFill>
              </a:ln>
            </c:spPr>
          </c:marker>
          <c:dLbls>
            <c:dLbl>
              <c:idx val="3"/>
              <c:layout>
                <c:manualLayout>
                  <c:x val="-3.5827739130706172E-2"/>
                  <c:y val="-3.1456763091779492E-2"/>
                </c:manualLayout>
              </c:layout>
              <c:numFmt formatCode="#,##0_);[Red]\(#,##0\)" sourceLinked="0"/>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将来人口の見通し!$B$30:$F$30</c:f>
              <c:strCache>
                <c:ptCount val="5"/>
                <c:pt idx="0">
                  <c:v>H17</c:v>
                </c:pt>
                <c:pt idx="1">
                  <c:v>H22</c:v>
                </c:pt>
                <c:pt idx="2">
                  <c:v>H27</c:v>
                </c:pt>
                <c:pt idx="3">
                  <c:v>H37</c:v>
                </c:pt>
                <c:pt idx="4">
                  <c:v>H47</c:v>
                </c:pt>
              </c:strCache>
            </c:strRef>
          </c:cat>
          <c:val>
            <c:numRef>
              <c:f>将来人口の見通し!$B$34:$F$34</c:f>
              <c:numCache>
                <c:formatCode>0;_</c:formatCode>
                <c:ptCount val="5"/>
                <c:pt idx="0" formatCode="General">
                  <c:v>57995</c:v>
                </c:pt>
                <c:pt idx="1">
                  <c:v>65013</c:v>
                </c:pt>
                <c:pt idx="2">
                  <c:v>73888</c:v>
                </c:pt>
                <c:pt idx="3">
                  <c:v>80381.693992440763</c:v>
                </c:pt>
                <c:pt idx="4">
                  <c:v>86649.912988501979</c:v>
                </c:pt>
              </c:numCache>
            </c:numRef>
          </c:val>
          <c:smooth val="0"/>
        </c:ser>
        <c:dLbls>
          <c:showLegendKey val="0"/>
          <c:showVal val="0"/>
          <c:showCatName val="0"/>
          <c:showSerName val="0"/>
          <c:showPercent val="0"/>
          <c:showBubbleSize val="0"/>
        </c:dLbls>
        <c:marker val="1"/>
        <c:smooth val="0"/>
        <c:axId val="235950208"/>
        <c:axId val="235950600"/>
      </c:lineChart>
      <c:catAx>
        <c:axId val="235950208"/>
        <c:scaling>
          <c:orientation val="minMax"/>
        </c:scaling>
        <c:delete val="0"/>
        <c:axPos val="b"/>
        <c:numFmt formatCode="General" sourceLinked="1"/>
        <c:majorTickMark val="out"/>
        <c:minorTickMark val="none"/>
        <c:tickLblPos val="nextTo"/>
        <c:crossAx val="235950600"/>
        <c:crosses val="autoZero"/>
        <c:auto val="1"/>
        <c:lblAlgn val="ctr"/>
        <c:lblOffset val="100"/>
        <c:noMultiLvlLbl val="0"/>
      </c:catAx>
      <c:valAx>
        <c:axId val="235950600"/>
        <c:scaling>
          <c:orientation val="minMax"/>
        </c:scaling>
        <c:delete val="0"/>
        <c:axPos val="l"/>
        <c:majorGridlines/>
        <c:numFmt formatCode="#,##0_);[Red]\(#,##0\)" sourceLinked="0"/>
        <c:majorTickMark val="out"/>
        <c:minorTickMark val="none"/>
        <c:tickLblPos val="nextTo"/>
        <c:crossAx val="235950208"/>
        <c:crosses val="autoZero"/>
        <c:crossBetween val="between"/>
      </c:valAx>
    </c:plotArea>
    <c:legend>
      <c:legendPos val="b"/>
      <c:layout/>
      <c:overlay val="0"/>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79282407407401E-2"/>
          <c:y val="5.5436507936512072E-2"/>
          <c:w val="0.83907581018522281"/>
          <c:h val="0.6985095238095238"/>
        </c:manualLayout>
      </c:layout>
      <c:barChart>
        <c:barDir val="bar"/>
        <c:grouping val="percentStacked"/>
        <c:varyColors val="0"/>
        <c:ser>
          <c:idx val="0"/>
          <c:order val="0"/>
          <c:tx>
            <c:strRef>
              <c:f>人口構成比の推移!$A$29</c:f>
              <c:strCache>
                <c:ptCount val="1"/>
                <c:pt idx="0">
                  <c:v>０歳～14歳（年少人口）</c:v>
                </c:pt>
              </c:strCache>
            </c:strRef>
          </c:tx>
          <c:spPr>
            <a:solidFill>
              <a:schemeClr val="accent6">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人口構成比の推移!$B$29:$F$29</c:f>
              <c:numCache>
                <c:formatCode>0.0_ </c:formatCode>
                <c:ptCount val="5"/>
                <c:pt idx="0">
                  <c:v>8.2470759593841159</c:v>
                </c:pt>
                <c:pt idx="1">
                  <c:v>9.4712611753319589</c:v>
                </c:pt>
                <c:pt idx="2">
                  <c:v>10.227512787191648</c:v>
                </c:pt>
                <c:pt idx="3">
                  <c:v>10.315726569503568</c:v>
                </c:pt>
                <c:pt idx="4">
                  <c:v>10.68746231018037</c:v>
                </c:pt>
              </c:numCache>
            </c:numRef>
          </c:val>
        </c:ser>
        <c:ser>
          <c:idx val="1"/>
          <c:order val="1"/>
          <c:tx>
            <c:strRef>
              <c:f>人口構成比の推移!$A$30</c:f>
              <c:strCache>
                <c:ptCount val="1"/>
                <c:pt idx="0">
                  <c:v>15歳～64歳（生産年齢人口）</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人口構成比の推移!$B$30:$F$30</c:f>
              <c:numCache>
                <c:formatCode>0.0_ </c:formatCode>
                <c:ptCount val="5"/>
                <c:pt idx="0">
                  <c:v>62.674034074038644</c:v>
                </c:pt>
                <c:pt idx="1">
                  <c:v>64.617469174391545</c:v>
                </c:pt>
                <c:pt idx="2">
                  <c:v>66.122424157067258</c:v>
                </c:pt>
                <c:pt idx="3">
                  <c:v>68.100328674346798</c:v>
                </c:pt>
                <c:pt idx="4">
                  <c:v>69.441436872978457</c:v>
                </c:pt>
              </c:numCache>
            </c:numRef>
          </c:val>
        </c:ser>
        <c:ser>
          <c:idx val="2"/>
          <c:order val="2"/>
          <c:tx>
            <c:strRef>
              <c:f>人口構成比の推移!$A$31</c:f>
              <c:strCache>
                <c:ptCount val="1"/>
                <c:pt idx="0">
                  <c:v>65歳以上（老年人口）</c:v>
                </c:pt>
              </c:strCache>
            </c:strRef>
          </c:tx>
          <c:spPr>
            <a:solidFill>
              <a:schemeClr val="accent1">
                <a:lumMod val="9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人口構成比の推移!$B$28:$F$28</c:f>
              <c:strCache>
                <c:ptCount val="5"/>
                <c:pt idx="0">
                  <c:v>H47</c:v>
                </c:pt>
                <c:pt idx="1">
                  <c:v>H37</c:v>
                </c:pt>
                <c:pt idx="2">
                  <c:v>H27</c:v>
                </c:pt>
                <c:pt idx="3">
                  <c:v>H22</c:v>
                </c:pt>
                <c:pt idx="4">
                  <c:v>H17</c:v>
                </c:pt>
              </c:strCache>
            </c:strRef>
          </c:cat>
          <c:val>
            <c:numRef>
              <c:f>人口構成比の推移!$B$31:$F$31</c:f>
              <c:numCache>
                <c:formatCode>0.0_ </c:formatCode>
                <c:ptCount val="5"/>
                <c:pt idx="0">
                  <c:v>29.078889966577162</c:v>
                </c:pt>
                <c:pt idx="1">
                  <c:v>25.911269650276491</c:v>
                </c:pt>
                <c:pt idx="2">
                  <c:v>23.65006305573873</c:v>
                </c:pt>
                <c:pt idx="3">
                  <c:v>21.583944756150196</c:v>
                </c:pt>
                <c:pt idx="4">
                  <c:v>19.871100816841185</c:v>
                </c:pt>
              </c:numCache>
            </c:numRef>
          </c:val>
        </c:ser>
        <c:dLbls>
          <c:showLegendKey val="0"/>
          <c:showVal val="0"/>
          <c:showCatName val="0"/>
          <c:showSerName val="0"/>
          <c:showPercent val="0"/>
          <c:showBubbleSize val="0"/>
        </c:dLbls>
        <c:gapWidth val="150"/>
        <c:overlap val="100"/>
        <c:serLines/>
        <c:axId val="238055136"/>
        <c:axId val="238052392"/>
      </c:barChart>
      <c:catAx>
        <c:axId val="238055136"/>
        <c:scaling>
          <c:orientation val="minMax"/>
        </c:scaling>
        <c:delete val="0"/>
        <c:axPos val="l"/>
        <c:numFmt formatCode="General" sourceLinked="1"/>
        <c:majorTickMark val="out"/>
        <c:minorTickMark val="none"/>
        <c:tickLblPos val="nextTo"/>
        <c:crossAx val="238052392"/>
        <c:crosses val="autoZero"/>
        <c:auto val="1"/>
        <c:lblAlgn val="ctr"/>
        <c:lblOffset val="0"/>
        <c:noMultiLvlLbl val="0"/>
      </c:catAx>
      <c:valAx>
        <c:axId val="238052392"/>
        <c:scaling>
          <c:orientation val="minMax"/>
        </c:scaling>
        <c:delete val="0"/>
        <c:axPos val="b"/>
        <c:majorGridlines/>
        <c:numFmt formatCode="0%" sourceLinked="1"/>
        <c:majorTickMark val="out"/>
        <c:minorTickMark val="none"/>
        <c:tickLblPos val="nextTo"/>
        <c:crossAx val="238055136"/>
        <c:crosses val="autoZero"/>
        <c:crossBetween val="between"/>
      </c:valAx>
    </c:plotArea>
    <c:legend>
      <c:legendPos val="b"/>
      <c:layout>
        <c:manualLayout>
          <c:xMode val="edge"/>
          <c:yMode val="edge"/>
          <c:x val="4.7268518518518515E-2"/>
          <c:y val="0.82189761904761915"/>
          <c:w val="0.85034143518521565"/>
          <c:h val="0.11762619047619735"/>
        </c:manualLayout>
      </c:layout>
      <c:overlay val="0"/>
    </c:legend>
    <c:plotVisOnly val="1"/>
    <c:dispBlanksAs val="gap"/>
    <c:showDLblsOverMax val="0"/>
  </c:chart>
  <c:spPr>
    <a:noFill/>
    <a:ln>
      <a:noFill/>
    </a:ln>
  </c:spPr>
  <c:txPr>
    <a:bodyPr/>
    <a:lstStyle/>
    <a:p>
      <a:pPr>
        <a:defRPr sz="800">
          <a:latin typeface="ＭＳ ゴシック" pitchFamily="49" charset="-128"/>
          <a:ea typeface="ＭＳ ゴシック" pitchFamily="49" charset="-128"/>
        </a:defRPr>
      </a:pPr>
      <a:endParaRPr lang="ja-JP"/>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0.01926</cdr:x>
      <cdr:y>0.05991</cdr:y>
    </cdr:from>
    <cdr:to>
      <cdr:x>0.18868</cdr:x>
      <cdr:y>0.10755</cdr:y>
    </cdr:to>
    <cdr:sp macro="" textlink="">
      <cdr:nvSpPr>
        <cdr:cNvPr id="2" name="テキスト ボックス 8"/>
        <cdr:cNvSpPr txBox="1"/>
      </cdr:nvSpPr>
      <cdr:spPr>
        <a:xfrm xmlns:a="http://schemas.openxmlformats.org/drawingml/2006/main">
          <a:off x="63080" y="150962"/>
          <a:ext cx="555020" cy="12005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smtClean="0"/>
            <a:t>（世帯）</a:t>
          </a:r>
          <a:endParaRPr kumimoji="1" lang="ja-JP" altLang="en-US" sz="800" dirty="0"/>
        </a:p>
      </cdr:txBody>
    </cdr:sp>
  </cdr:relSizeAnchor>
  <cdr:relSizeAnchor xmlns:cdr="http://schemas.openxmlformats.org/drawingml/2006/chartDrawing">
    <cdr:from>
      <cdr:x>0.83057</cdr:x>
      <cdr:y>0.06442</cdr:y>
    </cdr:from>
    <cdr:to>
      <cdr:x>1</cdr:x>
      <cdr:y>0.11206</cdr:y>
    </cdr:to>
    <cdr:sp macro="" textlink="">
      <cdr:nvSpPr>
        <cdr:cNvPr id="3" name="テキスト ボックス 8"/>
        <cdr:cNvSpPr txBox="1"/>
      </cdr:nvSpPr>
      <cdr:spPr>
        <a:xfrm xmlns:a="http://schemas.openxmlformats.org/drawingml/2006/main">
          <a:off x="2758483" y="162348"/>
          <a:ext cx="555053" cy="12005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a:t>（人）</a:t>
          </a:r>
        </a:p>
      </cdr:txBody>
    </cdr:sp>
  </cdr:relSizeAnchor>
</c:userShapes>
</file>

<file path=ppt/drawings/drawing2.xml><?xml version="1.0" encoding="utf-8"?>
<c:userShapes xmlns:c="http://schemas.openxmlformats.org/drawingml/2006/chart">
  <cdr:relSizeAnchor xmlns:cdr="http://schemas.openxmlformats.org/drawingml/2006/chartDrawing">
    <cdr:from>
      <cdr:x>0.04348</cdr:x>
      <cdr:y>0</cdr:y>
    </cdr:from>
    <cdr:to>
      <cdr:x>0.21106</cdr:x>
      <cdr:y>0.05052</cdr:y>
    </cdr:to>
    <cdr:sp macro="" textlink="">
      <cdr:nvSpPr>
        <cdr:cNvPr id="2" name="テキスト ボックス 8"/>
        <cdr:cNvSpPr txBox="1"/>
      </cdr:nvSpPr>
      <cdr:spPr>
        <a:xfrm xmlns:a="http://schemas.openxmlformats.org/drawingml/2006/main">
          <a:off x="144016" y="0"/>
          <a:ext cx="555020" cy="12002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a:t>（人）</a:t>
          </a:r>
        </a:p>
      </cdr:txBody>
    </cdr:sp>
  </cdr:relSizeAnchor>
</c:userShapes>
</file>

<file path=ppt/drawings/drawing3.xml><?xml version="1.0" encoding="utf-8"?>
<c:userShapes xmlns:c="http://schemas.openxmlformats.org/drawingml/2006/chart">
  <cdr:relSizeAnchor xmlns:cdr="http://schemas.openxmlformats.org/drawingml/2006/chartDrawing">
    <cdr:from>
      <cdr:x>0.23188</cdr:x>
      <cdr:y>0.84986</cdr:y>
    </cdr:from>
    <cdr:to>
      <cdr:x>0.37475</cdr:x>
      <cdr:y>0.93645</cdr:y>
    </cdr:to>
    <cdr:grpSp>
      <cdr:nvGrpSpPr>
        <cdr:cNvPr id="4" name="グループ化 3"/>
        <cdr:cNvGrpSpPr/>
      </cdr:nvGrpSpPr>
      <cdr:grpSpPr>
        <a:xfrm xmlns:a="http://schemas.openxmlformats.org/drawingml/2006/main">
          <a:off x="701205" y="2120231"/>
          <a:ext cx="432039" cy="216024"/>
          <a:chOff x="701196" y="2120240"/>
          <a:chExt cx="432048" cy="216024"/>
        </a:xfrm>
      </cdr:grpSpPr>
      <cdr:sp macro="" textlink="">
        <cdr:nvSpPr>
          <cdr:cNvPr id="3" name="正方形/長方形 2"/>
          <cdr:cNvSpPr/>
        </cdr:nvSpPr>
        <cdr:spPr>
          <a:xfrm xmlns:a="http://schemas.openxmlformats.org/drawingml/2006/main">
            <a:off x="797984" y="2149956"/>
            <a:ext cx="216024" cy="14401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sp macro="" textlink="">
        <cdr:nvSpPr>
          <cdr:cNvPr id="2" name="テキスト ボックス 1"/>
          <cdr:cNvSpPr txBox="1"/>
        </cdr:nvSpPr>
        <cdr:spPr>
          <a:xfrm xmlns:a="http://schemas.openxmlformats.org/drawingml/2006/main">
            <a:off x="701196" y="2120240"/>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a:t>住居</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0.82591</cdr:x>
      <cdr:y>0.0493</cdr:y>
    </cdr:from>
    <cdr:to>
      <cdr:x>0.99534</cdr:x>
      <cdr:y>0.09694</cdr:y>
    </cdr:to>
    <cdr:sp macro="" textlink="">
      <cdr:nvSpPr>
        <cdr:cNvPr id="3" name="テキスト ボックス 8"/>
        <cdr:cNvSpPr txBox="1"/>
      </cdr:nvSpPr>
      <cdr:spPr>
        <a:xfrm xmlns:a="http://schemas.openxmlformats.org/drawingml/2006/main">
          <a:off x="2705691" y="124240"/>
          <a:ext cx="555053" cy="12005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a:t>（人）</a:t>
          </a:r>
        </a:p>
      </cdr:txBody>
    </cdr:sp>
  </cdr:relSizeAnchor>
  <cdr:relSizeAnchor xmlns:cdr="http://schemas.openxmlformats.org/drawingml/2006/chartDrawing">
    <cdr:from>
      <cdr:x>0.01242</cdr:x>
      <cdr:y>0.0384</cdr:y>
    </cdr:from>
    <cdr:to>
      <cdr:x>0.18184</cdr:x>
      <cdr:y>0.08604</cdr:y>
    </cdr:to>
    <cdr:sp macro="" textlink="">
      <cdr:nvSpPr>
        <cdr:cNvPr id="4" name="テキスト ボックス 8"/>
        <cdr:cNvSpPr txBox="1"/>
      </cdr:nvSpPr>
      <cdr:spPr>
        <a:xfrm xmlns:a="http://schemas.openxmlformats.org/drawingml/2006/main">
          <a:off x="40673" y="96780"/>
          <a:ext cx="555020" cy="12005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kumimoji="1" lang="ja-JP" altLang="en-US" sz="800" dirty="0" smtClean="0"/>
            <a:t>（世帯）</a:t>
          </a:r>
          <a:endParaRPr kumimoji="1" lang="ja-JP" altLang="en-US" sz="800" dirty="0"/>
        </a:p>
      </cdr:txBody>
    </cdr:sp>
  </cdr:relSizeAnchor>
</c:userShapes>
</file>

<file path=ppt/drawings/drawing5.xml><?xml version="1.0" encoding="utf-8"?>
<c:userShapes xmlns:c="http://schemas.openxmlformats.org/drawingml/2006/chart">
  <cdr:relSizeAnchor xmlns:cdr="http://schemas.openxmlformats.org/drawingml/2006/chartDrawing">
    <cdr:from>
      <cdr:x>0.05234</cdr:x>
      <cdr:y>0.00143</cdr:y>
    </cdr:from>
    <cdr:to>
      <cdr:x>0.21991</cdr:x>
      <cdr:y>0.05195</cdr:y>
    </cdr:to>
    <cdr:sp macro="" textlink="">
      <cdr:nvSpPr>
        <cdr:cNvPr id="2" name="テキスト ボックス 8"/>
        <cdr:cNvSpPr txBox="1"/>
      </cdr:nvSpPr>
      <cdr:spPr>
        <a:xfrm xmlns:a="http://schemas.openxmlformats.org/drawingml/2006/main">
          <a:off x="173335" y="3398"/>
          <a:ext cx="555020" cy="12002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a:t>（人）</a:t>
          </a:r>
        </a:p>
      </cdr:txBody>
    </cdr:sp>
  </cdr:relSizeAnchor>
</c:userShapes>
</file>

<file path=ppt/drawings/drawing6.xml><?xml version="1.0" encoding="utf-8"?>
<c:userShapes xmlns:c="http://schemas.openxmlformats.org/drawingml/2006/chart">
  <cdr:relSizeAnchor xmlns:cdr="http://schemas.openxmlformats.org/drawingml/2006/chartDrawing">
    <cdr:from>
      <cdr:x>0.83057</cdr:x>
      <cdr:y>0.0443</cdr:y>
    </cdr:from>
    <cdr:to>
      <cdr:x>1</cdr:x>
      <cdr:y>0.09194</cdr:y>
    </cdr:to>
    <cdr:sp macro="" textlink="">
      <cdr:nvSpPr>
        <cdr:cNvPr id="3" name="テキスト ボックス 8"/>
        <cdr:cNvSpPr txBox="1"/>
      </cdr:nvSpPr>
      <cdr:spPr>
        <a:xfrm xmlns:a="http://schemas.openxmlformats.org/drawingml/2006/main">
          <a:off x="2721317" y="111646"/>
          <a:ext cx="555053" cy="12005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a:t>（人）</a:t>
          </a:r>
        </a:p>
      </cdr:txBody>
    </cdr:sp>
  </cdr:relSizeAnchor>
  <cdr:relSizeAnchor xmlns:cdr="http://schemas.openxmlformats.org/drawingml/2006/chartDrawing">
    <cdr:from>
      <cdr:x>0.01666</cdr:x>
      <cdr:y>0.02887</cdr:y>
    </cdr:from>
    <cdr:to>
      <cdr:x>0.18608</cdr:x>
      <cdr:y>0.07651</cdr:y>
    </cdr:to>
    <cdr:sp macro="" textlink="">
      <cdr:nvSpPr>
        <cdr:cNvPr id="4" name="テキスト ボックス 8"/>
        <cdr:cNvSpPr txBox="1"/>
      </cdr:nvSpPr>
      <cdr:spPr>
        <a:xfrm xmlns:a="http://schemas.openxmlformats.org/drawingml/2006/main">
          <a:off x="54587" y="72744"/>
          <a:ext cx="555020" cy="12005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kumimoji="1" lang="ja-JP" altLang="en-US" sz="800" dirty="0" smtClean="0"/>
            <a:t>（世帯）</a:t>
          </a:r>
          <a:endParaRPr kumimoji="1" lang="ja-JP" altLang="en-US" sz="800" dirty="0"/>
        </a:p>
      </cdr:txBody>
    </cdr:sp>
  </cdr:relSizeAnchor>
</c:userShapes>
</file>

<file path=ppt/drawings/drawing7.xml><?xml version="1.0" encoding="utf-8"?>
<c:userShapes xmlns:c="http://schemas.openxmlformats.org/drawingml/2006/chart">
  <cdr:relSizeAnchor xmlns:cdr="http://schemas.openxmlformats.org/drawingml/2006/chartDrawing">
    <cdr:from>
      <cdr:x>0.04221</cdr:x>
      <cdr:y>0.00964</cdr:y>
    </cdr:from>
    <cdr:to>
      <cdr:x>0.20977</cdr:x>
      <cdr:y>0.06015</cdr:y>
    </cdr:to>
    <cdr:sp macro="" textlink="">
      <cdr:nvSpPr>
        <cdr:cNvPr id="2" name="テキスト ボックス 8"/>
        <cdr:cNvSpPr txBox="1"/>
      </cdr:nvSpPr>
      <cdr:spPr>
        <a:xfrm xmlns:a="http://schemas.openxmlformats.org/drawingml/2006/main">
          <a:off x="176722" y="28203"/>
          <a:ext cx="701604" cy="14773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a:t>（人）</a:t>
          </a:r>
        </a:p>
      </cdr:txBody>
    </cdr:sp>
  </cdr:relSizeAnchor>
</c:userShapes>
</file>

<file path=ppt/drawings/drawing8.xml><?xml version="1.0" encoding="utf-8"?>
<c:userShapes xmlns:c="http://schemas.openxmlformats.org/drawingml/2006/chart">
  <cdr:relSizeAnchor xmlns:cdr="http://schemas.openxmlformats.org/drawingml/2006/chartDrawing">
    <cdr:from>
      <cdr:x>0.82023</cdr:x>
      <cdr:y>0.05475</cdr:y>
    </cdr:from>
    <cdr:to>
      <cdr:x>0.98966</cdr:x>
      <cdr:y>0.09905</cdr:y>
    </cdr:to>
    <cdr:sp macro="" textlink="">
      <cdr:nvSpPr>
        <cdr:cNvPr id="3" name="テキスト ボックス 8"/>
        <cdr:cNvSpPr txBox="1"/>
      </cdr:nvSpPr>
      <cdr:spPr>
        <a:xfrm xmlns:a="http://schemas.openxmlformats.org/drawingml/2006/main">
          <a:off x="2687064" y="137958"/>
          <a:ext cx="555053" cy="11164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a:t>（人）</a:t>
          </a:r>
        </a:p>
      </cdr:txBody>
    </cdr:sp>
  </cdr:relSizeAnchor>
  <cdr:relSizeAnchor xmlns:cdr="http://schemas.openxmlformats.org/drawingml/2006/chartDrawing">
    <cdr:from>
      <cdr:x>0.02553</cdr:x>
      <cdr:y>0.02781</cdr:y>
    </cdr:from>
    <cdr:to>
      <cdr:x>0.19495</cdr:x>
      <cdr:y>0.07545</cdr:y>
    </cdr:to>
    <cdr:sp macro="" textlink="">
      <cdr:nvSpPr>
        <cdr:cNvPr id="4" name="テキスト ボックス 8"/>
        <cdr:cNvSpPr txBox="1"/>
      </cdr:nvSpPr>
      <cdr:spPr>
        <a:xfrm xmlns:a="http://schemas.openxmlformats.org/drawingml/2006/main">
          <a:off x="83640" y="70092"/>
          <a:ext cx="555020" cy="12005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kumimoji="1" lang="ja-JP" altLang="en-US" sz="800" dirty="0" smtClean="0"/>
            <a:t>（世帯）</a:t>
          </a:r>
          <a:endParaRPr kumimoji="1" lang="ja-JP" altLang="en-US" sz="800" dirty="0"/>
        </a:p>
      </cdr:txBody>
    </cdr:sp>
  </cdr:relSizeAnchor>
</c:userShapes>
</file>

<file path=ppt/drawings/drawing9.xml><?xml version="1.0" encoding="utf-8"?>
<c:userShapes xmlns:c="http://schemas.openxmlformats.org/drawingml/2006/chart">
  <cdr:relSizeAnchor xmlns:cdr="http://schemas.openxmlformats.org/drawingml/2006/chartDrawing">
    <cdr:from>
      <cdr:x>0.04083</cdr:x>
      <cdr:y>0</cdr:y>
    </cdr:from>
    <cdr:to>
      <cdr:x>0.20841</cdr:x>
      <cdr:y>0.05052</cdr:y>
    </cdr:to>
    <cdr:sp macro="" textlink="">
      <cdr:nvSpPr>
        <cdr:cNvPr id="2" name="テキスト ボックス 8"/>
        <cdr:cNvSpPr txBox="1"/>
      </cdr:nvSpPr>
      <cdr:spPr>
        <a:xfrm xmlns:a="http://schemas.openxmlformats.org/drawingml/2006/main">
          <a:off x="135235" y="0"/>
          <a:ext cx="555020" cy="12002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pPr algn="ctr"/>
          <a:r>
            <a:rPr kumimoji="1" lang="ja-JP" altLang="en-US" sz="800" dirty="0"/>
            <a:t>（人）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29992" y="0"/>
            <a:ext cx="4307047" cy="340360"/>
          </a:xfrm>
          <a:prstGeom prst="rect">
            <a:avLst/>
          </a:prstGeom>
        </p:spPr>
        <p:txBody>
          <a:bodyPr vert="horz" lIns="91440" tIns="45720" rIns="91440" bIns="45720" rtlCol="0"/>
          <a:lstStyle>
            <a:lvl1pPr algn="r">
              <a:defRPr sz="1200"/>
            </a:lvl1pPr>
          </a:lstStyle>
          <a:p>
            <a:fld id="{4179279C-853F-4F34-A5D2-B95F4823AB07}" type="datetimeFigureOut">
              <a:rPr kumimoji="1" lang="ja-JP" altLang="en-US" smtClean="0"/>
              <a:pPr/>
              <a:t>2017/8/16</a:t>
            </a:fld>
            <a:endParaRPr kumimoji="1" lang="ja-JP" altLang="en-US"/>
          </a:p>
        </p:txBody>
      </p:sp>
      <p:sp>
        <p:nvSpPr>
          <p:cNvPr id="4" name="スライド イメージ プレースホルダ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3934" y="3233420"/>
            <a:ext cx="7951470" cy="306324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992" y="6465659"/>
            <a:ext cx="4307047" cy="340360"/>
          </a:xfrm>
          <a:prstGeom prst="rect">
            <a:avLst/>
          </a:prstGeom>
        </p:spPr>
        <p:txBody>
          <a:bodyPr vert="horz" lIns="91440" tIns="45720" rIns="91440" bIns="45720" rtlCol="0" anchor="b"/>
          <a:lstStyle>
            <a:lvl1pPr algn="r">
              <a:defRPr sz="1200"/>
            </a:lvl1pPr>
          </a:lstStyle>
          <a:p>
            <a:fld id="{4308C615-631D-4AD2-8CDC-5C132F111DAD}" type="slidenum">
              <a:rPr kumimoji="1" lang="ja-JP" altLang="en-US" smtClean="0"/>
              <a:pPr/>
              <a:t>‹#›</a:t>
            </a:fld>
            <a:endParaRPr kumimoji="1" lang="ja-JP" altLang="en-US"/>
          </a:p>
        </p:txBody>
      </p:sp>
    </p:spTree>
    <p:extLst>
      <p:ext uri="{BB962C8B-B14F-4D97-AF65-F5344CB8AC3E}">
        <p14:creationId xmlns:p14="http://schemas.microsoft.com/office/powerpoint/2010/main" val="3145786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4FFB0C5-31C4-406E-8D86-49C86D66A1AA}" type="slidenum">
              <a:rPr lang="en-US" altLang="ja-JP" smtClean="0"/>
              <a:pPr eaLnBrk="1" hangingPunct="1"/>
              <a:t>8</a:t>
            </a:fld>
            <a:endParaRPr lang="en-US" altLang="ja-JP" smtClean="0"/>
          </a:p>
        </p:txBody>
      </p:sp>
      <p:sp>
        <p:nvSpPr>
          <p:cNvPr id="58371" name="Rectangle 2"/>
          <p:cNvSpPr>
            <a:spLocks noGrp="1" noRot="1" noChangeAspect="1" noChangeArrowheads="1" noTextEdit="1"/>
          </p:cNvSpPr>
          <p:nvPr>
            <p:ph type="sldImg"/>
          </p:nvPr>
        </p:nvSpPr>
        <p:spPr>
          <a:xfrm>
            <a:off x="3268663" y="511175"/>
            <a:ext cx="3403600" cy="25527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362405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DB25623-C332-4C8C-8196-1CAC7AC34957}" type="slidenum">
              <a:rPr lang="en-US" altLang="ja-JP" smtClean="0"/>
              <a:pPr eaLnBrk="1" hangingPunct="1"/>
              <a:t>9</a:t>
            </a:fld>
            <a:endParaRPr lang="en-US" altLang="ja-JP" smtClean="0"/>
          </a:p>
        </p:txBody>
      </p:sp>
      <p:sp>
        <p:nvSpPr>
          <p:cNvPr id="59395" name="Rectangle 2"/>
          <p:cNvSpPr>
            <a:spLocks noGrp="1" noRot="1" noChangeAspect="1" noTextEdit="1"/>
          </p:cNvSpPr>
          <p:nvPr>
            <p:ph type="sldImg"/>
          </p:nvPr>
        </p:nvSpPr>
        <p:spPr>
          <a:xfrm>
            <a:off x="3268663" y="511175"/>
            <a:ext cx="3403600" cy="2552700"/>
          </a:xfrm>
          <a:ln/>
        </p:spPr>
      </p:sp>
      <p:sp>
        <p:nvSpPr>
          <p:cNvPr id="593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p>
            <a:pPr eaLnBrk="1" hangingPunct="1"/>
            <a:endParaRPr lang="ja-JP" altLang="ja-JP" smtClean="0">
              <a:latin typeface="Arial" charset="0"/>
            </a:endParaRPr>
          </a:p>
        </p:txBody>
      </p:sp>
    </p:spTree>
    <p:extLst>
      <p:ext uri="{BB962C8B-B14F-4D97-AF65-F5344CB8AC3E}">
        <p14:creationId xmlns:p14="http://schemas.microsoft.com/office/powerpoint/2010/main" val="375911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92C6F33-2D5E-48AB-BBFE-B50B69CAC4F8}" type="slidenum">
              <a:rPr lang="en-US" altLang="ja-JP" smtClean="0"/>
              <a:pPr eaLnBrk="1" hangingPunct="1"/>
              <a:t>14</a:t>
            </a:fld>
            <a:endParaRPr lang="en-US" altLang="ja-JP" smtClean="0"/>
          </a:p>
        </p:txBody>
      </p:sp>
      <p:sp>
        <p:nvSpPr>
          <p:cNvPr id="60419" name="Rectangle 2"/>
          <p:cNvSpPr>
            <a:spLocks noGrp="1" noRot="1" noChangeAspect="1" noChangeArrowheads="1" noTextEdit="1"/>
          </p:cNvSpPr>
          <p:nvPr>
            <p:ph type="sldImg"/>
          </p:nvPr>
        </p:nvSpPr>
        <p:spPr>
          <a:xfrm>
            <a:off x="3268663" y="511175"/>
            <a:ext cx="3403600" cy="25527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391597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A8713EA-9DE0-48A5-BE70-06AB87256EAB}" type="slidenum">
              <a:rPr lang="en-US" altLang="ja-JP" smtClean="0"/>
              <a:pPr eaLnBrk="1" hangingPunct="1"/>
              <a:t>15</a:t>
            </a:fld>
            <a:endParaRPr lang="en-US" altLang="ja-JP" smtClean="0"/>
          </a:p>
        </p:txBody>
      </p:sp>
      <p:sp>
        <p:nvSpPr>
          <p:cNvPr id="61443" name="Rectangle 2"/>
          <p:cNvSpPr>
            <a:spLocks noGrp="1" noRot="1" noChangeAspect="1" noTextEdit="1"/>
          </p:cNvSpPr>
          <p:nvPr>
            <p:ph type="sldImg"/>
          </p:nvPr>
        </p:nvSpPr>
        <p:spPr>
          <a:xfrm>
            <a:off x="3268663" y="511175"/>
            <a:ext cx="3403600" cy="2552700"/>
          </a:xfrm>
          <a:ln/>
        </p:spPr>
      </p:sp>
      <p:sp>
        <p:nvSpPr>
          <p:cNvPr id="6144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p>
            <a:pPr eaLnBrk="1" hangingPunct="1"/>
            <a:endParaRPr lang="ja-JP" altLang="ja-JP" smtClean="0">
              <a:latin typeface="Arial" charset="0"/>
            </a:endParaRPr>
          </a:p>
        </p:txBody>
      </p:sp>
    </p:spTree>
    <p:extLst>
      <p:ext uri="{BB962C8B-B14F-4D97-AF65-F5344CB8AC3E}">
        <p14:creationId xmlns:p14="http://schemas.microsoft.com/office/powerpoint/2010/main" val="59722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D724C39-BBB9-4B29-AEB0-D02FE8C9BF7B}" type="slidenum">
              <a:rPr lang="en-US" altLang="ja-JP" smtClean="0"/>
              <a:pPr eaLnBrk="1" hangingPunct="1"/>
              <a:t>20</a:t>
            </a:fld>
            <a:endParaRPr lang="en-US" altLang="ja-JP" smtClean="0"/>
          </a:p>
        </p:txBody>
      </p:sp>
      <p:sp>
        <p:nvSpPr>
          <p:cNvPr id="62467" name="Rectangle 2"/>
          <p:cNvSpPr>
            <a:spLocks noGrp="1" noRot="1" noChangeAspect="1" noChangeArrowheads="1" noTextEdit="1"/>
          </p:cNvSpPr>
          <p:nvPr>
            <p:ph type="sldImg"/>
          </p:nvPr>
        </p:nvSpPr>
        <p:spPr>
          <a:xfrm>
            <a:off x="3268663" y="511175"/>
            <a:ext cx="3403600" cy="25527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371539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71ACFA2-A9C6-4794-9DD9-F99E9C2BCCE3}" type="slidenum">
              <a:rPr lang="en-US" altLang="ja-JP" smtClean="0"/>
              <a:pPr eaLnBrk="1" hangingPunct="1"/>
              <a:t>21</a:t>
            </a:fld>
            <a:endParaRPr lang="en-US" altLang="ja-JP" smtClean="0"/>
          </a:p>
        </p:txBody>
      </p:sp>
      <p:sp>
        <p:nvSpPr>
          <p:cNvPr id="63491" name="Rectangle 2"/>
          <p:cNvSpPr>
            <a:spLocks noGrp="1" noRot="1" noChangeAspect="1" noTextEdit="1"/>
          </p:cNvSpPr>
          <p:nvPr>
            <p:ph type="sldImg"/>
          </p:nvPr>
        </p:nvSpPr>
        <p:spPr>
          <a:xfrm>
            <a:off x="3268663" y="511175"/>
            <a:ext cx="3403600" cy="2552700"/>
          </a:xfrm>
          <a:ln/>
        </p:spPr>
      </p:sp>
      <p:sp>
        <p:nvSpPr>
          <p:cNvPr id="6349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p>
            <a:pPr eaLnBrk="1" hangingPunct="1"/>
            <a:endParaRPr lang="ja-JP" altLang="ja-JP" smtClean="0">
              <a:latin typeface="Arial" charset="0"/>
            </a:endParaRPr>
          </a:p>
        </p:txBody>
      </p:sp>
    </p:spTree>
    <p:extLst>
      <p:ext uri="{BB962C8B-B14F-4D97-AF65-F5344CB8AC3E}">
        <p14:creationId xmlns:p14="http://schemas.microsoft.com/office/powerpoint/2010/main" val="391784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51659F1-F066-4790-B905-74F09D385D8C}" type="slidenum">
              <a:rPr lang="en-US" altLang="ja-JP" smtClean="0"/>
              <a:pPr eaLnBrk="1" hangingPunct="1"/>
              <a:t>26</a:t>
            </a:fld>
            <a:endParaRPr lang="en-US" altLang="ja-JP" smtClean="0"/>
          </a:p>
        </p:txBody>
      </p:sp>
      <p:sp>
        <p:nvSpPr>
          <p:cNvPr id="64515" name="Rectangle 2"/>
          <p:cNvSpPr>
            <a:spLocks noGrp="1" noRot="1" noChangeAspect="1" noChangeArrowheads="1" noTextEdit="1"/>
          </p:cNvSpPr>
          <p:nvPr>
            <p:ph type="sldImg"/>
          </p:nvPr>
        </p:nvSpPr>
        <p:spPr>
          <a:xfrm>
            <a:off x="3268663" y="511175"/>
            <a:ext cx="3403600" cy="25527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134740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481DFE8-11E3-4FCD-AE5A-F578C32722DB}" type="slidenum">
              <a:rPr lang="en-US" altLang="ja-JP" smtClean="0"/>
              <a:pPr eaLnBrk="1" hangingPunct="1"/>
              <a:t>27</a:t>
            </a:fld>
            <a:endParaRPr lang="en-US" altLang="ja-JP" smtClean="0"/>
          </a:p>
        </p:txBody>
      </p:sp>
      <p:sp>
        <p:nvSpPr>
          <p:cNvPr id="65539" name="Rectangle 2"/>
          <p:cNvSpPr>
            <a:spLocks noGrp="1" noRot="1" noChangeAspect="1" noTextEdit="1"/>
          </p:cNvSpPr>
          <p:nvPr>
            <p:ph type="sldImg"/>
          </p:nvPr>
        </p:nvSpPr>
        <p:spPr>
          <a:xfrm>
            <a:off x="3268663" y="511175"/>
            <a:ext cx="3403600" cy="2552700"/>
          </a:xfrm>
          <a:ln/>
        </p:spPr>
      </p:sp>
      <p:sp>
        <p:nvSpPr>
          <p:cNvPr id="6554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p>
            <a:pPr eaLnBrk="1" hangingPunct="1"/>
            <a:endParaRPr lang="ja-JP" altLang="ja-JP" smtClean="0">
              <a:latin typeface="Arial" charset="0"/>
            </a:endParaRPr>
          </a:p>
        </p:txBody>
      </p:sp>
    </p:spTree>
    <p:extLst>
      <p:ext uri="{BB962C8B-B14F-4D97-AF65-F5344CB8AC3E}">
        <p14:creationId xmlns:p14="http://schemas.microsoft.com/office/powerpoint/2010/main" val="269036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2017/8/16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2017/8/16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4213" y="2303463"/>
            <a:ext cx="7772400" cy="1470025"/>
          </a:xfrm>
        </p:spPr>
        <p:txBody>
          <a:bodyPr/>
          <a:lstStyle/>
          <a:p>
            <a:pPr eaLnBrk="1" hangingPunct="1"/>
            <a:r>
              <a:rPr lang="ja-JP" altLang="en-US" sz="3600" dirty="0" smtClean="0"/>
              <a:t>９　総合区のすがた</a:t>
            </a:r>
            <a:endParaRPr lang="en-US" altLang="ja-JP" sz="3600" dirty="0" smtClean="0"/>
          </a:p>
        </p:txBody>
      </p:sp>
    </p:spTree>
    <p:extLst>
      <p:ext uri="{BB962C8B-B14F-4D97-AF65-F5344CB8AC3E}">
        <p14:creationId xmlns:p14="http://schemas.microsoft.com/office/powerpoint/2010/main" val="2711570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txBox="1">
            <a:spLocks/>
          </p:cNvSpPr>
          <p:nvPr/>
        </p:nvSpPr>
        <p:spPr bwMode="auto">
          <a:xfrm>
            <a:off x="107950" y="620713"/>
            <a:ext cx="8928100" cy="6127750"/>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50825" y="523875"/>
            <a:ext cx="396081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1268" name="テキスト ボックス 24"/>
          <p:cNvSpPr txBox="1">
            <a:spLocks noChangeArrowheads="1"/>
          </p:cNvSpPr>
          <p:nvPr/>
        </p:nvSpPr>
        <p:spPr bwMode="auto">
          <a:xfrm>
            <a:off x="179388" y="765175"/>
            <a:ext cx="360362" cy="5903913"/>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人口・面積</a:t>
            </a:r>
          </a:p>
        </p:txBody>
      </p:sp>
      <p:sp>
        <p:nvSpPr>
          <p:cNvPr id="11269" name="Rectangle 86"/>
          <p:cNvSpPr>
            <a:spLocks noChangeArrowheads="1"/>
          </p:cNvSpPr>
          <p:nvPr/>
        </p:nvSpPr>
        <p:spPr bwMode="auto">
          <a:xfrm>
            <a:off x="2967038" y="1628775"/>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将来人口の見通し</a:t>
            </a:r>
          </a:p>
        </p:txBody>
      </p:sp>
      <p:sp>
        <p:nvSpPr>
          <p:cNvPr id="11270" name="Rectangle 86"/>
          <p:cNvSpPr>
            <a:spLocks noChangeArrowheads="1"/>
          </p:cNvSpPr>
          <p:nvPr/>
        </p:nvSpPr>
        <p:spPr bwMode="auto">
          <a:xfrm>
            <a:off x="3182938" y="420846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年齢別人口構成比の推移</a:t>
            </a:r>
          </a:p>
        </p:txBody>
      </p:sp>
      <p:sp>
        <p:nvSpPr>
          <p:cNvPr id="11271" name="Rectangle 86"/>
          <p:cNvSpPr>
            <a:spLocks noChangeArrowheads="1"/>
          </p:cNvSpPr>
          <p:nvPr/>
        </p:nvSpPr>
        <p:spPr bwMode="auto">
          <a:xfrm>
            <a:off x="6372225" y="420846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世帯数と１世帯当たりの人員の推移</a:t>
            </a:r>
            <a:endParaRPr lang="en-US" altLang="ja-JP" sz="1000" b="1">
              <a:solidFill>
                <a:schemeClr val="bg1"/>
              </a:solidFill>
            </a:endParaRPr>
          </a:p>
        </p:txBody>
      </p:sp>
      <p:sp>
        <p:nvSpPr>
          <p:cNvPr id="11272" name="テキスト ボックス 21"/>
          <p:cNvSpPr txBox="1">
            <a:spLocks noChangeArrowheads="1"/>
          </p:cNvSpPr>
          <p:nvPr/>
        </p:nvSpPr>
        <p:spPr bwMode="auto">
          <a:xfrm>
            <a:off x="6804025" y="1700213"/>
            <a:ext cx="16573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平成</a:t>
            </a:r>
            <a:r>
              <a:rPr lang="en-US" altLang="ja-JP" sz="800"/>
              <a:t>37</a:t>
            </a:r>
            <a:r>
              <a:rPr lang="ja-JP" altLang="en-US" sz="800"/>
              <a:t>～</a:t>
            </a:r>
            <a:r>
              <a:rPr lang="en-US" altLang="ja-JP" sz="800"/>
              <a:t>47</a:t>
            </a:r>
            <a:r>
              <a:rPr lang="ja-JP" altLang="en-US" sz="800"/>
              <a:t>年は将来推計人口</a:t>
            </a:r>
          </a:p>
        </p:txBody>
      </p:sp>
      <p:sp>
        <p:nvSpPr>
          <p:cNvPr id="11273" name="テキスト ボックス 35"/>
          <p:cNvSpPr txBox="1">
            <a:spLocks noChangeArrowheads="1"/>
          </p:cNvSpPr>
          <p:nvPr/>
        </p:nvSpPr>
        <p:spPr bwMode="auto">
          <a:xfrm>
            <a:off x="6797675" y="4005263"/>
            <a:ext cx="2382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（人口：</a:t>
            </a:r>
            <a:r>
              <a:rPr lang="en-US" altLang="ja-JP" sz="700"/>
              <a:t>H27</a:t>
            </a:r>
            <a:r>
              <a:rPr lang="ja-JP" altLang="en-US" sz="700"/>
              <a:t>国勢調査、推計人口：大阪市政策企画室作成）</a:t>
            </a:r>
            <a:endParaRPr lang="en-US" altLang="ja-JP" sz="700"/>
          </a:p>
        </p:txBody>
      </p:sp>
      <p:sp>
        <p:nvSpPr>
          <p:cNvPr id="11274" name="テキスト ボックス 36"/>
          <p:cNvSpPr txBox="1">
            <a:spLocks noChangeArrowheads="1"/>
          </p:cNvSpPr>
          <p:nvPr/>
        </p:nvSpPr>
        <p:spPr bwMode="auto">
          <a:xfrm>
            <a:off x="4932363" y="6594475"/>
            <a:ext cx="792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sp>
        <p:nvSpPr>
          <p:cNvPr id="11275" name="テキスト ボックス 37"/>
          <p:cNvSpPr txBox="1">
            <a:spLocks noChangeArrowheads="1"/>
          </p:cNvSpPr>
          <p:nvPr/>
        </p:nvSpPr>
        <p:spPr bwMode="auto">
          <a:xfrm>
            <a:off x="8316913" y="6594475"/>
            <a:ext cx="863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sp>
        <p:nvSpPr>
          <p:cNvPr id="11276" name="正方形/長方形 25"/>
          <p:cNvSpPr>
            <a:spLocks noChangeArrowheads="1"/>
          </p:cNvSpPr>
          <p:nvPr/>
        </p:nvSpPr>
        <p:spPr bwMode="gray">
          <a:xfrm>
            <a:off x="0" y="0"/>
            <a:ext cx="9144000" cy="36000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ja-JP" altLang="en-US" sz="2000" b="1" dirty="0">
                <a:latin typeface="HGS創英角ｺﾞｼｯｸUB"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第一区（淀川区・東淀川区）</a:t>
            </a:r>
          </a:p>
        </p:txBody>
      </p:sp>
      <p:sp>
        <p:nvSpPr>
          <p:cNvPr id="11277" name="タイトル 3"/>
          <p:cNvSpPr>
            <a:spLocks/>
          </p:cNvSpPr>
          <p:nvPr/>
        </p:nvSpPr>
        <p:spPr bwMode="gray">
          <a:xfrm>
            <a:off x="611188" y="788988"/>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buFont typeface="Wingdings" pitchFamily="2" charset="2"/>
              <a:buNone/>
            </a:pPr>
            <a:endParaRPr lang="ja-JP" altLang="ja-JP" sz="1200">
              <a:latin typeface="ＭＳ Ｐゴシック" charset="-128"/>
            </a:endParaRPr>
          </a:p>
        </p:txBody>
      </p:sp>
      <p:sp>
        <p:nvSpPr>
          <p:cNvPr id="11278" name="テキスト ボックス 17"/>
          <p:cNvSpPr txBox="1">
            <a:spLocks noChangeArrowheads="1"/>
          </p:cNvSpPr>
          <p:nvPr/>
        </p:nvSpPr>
        <p:spPr bwMode="auto">
          <a:xfrm>
            <a:off x="611188" y="928688"/>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buFont typeface="Wingdings" pitchFamily="2" charset="2"/>
              <a:buNone/>
            </a:pPr>
            <a:r>
              <a:rPr lang="ja-JP" altLang="en-US" sz="1200">
                <a:solidFill>
                  <a:srgbClr val="000000"/>
                </a:solidFill>
                <a:latin typeface="ＭＳ Ｐゴシック" charset="-128"/>
              </a:rPr>
              <a:t>○</a:t>
            </a:r>
            <a:r>
              <a:rPr lang="ja-JP" altLang="ja-JP" sz="1200">
                <a:latin typeface="ＭＳ Ｐゴシック" charset="-128"/>
              </a:rPr>
              <a:t>平成</a:t>
            </a:r>
            <a:r>
              <a:rPr lang="en-US" altLang="ja-JP" sz="1200">
                <a:latin typeface="ＭＳ Ｐゴシック" charset="-128"/>
              </a:rPr>
              <a:t>27</a:t>
            </a:r>
            <a:r>
              <a:rPr lang="ja-JP" altLang="ja-JP" sz="1200">
                <a:latin typeface="ＭＳ Ｐゴシック" charset="-128"/>
              </a:rPr>
              <a:t>年の人口は、</a:t>
            </a:r>
            <a:r>
              <a:rPr lang="en-US" altLang="ja-JP" sz="1200">
                <a:latin typeface="ＭＳ Ｐゴシック" charset="-128"/>
              </a:rPr>
              <a:t>351,731</a:t>
            </a:r>
            <a:r>
              <a:rPr lang="ja-JP" altLang="ja-JP" sz="1200">
                <a:latin typeface="ＭＳ Ｐゴシック" charset="-128"/>
              </a:rPr>
              <a:t>人で人口推移を見ると増加傾向</a:t>
            </a:r>
            <a:endParaRPr lang="en-US" altLang="ja-JP" sz="1200">
              <a:latin typeface="ＭＳ Ｐゴシック" charset="-128"/>
            </a:endParaRPr>
          </a:p>
          <a:p>
            <a:pPr eaLnBrk="1" hangingPunct="1">
              <a:lnSpc>
                <a:spcPts val="1000"/>
              </a:lnSpc>
              <a:spcBef>
                <a:spcPct val="50000"/>
              </a:spcBef>
            </a:pPr>
            <a:r>
              <a:rPr lang="ja-JP" altLang="en-US" sz="1200">
                <a:latin typeface="ＭＳ Ｐゴシック" charset="-128"/>
              </a:rPr>
              <a:t>○平成</a:t>
            </a:r>
            <a:r>
              <a:rPr lang="en-US" altLang="ja-JP" sz="1200">
                <a:latin typeface="ＭＳ Ｐゴシック" charset="-128"/>
              </a:rPr>
              <a:t>47</a:t>
            </a:r>
            <a:r>
              <a:rPr lang="ja-JP" altLang="en-US" sz="1200">
                <a:latin typeface="ＭＳ Ｐゴシック" charset="-128"/>
              </a:rPr>
              <a:t>年の将来推計人口は</a:t>
            </a:r>
            <a:r>
              <a:rPr lang="en-US" altLang="ja-JP" sz="1200">
                <a:latin typeface="ＭＳ Ｐゴシック" charset="-128"/>
              </a:rPr>
              <a:t>314,465</a:t>
            </a:r>
            <a:r>
              <a:rPr lang="ja-JP" altLang="en-US" sz="1200">
                <a:latin typeface="ＭＳ Ｐゴシック" charset="-128"/>
              </a:rPr>
              <a:t>人で、今後は減少傾向と予測される</a:t>
            </a:r>
            <a:endParaRPr lang="ja-JP" altLang="ja-JP" sz="1200">
              <a:latin typeface="ＭＳ Ｐゴシック" charset="-128"/>
            </a:endParaRPr>
          </a:p>
        </p:txBody>
      </p:sp>
      <p:graphicFrame>
        <p:nvGraphicFramePr>
          <p:cNvPr id="19" name="グラフ 18"/>
          <p:cNvGraphicFramePr>
            <a:graphicFrameLocks/>
          </p:cNvGraphicFramePr>
          <p:nvPr/>
        </p:nvGraphicFramePr>
        <p:xfrm>
          <a:off x="2699792" y="1772817"/>
          <a:ext cx="6048672" cy="223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oup 23"/>
          <p:cNvGraphicFramePr>
            <a:graphicFrameLocks noGrp="1"/>
          </p:cNvGraphicFramePr>
          <p:nvPr/>
        </p:nvGraphicFramePr>
        <p:xfrm>
          <a:off x="611188" y="1700213"/>
          <a:ext cx="2016125" cy="4824804"/>
        </p:xfrm>
        <a:graphic>
          <a:graphicData uri="http://schemas.openxmlformats.org/drawingml/2006/table">
            <a:tbl>
              <a:tblPr/>
              <a:tblGrid>
                <a:gridCol w="216013"/>
                <a:gridCol w="936058"/>
                <a:gridCol w="864054"/>
              </a:tblGrid>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351,731</a:t>
                      </a:r>
                      <a:r>
                        <a:rPr lang="ja-JP" altLang="en-US" sz="1000" b="0" i="0" u="none" strike="noStrike" dirty="0" smtClean="0">
                          <a:latin typeface="ＭＳ Ｐゴシック" pitchFamily="50" charset="-128"/>
                          <a:ea typeface="ＭＳ Ｐゴシック" pitchFamily="50" charset="-128"/>
                        </a:rPr>
                        <a:t>人</a:t>
                      </a:r>
                      <a:endParaRPr lang="ja-JP" altLang="en-US" sz="1000" b="0" i="0" u="none" strike="noStrike" dirty="0">
                        <a:latin typeface="ＭＳ Ｐゴシック" pitchFamily="50" charset="-128"/>
                        <a:ea typeface="ＭＳ Ｐゴシック" pitchFamily="50" charset="-128"/>
                      </a:endParaRP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59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10.5%</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1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66.0%</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0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23.5%</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314,465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186,996</a:t>
                      </a:r>
                      <a:r>
                        <a:rPr lang="ja-JP" altLang="en-US" sz="1000" b="0" i="0" u="none" strike="noStrike" dirty="0" smtClean="0">
                          <a:latin typeface="ＭＳ Ｐゴシック" pitchFamily="50" charset="-128"/>
                          <a:ea typeface="ＭＳ Ｐゴシック" pitchFamily="50" charset="-128"/>
                        </a:rPr>
                        <a:t>世帯</a:t>
                      </a:r>
                      <a:endParaRPr lang="ja-JP" altLang="en-US" sz="1000" b="0" i="0" u="none" strike="noStrike" dirty="0">
                        <a:latin typeface="ＭＳ Ｐゴシック" pitchFamily="50" charset="-128"/>
                        <a:ea typeface="ＭＳ Ｐゴシック" pitchFamily="50" charset="-128"/>
                      </a:endParaRP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83098">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39.9%</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4596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13.1%</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786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smtClean="0">
                          <a:latin typeface="ＭＳ Ｐゴシック" pitchFamily="50" charset="-128"/>
                          <a:ea typeface="ＭＳ Ｐゴシック" pitchFamily="50" charset="-128"/>
                        </a:rPr>
                        <a:t>16.9%</a:t>
                      </a:r>
                      <a:endParaRPr lang="en-US" altLang="ja-JP" sz="1000" b="0" i="0" u="none" strike="noStrike" dirty="0">
                        <a:latin typeface="ＭＳ Ｐゴシック" pitchFamily="50" charset="-128"/>
                        <a:ea typeface="ＭＳ Ｐゴシック" pitchFamily="50" charset="-128"/>
                      </a:endParaRP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4596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6.3%</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8309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23.8%</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09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398,590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113%</a:t>
                      </a:r>
                      <a:r>
                        <a:rPr lang="ja-JP" altLang="en-US" sz="1000" b="0" i="0" u="none" strike="noStrike" dirty="0" smtClean="0">
                          <a:solidFill>
                            <a:schemeClr val="tx1"/>
                          </a:solidFill>
                          <a:latin typeface="ＭＳ Ｐゴシック" pitchFamily="50" charset="-128"/>
                          <a:ea typeface="ＭＳ Ｐゴシック" pitchFamily="50" charset="-128"/>
                        </a:rPr>
                        <a:t>） </a:t>
                      </a:r>
                      <a:endParaRPr lang="ja-JP" altLang="en-US" sz="1000" b="0" i="0" u="none" strike="noStrike" dirty="0">
                        <a:solidFill>
                          <a:schemeClr val="tx1"/>
                        </a:solidFill>
                        <a:latin typeface="ＭＳ Ｐゴシック" pitchFamily="50" charset="-128"/>
                        <a:ea typeface="ＭＳ Ｐゴシック" pitchFamily="50" charset="-128"/>
                      </a:endParaRP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13,575</a:t>
                      </a:r>
                      <a:r>
                        <a:rPr lang="ja-JP" altLang="en-US" sz="1000" b="0" i="0" u="none" strike="noStrike" dirty="0">
                          <a:latin typeface="ＭＳ Ｐゴシック" pitchFamily="50" charset="-128"/>
                          <a:ea typeface="ＭＳ Ｐゴシック" pitchFamily="50" charset="-128"/>
                        </a:rPr>
                        <a:t>人</a:t>
                      </a:r>
                      <a:r>
                        <a:rPr lang="en-US" altLang="ja-JP" sz="1000" b="0" i="0" u="none" strike="noStrike" dirty="0">
                          <a:latin typeface="ＭＳ Ｐゴシック" pitchFamily="50" charset="-128"/>
                          <a:ea typeface="ＭＳ Ｐゴシック" pitchFamily="50" charset="-128"/>
                        </a:rPr>
                        <a:t>/</a:t>
                      </a:r>
                      <a:r>
                        <a:rPr lang="en-US" sz="1000" b="0" i="0" u="none" strike="noStrike" dirty="0">
                          <a:latin typeface="ＭＳ Ｐゴシック" pitchFamily="50" charset="-128"/>
                          <a:ea typeface="ＭＳ Ｐゴシック" pitchFamily="50" charset="-128"/>
                        </a:rPr>
                        <a:t>ｋ㎡</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a:latin typeface="ＭＳ Ｐゴシック" pitchFamily="50" charset="-128"/>
                          <a:ea typeface="ＭＳ Ｐゴシック" pitchFamily="50" charset="-128"/>
                        </a:rPr>
                        <a:t> </a:t>
                      </a:r>
                      <a:r>
                        <a:rPr lang="en-US" altLang="ja-JP" sz="1000" b="0" i="0" u="none" strike="noStrike">
                          <a:latin typeface="ＭＳ Ｐゴシック" pitchFamily="50" charset="-128"/>
                          <a:ea typeface="ＭＳ Ｐゴシック" pitchFamily="50" charset="-128"/>
                        </a:rPr>
                        <a:t>9,618</a:t>
                      </a:r>
                      <a:r>
                        <a:rPr lang="ja-JP" altLang="en-US" sz="1000" b="0" i="0" u="none" strike="noStrike">
                          <a:latin typeface="ＭＳ Ｐゴシック" pitchFamily="50" charset="-128"/>
                          <a:ea typeface="ＭＳ Ｐゴシック" pitchFamily="50" charset="-128"/>
                        </a:rPr>
                        <a:t>人</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a:latin typeface="ＭＳ Ｐゴシック" pitchFamily="50" charset="-128"/>
                          <a:ea typeface="ＭＳ Ｐゴシック" pitchFamily="50" charset="-128"/>
                        </a:rPr>
                        <a:t>25.91ｋ㎡</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graphicFrame>
        <p:nvGraphicFramePr>
          <p:cNvPr id="21" name="グラフ 20"/>
          <p:cNvGraphicFramePr>
            <a:graphicFrameLocks/>
          </p:cNvGraphicFramePr>
          <p:nvPr/>
        </p:nvGraphicFramePr>
        <p:xfrm>
          <a:off x="2573660" y="4338000"/>
          <a:ext cx="3456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nvGraphicFramePr>
        <p:xfrm>
          <a:off x="5818937" y="4181303"/>
          <a:ext cx="3276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８</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1954209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3"/>
          <p:cNvSpPr txBox="1">
            <a:spLocks/>
          </p:cNvSpPr>
          <p:nvPr/>
        </p:nvSpPr>
        <p:spPr bwMode="auto">
          <a:xfrm>
            <a:off x="107950" y="260351"/>
            <a:ext cx="8928100" cy="6419850"/>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50825" y="163513"/>
            <a:ext cx="3960813"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2292" name="テキスト ボックス 24"/>
          <p:cNvSpPr txBox="1">
            <a:spLocks noChangeArrowheads="1"/>
          </p:cNvSpPr>
          <p:nvPr/>
        </p:nvSpPr>
        <p:spPr bwMode="auto">
          <a:xfrm>
            <a:off x="187325" y="401639"/>
            <a:ext cx="360363" cy="6215062"/>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産　業</a:t>
            </a:r>
          </a:p>
        </p:txBody>
      </p:sp>
      <p:graphicFrame>
        <p:nvGraphicFramePr>
          <p:cNvPr id="5" name="Group 30"/>
          <p:cNvGraphicFramePr>
            <a:graphicFrameLocks noGrp="1"/>
          </p:cNvGraphicFramePr>
          <p:nvPr/>
        </p:nvGraphicFramePr>
        <p:xfrm>
          <a:off x="828675" y="1268413"/>
          <a:ext cx="2268537" cy="1971701"/>
        </p:xfrm>
        <a:graphic>
          <a:graphicData uri="http://schemas.openxmlformats.org/drawingml/2006/table">
            <a:tbl>
              <a:tblPr/>
              <a:tblGrid>
                <a:gridCol w="239074"/>
                <a:gridCol w="877191"/>
                <a:gridCol w="1152272"/>
              </a:tblGrid>
              <a:tr h="24595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4013" marR="54013" marT="46792" marB="467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79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4013" marR="54013"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latin typeface="ＭＳ Ｐゴシック" pitchFamily="50" charset="-128"/>
                          <a:ea typeface="ＭＳ Ｐゴシック" pitchFamily="50" charset="-128"/>
                        </a:rPr>
                        <a:t> </a:t>
                      </a:r>
                      <a:r>
                        <a:rPr lang="en-US" altLang="ja-JP" sz="1000" b="0" i="0" u="none" strike="noStrike" dirty="0" smtClean="0">
                          <a:latin typeface="ＭＳ Ｐゴシック" pitchFamily="50" charset="-128"/>
                          <a:ea typeface="ＭＳ Ｐゴシック" pitchFamily="50" charset="-128"/>
                        </a:rPr>
                        <a:t>1</a:t>
                      </a:r>
                      <a:r>
                        <a:rPr lang="ja-JP" altLang="en-US" sz="1000" b="0" i="0" u="none" strike="noStrike" dirty="0" smtClean="0">
                          <a:latin typeface="ＭＳ Ｐゴシック" pitchFamily="50" charset="-128"/>
                          <a:ea typeface="ＭＳ Ｐゴシック" pitchFamily="50" charset="-128"/>
                        </a:rPr>
                        <a:t>兆</a:t>
                      </a:r>
                      <a:r>
                        <a:rPr lang="en-US" altLang="ja-JP" sz="1000" b="0" i="0" u="none" strike="noStrike" dirty="0" smtClean="0">
                          <a:latin typeface="ＭＳ Ｐゴシック" pitchFamily="50" charset="-128"/>
                          <a:ea typeface="ＭＳ Ｐゴシック" pitchFamily="50" charset="-128"/>
                        </a:rPr>
                        <a:t>3,038</a:t>
                      </a:r>
                      <a:r>
                        <a:rPr lang="ja-JP" altLang="en-US" sz="1000" b="0" i="0" u="none" strike="noStrike" dirty="0" smtClean="0">
                          <a:latin typeface="ＭＳ Ｐゴシック" pitchFamily="50" charset="-128"/>
                          <a:ea typeface="ＭＳ Ｐゴシック" pitchFamily="50" charset="-128"/>
                        </a:rPr>
                        <a:t>億円</a:t>
                      </a:r>
                      <a:endParaRPr lang="ja-JP" altLang="en-US" sz="1000" b="0" i="0" u="none" strike="noStrike" dirty="0">
                        <a:latin typeface="ＭＳ Ｐゴシック" pitchFamily="50" charset="-128"/>
                        <a:ea typeface="ＭＳ Ｐゴシック" pitchFamily="50" charset="-128"/>
                      </a:endParaRP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4013" marR="54013"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13.4%</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36.7%</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46.4%</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95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3.5%</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5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4013" marR="54013"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9,357</a:t>
                      </a:r>
                      <a:r>
                        <a:rPr lang="ja-JP" altLang="en-US" sz="1000" b="0" i="0" u="none" strike="noStrike" dirty="0" smtClean="0">
                          <a:latin typeface="ＭＳ Ｐゴシック" pitchFamily="50" charset="-128"/>
                          <a:ea typeface="ＭＳ Ｐゴシック" pitchFamily="50" charset="-128"/>
                        </a:rPr>
                        <a:t>社</a:t>
                      </a:r>
                      <a:endParaRPr lang="ja-JP" altLang="en-US" sz="1000" b="0" i="0" u="none" strike="noStrike" dirty="0">
                        <a:latin typeface="ＭＳ Ｐゴシック" pitchFamily="50" charset="-128"/>
                        <a:ea typeface="ＭＳ Ｐゴシック" pitchFamily="50" charset="-128"/>
                      </a:endParaRP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20" name="Rectangle 86"/>
          <p:cNvSpPr>
            <a:spLocks noChangeArrowheads="1"/>
          </p:cNvSpPr>
          <p:nvPr/>
        </p:nvSpPr>
        <p:spPr bwMode="auto">
          <a:xfrm>
            <a:off x="5638800" y="3429447"/>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産業別就業者数の推移</a:t>
            </a:r>
          </a:p>
        </p:txBody>
      </p:sp>
      <p:sp>
        <p:nvSpPr>
          <p:cNvPr id="12321" name="テキスト ボックス 33"/>
          <p:cNvSpPr txBox="1">
            <a:spLocks noChangeArrowheads="1"/>
          </p:cNvSpPr>
          <p:nvPr/>
        </p:nvSpPr>
        <p:spPr bwMode="auto">
          <a:xfrm>
            <a:off x="8027988" y="6444109"/>
            <a:ext cx="865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graphicFrame>
        <p:nvGraphicFramePr>
          <p:cNvPr id="9" name="Group 30"/>
          <p:cNvGraphicFramePr>
            <a:graphicFrameLocks noGrp="1"/>
          </p:cNvGraphicFramePr>
          <p:nvPr/>
        </p:nvGraphicFramePr>
        <p:xfrm>
          <a:off x="3203575" y="1268413"/>
          <a:ext cx="2124075" cy="1973318"/>
        </p:xfrm>
        <a:graphic>
          <a:graphicData uri="http://schemas.openxmlformats.org/drawingml/2006/table">
            <a:tbl>
              <a:tblPr/>
              <a:tblGrid>
                <a:gridCol w="239026"/>
                <a:gridCol w="877014"/>
                <a:gridCol w="1008035"/>
              </a:tblGrid>
              <a:tr h="24590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産業別就業者数</a:t>
                      </a:r>
                    </a:p>
                  </a:txBody>
                  <a:tcPr marL="54002" marR="54002" marT="46783" marB="467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31838">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就業者数</a:t>
                      </a:r>
                    </a:p>
                  </a:txBody>
                  <a:tcPr marL="54002" marR="54002" marT="46783" marB="467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147,856</a:t>
                      </a:r>
                      <a:r>
                        <a:rPr lang="ja-JP" altLang="en-US" sz="1000" b="0" i="0" u="none" strike="noStrike" dirty="0" smtClean="0">
                          <a:latin typeface="ＭＳ Ｐゴシック" pitchFamily="50" charset="-128"/>
                          <a:ea typeface="ＭＳ Ｐゴシック" pitchFamily="50" charset="-128"/>
                        </a:rPr>
                        <a:t>人</a:t>
                      </a:r>
                      <a:endParaRPr lang="en-US" altLang="ja-JP" sz="1000" b="0" i="0" u="none" strike="noStrike" dirty="0">
                        <a:latin typeface="ＭＳ Ｐゴシック" pitchFamily="50" charset="-128"/>
                        <a:ea typeface="ＭＳ Ｐゴシック" pitchFamily="50" charset="-128"/>
                      </a:endParaRP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4002" marR="54002" marT="46783" marB="467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ja-JP" altLang="en-US" sz="1000" dirty="0" smtClean="0">
                          <a:latin typeface="+mn-ea"/>
                          <a:ea typeface="+mn-ea"/>
                        </a:rPr>
                        <a:t>第一次産業</a:t>
                      </a:r>
                      <a:endParaRPr kumimoji="1" lang="ja-JP" altLang="en-US" sz="1000" dirty="0">
                        <a:latin typeface="+mn-ea"/>
                        <a:ea typeface="+mn-ea"/>
                      </a:endParaRP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0.1</a:t>
                      </a:r>
                      <a:r>
                        <a:rPr lang="en-US" altLang="ja-JP" sz="1000" b="0" i="0" u="none" strike="noStrike" dirty="0" smtClean="0">
                          <a:latin typeface="ＭＳ Ｐゴシック" pitchFamily="50" charset="-128"/>
                          <a:ea typeface="ＭＳ Ｐゴシック" pitchFamily="50" charset="-128"/>
                        </a:rPr>
                        <a:t>%</a:t>
                      </a:r>
                      <a:endParaRPr lang="en-US" altLang="ja-JP" sz="1000" b="0" i="0" u="none" strike="noStrike" dirty="0">
                        <a:latin typeface="ＭＳ Ｐゴシック" pitchFamily="50" charset="-128"/>
                        <a:ea typeface="ＭＳ Ｐゴシック" pitchFamily="50" charset="-128"/>
                      </a:endParaRP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第二次産業</a:t>
                      </a: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23.7</a:t>
                      </a:r>
                      <a:r>
                        <a:rPr lang="en-US" altLang="ja-JP" sz="1000" b="0" i="0" u="none" strike="noStrike" dirty="0" smtClean="0">
                          <a:latin typeface="ＭＳ Ｐゴシック" pitchFamily="50" charset="-128"/>
                          <a:ea typeface="ＭＳ Ｐゴシック" pitchFamily="50" charset="-128"/>
                        </a:rPr>
                        <a:t>%</a:t>
                      </a:r>
                      <a:endParaRPr lang="en-US" altLang="ja-JP" sz="1000" b="0" i="0" u="none" strike="noStrike" dirty="0">
                        <a:latin typeface="ＭＳ Ｐゴシック" pitchFamily="50" charset="-128"/>
                        <a:ea typeface="ＭＳ Ｐゴシック" pitchFamily="50" charset="-128"/>
                      </a:endParaRP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第三次産業</a:t>
                      </a: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76.2</a:t>
                      </a:r>
                      <a:r>
                        <a:rPr lang="en-US" altLang="ja-JP" sz="1000" b="0" i="0" u="none" strike="noStrike" dirty="0" smtClean="0">
                          <a:latin typeface="ＭＳ Ｐゴシック" pitchFamily="50" charset="-128"/>
                          <a:ea typeface="ＭＳ Ｐゴシック" pitchFamily="50" charset="-128"/>
                        </a:rPr>
                        <a:t>%</a:t>
                      </a:r>
                      <a:endParaRPr lang="en-US" altLang="ja-JP" sz="1000" b="0" i="0" u="none" strike="noStrike" dirty="0">
                        <a:latin typeface="ＭＳ Ｐゴシック" pitchFamily="50" charset="-128"/>
                        <a:ea typeface="ＭＳ Ｐゴシック" pitchFamily="50" charset="-128"/>
                      </a:endParaRP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19">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n-ea"/>
                          <a:ea typeface="+mn-ea"/>
                        </a:rPr>
                        <a:t>※</a:t>
                      </a:r>
                      <a:r>
                        <a:rPr kumimoji="1" lang="ja-JP" altLang="en-US" sz="800" dirty="0" smtClean="0">
                          <a:latin typeface="+mn-ea"/>
                          <a:ea typeface="+mn-ea"/>
                        </a:rPr>
                        <a:t>構成比に分類不能は含まず</a:t>
                      </a:r>
                    </a:p>
                  </a:txBody>
                  <a:tcPr marL="54002" marR="54002" marT="46783" marB="467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altLang="ja-JP" sz="10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30"/>
          <p:cNvGraphicFramePr>
            <a:graphicFrameLocks noGrp="1"/>
          </p:cNvGraphicFramePr>
          <p:nvPr/>
        </p:nvGraphicFramePr>
        <p:xfrm>
          <a:off x="5437188" y="1268413"/>
          <a:ext cx="3311525" cy="1541461"/>
        </p:xfrm>
        <a:graphic>
          <a:graphicData uri="http://schemas.openxmlformats.org/drawingml/2006/table">
            <a:tbl>
              <a:tblPr/>
              <a:tblGrid>
                <a:gridCol w="719897"/>
                <a:gridCol w="899871"/>
                <a:gridCol w="791886"/>
                <a:gridCol w="899871"/>
              </a:tblGrid>
              <a:tr h="24507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3418" marR="53418" marT="46316" marB="463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3992" marR="53992" marT="46814" marB="468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3</a:t>
                      </a:r>
                      <a:r>
                        <a:rPr lang="ja-JP" altLang="en-US" sz="1000" b="0" i="0" u="none" strike="noStrike" dirty="0">
                          <a:latin typeface="ＭＳ Ｐゴシック" pitchFamily="50" charset="-128"/>
                          <a:ea typeface="ＭＳ Ｐゴシック" pitchFamily="50" charset="-128"/>
                        </a:rPr>
                        <a:t>兆</a:t>
                      </a:r>
                      <a:r>
                        <a:rPr lang="en-US" altLang="ja-JP" sz="1000" b="0" i="0" u="none" strike="noStrike" dirty="0">
                          <a:latin typeface="ＭＳ Ｐゴシック" pitchFamily="50" charset="-128"/>
                          <a:ea typeface="ＭＳ Ｐゴシック" pitchFamily="50" charset="-128"/>
                        </a:rPr>
                        <a:t>3,504</a:t>
                      </a:r>
                      <a:r>
                        <a:rPr lang="ja-JP" altLang="en-US" sz="1000" b="0" i="0" u="none" strike="noStrike" dirty="0">
                          <a:latin typeface="ＭＳ Ｐゴシック" pitchFamily="50" charset="-128"/>
                          <a:ea typeface="ＭＳ Ｐゴシック" pitchFamily="50" charset="-128"/>
                        </a:rPr>
                        <a:t>億円</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3992" marR="53992" marT="46814" marB="468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zh-TW" sz="1000" b="0" i="0" u="none" strike="noStrike" dirty="0">
                          <a:latin typeface="ＭＳ Ｐゴシック" pitchFamily="50" charset="-128"/>
                          <a:ea typeface="ＭＳ Ｐゴシック" pitchFamily="50" charset="-128"/>
                        </a:rPr>
                        <a:t>8,119</a:t>
                      </a:r>
                      <a:r>
                        <a:rPr lang="zh-TW" altLang="en-US" sz="1000" b="0" i="0" u="none" strike="noStrike" dirty="0">
                          <a:latin typeface="ＭＳ Ｐゴシック" pitchFamily="50" charset="-128"/>
                          <a:ea typeface="ＭＳ Ｐゴシック" pitchFamily="50" charset="-128"/>
                        </a:rPr>
                        <a:t>億円</a:t>
                      </a:r>
                      <a:br>
                        <a:rPr lang="zh-TW" altLang="en-US" sz="1000" b="0" i="0" u="none" strike="noStrike" dirty="0">
                          <a:latin typeface="ＭＳ Ｐゴシック" pitchFamily="50" charset="-128"/>
                          <a:ea typeface="ＭＳ Ｐゴシック" pitchFamily="50" charset="-128"/>
                        </a:rPr>
                      </a:br>
                      <a:r>
                        <a:rPr lang="zh-TW" altLang="en-US" sz="1000" b="0" i="0" u="none" strike="noStrike" dirty="0">
                          <a:latin typeface="ＭＳ Ｐゴシック" pitchFamily="50" charset="-128"/>
                          <a:ea typeface="ＭＳ Ｐゴシック" pitchFamily="50" charset="-128"/>
                        </a:rPr>
                        <a:t>（</a:t>
                      </a:r>
                      <a:r>
                        <a:rPr lang="en-US" altLang="zh-TW" sz="1000" b="0" i="0" u="none" strike="noStrike" dirty="0">
                          <a:latin typeface="ＭＳ Ｐゴシック" pitchFamily="50" charset="-128"/>
                          <a:ea typeface="ＭＳ Ｐゴシック" pitchFamily="50" charset="-128"/>
                        </a:rPr>
                        <a:t>15.0</a:t>
                      </a:r>
                      <a:r>
                        <a:rPr lang="zh-TW" altLang="en-US" sz="1000" b="0" i="0" u="none" strike="noStrike" dirty="0">
                          <a:latin typeface="ＭＳ Ｐゴシック" pitchFamily="50" charset="-128"/>
                          <a:ea typeface="ＭＳ Ｐゴシック" pitchFamily="50" charset="-128"/>
                        </a:rPr>
                        <a:t>億円）</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3992" marR="53992" marT="46814" marB="468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2,928</a:t>
                      </a:r>
                      <a:r>
                        <a:rPr lang="ja-JP" altLang="en-US" sz="1000" b="0" i="0" u="none" strike="noStrike" dirty="0">
                          <a:latin typeface="ＭＳ Ｐゴシック" pitchFamily="50" charset="-128"/>
                          <a:ea typeface="ＭＳ Ｐゴシック" pitchFamily="50" charset="-128"/>
                        </a:rPr>
                        <a:t>ヵ所</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3992" marR="53992" marT="46814" marB="468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540</a:t>
                      </a:r>
                      <a:r>
                        <a:rPr lang="ja-JP" altLang="en-US" sz="1000" b="0" i="0" u="none" strike="noStrike" dirty="0">
                          <a:latin typeface="ＭＳ Ｐゴシック" pitchFamily="50" charset="-128"/>
                          <a:ea typeface="ＭＳ Ｐゴシック" pitchFamily="50" charset="-128"/>
                        </a:rPr>
                        <a:t>ヵ所</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3992" marR="53992" marT="46814" marB="468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32,875</a:t>
                      </a:r>
                      <a:r>
                        <a:rPr lang="ja-JP" altLang="en-US" sz="1000" b="0" i="0" u="none" strike="noStrike" dirty="0">
                          <a:latin typeface="ＭＳ Ｐゴシック" pitchFamily="50" charset="-128"/>
                          <a:ea typeface="ＭＳ Ｐゴシック" pitchFamily="50" charset="-128"/>
                        </a:rPr>
                        <a:t>人</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従業者</a:t>
                      </a:r>
                      <a:endPar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3992" marR="53992" marT="46814" marB="468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17,005</a:t>
                      </a:r>
                      <a:r>
                        <a:rPr lang="ja-JP" altLang="en-US" sz="1000" b="0" i="0" u="none" strike="noStrike" dirty="0">
                          <a:latin typeface="ＭＳ Ｐゴシック" pitchFamily="50" charset="-128"/>
                          <a:ea typeface="ＭＳ Ｐゴシック" pitchFamily="50" charset="-128"/>
                        </a:rPr>
                        <a:t>人</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70" name="Rectangle 86"/>
          <p:cNvSpPr>
            <a:spLocks noChangeArrowheads="1"/>
          </p:cNvSpPr>
          <p:nvPr/>
        </p:nvSpPr>
        <p:spPr bwMode="auto">
          <a:xfrm>
            <a:off x="1425575" y="3429447"/>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区内総生産</a:t>
            </a:r>
          </a:p>
        </p:txBody>
      </p:sp>
      <p:sp>
        <p:nvSpPr>
          <p:cNvPr id="12371" name="タイトル 3"/>
          <p:cNvSpPr>
            <a:spLocks/>
          </p:cNvSpPr>
          <p:nvPr/>
        </p:nvSpPr>
        <p:spPr bwMode="gray">
          <a:xfrm>
            <a:off x="611188" y="42862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600"/>
              </a:lnSpc>
              <a:buFont typeface="Wingdings" pitchFamily="2" charset="2"/>
              <a:buNone/>
            </a:pPr>
            <a:endParaRPr lang="en-US" altLang="ja-JP" sz="1200">
              <a:solidFill>
                <a:srgbClr val="000000"/>
              </a:solidFill>
              <a:latin typeface="HGP創英角ｺﾞｼｯｸUB" pitchFamily="50" charset="-128"/>
              <a:ea typeface="HGP創英角ｺﾞｼｯｸUB" pitchFamily="50" charset="-128"/>
            </a:endParaRPr>
          </a:p>
        </p:txBody>
      </p:sp>
      <p:sp>
        <p:nvSpPr>
          <p:cNvPr id="14" name="テキスト ボックス 13"/>
          <p:cNvSpPr txBox="1"/>
          <p:nvPr/>
        </p:nvSpPr>
        <p:spPr>
          <a:xfrm>
            <a:off x="611188" y="568325"/>
            <a:ext cx="8064500" cy="441325"/>
          </a:xfrm>
          <a:prstGeom prst="rect">
            <a:avLst/>
          </a:prstGeom>
          <a:noFill/>
        </p:spPr>
        <p:txBody>
          <a:bodyPr>
            <a:spAutoFit/>
          </a:bodyPr>
          <a:lstStyle/>
          <a:p>
            <a:pPr marL="85725">
              <a:lnSpc>
                <a:spcPts val="1000"/>
              </a:lnSpc>
              <a:defRPr/>
            </a:pPr>
            <a:r>
              <a:rPr lang="ja-JP" altLang="en-US" sz="1200" dirty="0">
                <a:solidFill>
                  <a:srgbClr val="000000"/>
                </a:solidFill>
                <a:latin typeface="+mn-ea"/>
                <a:ea typeface="ＭＳ Ｐゴシック" pitchFamily="50" charset="-128"/>
              </a:rPr>
              <a:t>○</a:t>
            </a:r>
            <a:r>
              <a:rPr lang="ja-JP" altLang="ja-JP" sz="1200" dirty="0">
                <a:latin typeface="+mn-ea"/>
                <a:ea typeface="ＭＳ Ｐゴシック" pitchFamily="50" charset="-128"/>
              </a:rPr>
              <a:t>全産業の総生産は</a:t>
            </a:r>
            <a:r>
              <a:rPr lang="en-US" altLang="ja-JP" sz="1200" dirty="0">
                <a:latin typeface="+mn-ea"/>
                <a:ea typeface="ＭＳ Ｐゴシック" pitchFamily="50" charset="-128"/>
              </a:rPr>
              <a:t>1</a:t>
            </a:r>
            <a:r>
              <a:rPr lang="ja-JP" altLang="ja-JP" sz="1200" dirty="0">
                <a:latin typeface="+mn-ea"/>
                <a:ea typeface="ＭＳ Ｐゴシック" pitchFamily="50" charset="-128"/>
              </a:rPr>
              <a:t>兆</a:t>
            </a:r>
            <a:r>
              <a:rPr lang="en-US" altLang="ja-JP" sz="1200" dirty="0">
                <a:latin typeface="+mn-ea"/>
                <a:ea typeface="ＭＳ Ｐゴシック" pitchFamily="50" charset="-128"/>
              </a:rPr>
              <a:t>3,038</a:t>
            </a:r>
            <a:r>
              <a:rPr lang="ja-JP" altLang="ja-JP" sz="1200" dirty="0">
                <a:latin typeface="+mn-ea"/>
                <a:ea typeface="ＭＳ Ｐゴシック" pitchFamily="50" charset="-128"/>
              </a:rPr>
              <a:t>億円</a:t>
            </a:r>
            <a:endParaRPr lang="en-US" altLang="ja-JP" sz="1200" dirty="0">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○工業の出荷額は</a:t>
            </a:r>
            <a:r>
              <a:rPr lang="en-US" altLang="ja-JP" sz="1200" dirty="0">
                <a:latin typeface="+mn-ea"/>
                <a:ea typeface="ＭＳ Ｐゴシック" pitchFamily="50" charset="-128"/>
              </a:rPr>
              <a:t>8,119</a:t>
            </a:r>
            <a:r>
              <a:rPr lang="ja-JP" altLang="ja-JP" sz="1200" dirty="0">
                <a:latin typeface="+mn-ea"/>
                <a:ea typeface="ＭＳ Ｐゴシック" pitchFamily="50" charset="-128"/>
              </a:rPr>
              <a:t>億円となっており、</a:t>
            </a:r>
            <a:r>
              <a:rPr lang="ja-JP" altLang="en-US" sz="1200" dirty="0">
                <a:latin typeface="+mn-ea"/>
                <a:ea typeface="ＭＳ Ｐゴシック" pitchFamily="50" charset="-128"/>
              </a:rPr>
              <a:t>総合区</a:t>
            </a:r>
            <a:r>
              <a:rPr lang="en-US" altLang="ja-JP" sz="1200" dirty="0">
                <a:latin typeface="+mn-ea"/>
                <a:ea typeface="ＭＳ Ｐゴシック" pitchFamily="50" charset="-128"/>
              </a:rPr>
              <a:t>(8</a:t>
            </a:r>
            <a:r>
              <a:rPr lang="ja-JP" altLang="en-US" sz="1200" dirty="0">
                <a:latin typeface="+mn-ea"/>
                <a:ea typeface="ＭＳ Ｐゴシック" pitchFamily="50" charset="-128"/>
              </a:rPr>
              <a:t>区</a:t>
            </a:r>
            <a:r>
              <a:rPr lang="en-US" altLang="ja-JP" sz="1200" dirty="0">
                <a:latin typeface="+mn-ea"/>
                <a:ea typeface="ＭＳ Ｐゴシック" pitchFamily="50" charset="-128"/>
              </a:rPr>
              <a:t>)</a:t>
            </a:r>
            <a:r>
              <a:rPr lang="ja-JP" altLang="ja-JP" sz="1200" dirty="0">
                <a:latin typeface="+mn-ea"/>
                <a:ea typeface="ＭＳ Ｐゴシック" pitchFamily="50" charset="-128"/>
              </a:rPr>
              <a:t>平均</a:t>
            </a:r>
            <a:r>
              <a:rPr lang="en-US" altLang="ja-JP" sz="1200" dirty="0">
                <a:latin typeface="+mn-ea"/>
                <a:ea typeface="ＭＳ Ｐゴシック" pitchFamily="50" charset="-128"/>
              </a:rPr>
              <a:t>4,544</a:t>
            </a:r>
            <a:r>
              <a:rPr lang="ja-JP" altLang="ja-JP" sz="1200" dirty="0">
                <a:latin typeface="+mn-ea"/>
                <a:ea typeface="ＭＳ Ｐゴシック" pitchFamily="50" charset="-128"/>
              </a:rPr>
              <a:t>億円を上回っている</a:t>
            </a:r>
            <a:endParaRPr lang="en-US" altLang="ja-JP" sz="1200" dirty="0">
              <a:solidFill>
                <a:srgbClr val="000000"/>
              </a:solidFill>
              <a:latin typeface="+mn-ea"/>
              <a:ea typeface="ＭＳ Ｐゴシック" pitchFamily="50" charset="-128"/>
            </a:endParaRPr>
          </a:p>
        </p:txBody>
      </p:sp>
      <p:graphicFrame>
        <p:nvGraphicFramePr>
          <p:cNvPr id="18" name="グラフ 17"/>
          <p:cNvGraphicFramePr>
            <a:graphicFrameLocks/>
          </p:cNvGraphicFramePr>
          <p:nvPr/>
        </p:nvGraphicFramePr>
        <p:xfrm>
          <a:off x="4716016" y="3789040"/>
          <a:ext cx="4003200" cy="278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nvGraphicFramePr>
        <p:xfrm>
          <a:off x="439200" y="3573016"/>
          <a:ext cx="41328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12375" name="テキスト ボックス 33"/>
          <p:cNvSpPr txBox="1">
            <a:spLocks noChangeArrowheads="1"/>
          </p:cNvSpPr>
          <p:nvPr/>
        </p:nvSpPr>
        <p:spPr bwMode="auto">
          <a:xfrm>
            <a:off x="2987675" y="6444109"/>
            <a:ext cx="15128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（大阪の経済</a:t>
            </a:r>
            <a:r>
              <a:rPr lang="en-US" altLang="ja-JP" sz="700"/>
              <a:t>2017</a:t>
            </a:r>
            <a:r>
              <a:rPr lang="ja-JP" altLang="en-US" sz="700"/>
              <a:t>年版）</a:t>
            </a:r>
            <a:endParaRPr lang="en-US" altLang="ja-JP" sz="700"/>
          </a:p>
        </p:txBody>
      </p:sp>
      <p:sp>
        <p:nvSpPr>
          <p:cNvPr id="17" name="正方形/長方形 27"/>
          <p:cNvSpPr>
            <a:spLocks noChangeArrowheads="1"/>
          </p:cNvSpPr>
          <p:nvPr/>
        </p:nvSpPr>
        <p:spPr bwMode="auto">
          <a:xfrm>
            <a:off x="8112125" y="6617147"/>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９</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235242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3"/>
          <p:cNvSpPr txBox="1">
            <a:spLocks/>
          </p:cNvSpPr>
          <p:nvPr/>
        </p:nvSpPr>
        <p:spPr bwMode="auto">
          <a:xfrm>
            <a:off x="107950" y="260350"/>
            <a:ext cx="8928100" cy="6488113"/>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50825" y="160338"/>
            <a:ext cx="3960813"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3316" name="テキスト ボックス 24"/>
          <p:cNvSpPr txBox="1">
            <a:spLocks noChangeArrowheads="1"/>
          </p:cNvSpPr>
          <p:nvPr/>
        </p:nvSpPr>
        <p:spPr bwMode="auto">
          <a:xfrm>
            <a:off x="179388" y="401638"/>
            <a:ext cx="360362" cy="6300787"/>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6" name="Group 22"/>
          <p:cNvGraphicFramePr>
            <a:graphicFrameLocks noGrp="1"/>
          </p:cNvGraphicFramePr>
          <p:nvPr/>
        </p:nvGraphicFramePr>
        <p:xfrm>
          <a:off x="831850" y="1268413"/>
          <a:ext cx="2012950" cy="2160588"/>
        </p:xfrm>
        <a:graphic>
          <a:graphicData uri="http://schemas.openxmlformats.org/drawingml/2006/table">
            <a:tbl>
              <a:tblPr/>
              <a:tblGrid>
                <a:gridCol w="249636"/>
                <a:gridCol w="935636"/>
                <a:gridCol w="827678"/>
              </a:tblGrid>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53.5%</a:t>
                      </a:r>
                      <a:endParaRPr lang="en-US" altLang="ja-JP" sz="1000" b="0" i="0" u="none" strike="noStrike" dirty="0">
                        <a:latin typeface="ＭＳ Ｐゴシック" pitchFamily="50" charset="-128"/>
                        <a:ea typeface="ＭＳ Ｐゴシック" pitchFamily="50" charset="-128"/>
                      </a:endParaRP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0098">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住居</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48.1%</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15.1%</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23.0%</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13.8%</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61.0%</a:t>
                      </a:r>
                    </a:p>
                  </a:txBody>
                  <a:tcPr marL="53979" marR="53979" marT="46813" marB="468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2" name="Rectangle 86"/>
          <p:cNvSpPr>
            <a:spLocks noChangeArrowheads="1"/>
          </p:cNvSpPr>
          <p:nvPr/>
        </p:nvSpPr>
        <p:spPr bwMode="auto">
          <a:xfrm>
            <a:off x="3384550" y="126841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建物用途の内訳</a:t>
            </a:r>
          </a:p>
        </p:txBody>
      </p:sp>
      <p:sp>
        <p:nvSpPr>
          <p:cNvPr id="13343" name="テキスト ボックス 34"/>
          <p:cNvSpPr txBox="1">
            <a:spLocks noChangeArrowheads="1"/>
          </p:cNvSpPr>
          <p:nvPr/>
        </p:nvSpPr>
        <p:spPr bwMode="auto">
          <a:xfrm>
            <a:off x="4427538" y="3716338"/>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H25</a:t>
            </a:r>
            <a:r>
              <a:rPr lang="ja-JP" altLang="en-US" sz="700"/>
              <a:t>建物用途別土地利用現況調査）</a:t>
            </a:r>
            <a:endParaRPr lang="en-US" altLang="ja-JP" sz="700"/>
          </a:p>
        </p:txBody>
      </p:sp>
      <p:graphicFrame>
        <p:nvGraphicFramePr>
          <p:cNvPr id="11" name="Group 22"/>
          <p:cNvGraphicFramePr>
            <a:graphicFrameLocks noGrp="1"/>
          </p:cNvGraphicFramePr>
          <p:nvPr/>
        </p:nvGraphicFramePr>
        <p:xfrm>
          <a:off x="6084888" y="1268413"/>
          <a:ext cx="2663825" cy="5130821"/>
        </p:xfrm>
        <a:graphic>
          <a:graphicData uri="http://schemas.openxmlformats.org/drawingml/2006/table">
            <a:tbl>
              <a:tblPr/>
              <a:tblGrid>
                <a:gridCol w="288010"/>
                <a:gridCol w="719944"/>
                <a:gridCol w="719944"/>
                <a:gridCol w="935927"/>
              </a:tblGrid>
              <a:tr h="24383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4860" marR="54860"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7996">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3996" marR="53996" marT="46799" marB="46799"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1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5,788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9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待機児童数</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997">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57">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57">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中学校数</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57">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高等学校数（全日）</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57">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短期大学数</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57">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15">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3996" marR="53996" marT="46799" marB="46799"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latin typeface="ＭＳ Ｐゴシック" pitchFamily="50" charset="-128"/>
                          <a:ea typeface="ＭＳ Ｐゴシック" pitchFamily="50" charset="-128"/>
                        </a:rPr>
                        <a:t>515</a:t>
                      </a:r>
                      <a:r>
                        <a:rPr lang="zh-TW" altLang="en-US" sz="1000" b="0" i="0" u="none" strike="noStrike" dirty="0" smtClean="0">
                          <a:latin typeface="ＭＳ Ｐゴシック" pitchFamily="50" charset="-128"/>
                          <a:ea typeface="ＭＳ Ｐゴシック" pitchFamily="50" charset="-128"/>
                        </a:rPr>
                        <a:t>業者</a:t>
                      </a:r>
                      <a:br>
                        <a:rPr lang="zh-TW" altLang="en-US" sz="1000" b="0" i="0" u="none" strike="noStrike" dirty="0" smtClean="0">
                          <a:latin typeface="ＭＳ Ｐゴシック" pitchFamily="50" charset="-128"/>
                          <a:ea typeface="ＭＳ Ｐゴシック" pitchFamily="50" charset="-128"/>
                        </a:rPr>
                      </a:br>
                      <a:r>
                        <a:rPr lang="zh-TW" altLang="en-US" sz="1000" b="0" i="0" u="none" strike="noStrike" dirty="0" smtClean="0">
                          <a:latin typeface="ＭＳ Ｐゴシック" pitchFamily="50" charset="-128"/>
                          <a:ea typeface="ＭＳ Ｐゴシック" pitchFamily="50" charset="-128"/>
                        </a:rPr>
                        <a:t>（</a:t>
                      </a:r>
                      <a:r>
                        <a:rPr lang="en-US" altLang="zh-TW" sz="1000" b="0" i="0" u="none" strike="noStrike" dirty="0" smtClean="0">
                          <a:latin typeface="ＭＳ Ｐゴシック" pitchFamily="50" charset="-128"/>
                          <a:ea typeface="ＭＳ Ｐゴシック" pitchFamily="50" charset="-128"/>
                        </a:rPr>
                        <a:t>19.9</a:t>
                      </a:r>
                      <a:r>
                        <a:rPr lang="zh-TW" altLang="en-US" sz="1000" b="0" i="0" u="none" strike="noStrike" dirty="0" smtClean="0">
                          <a:latin typeface="ＭＳ Ｐゴシック" pitchFamily="50" charset="-128"/>
                          <a:ea typeface="ＭＳ Ｐゴシック" pitchFamily="50" charset="-128"/>
                        </a:rPr>
                        <a:t>業者） </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484">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580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484">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91,150</a:t>
                      </a:r>
                      <a:r>
                        <a:rPr lang="ja-JP" altLang="en-US" sz="1000" b="0" i="0" u="none" strike="noStrike" dirty="0">
                          <a:latin typeface="ＭＳ Ｐゴシック" pitchFamily="50" charset="-128"/>
                          <a:ea typeface="ＭＳ Ｐゴシック" pitchFamily="50" charset="-128"/>
                        </a:rPr>
                        <a:t>人</a:t>
                      </a:r>
                      <a:br>
                        <a:rPr lang="ja-JP" altLang="en-US" sz="1000" b="0" i="0" u="none" strike="noStrike" dirty="0">
                          <a:latin typeface="ＭＳ Ｐゴシック" pitchFamily="50" charset="-128"/>
                          <a:ea typeface="ＭＳ Ｐゴシック" pitchFamily="50" charset="-128"/>
                        </a:rPr>
                      </a:br>
                      <a:r>
                        <a:rPr lang="ja-JP" altLang="en-US" sz="1000" b="0" i="0" u="none" strike="noStrike" dirty="0">
                          <a:latin typeface="ＭＳ Ｐゴシック" pitchFamily="50" charset="-128"/>
                          <a:ea typeface="ＭＳ Ｐゴシック" pitchFamily="50" charset="-128"/>
                        </a:rPr>
                        <a:t>（</a:t>
                      </a:r>
                      <a:r>
                        <a:rPr lang="en-US" altLang="ja-JP" sz="1000" b="0" i="0" u="none" strike="noStrike" dirty="0">
                          <a:latin typeface="ＭＳ Ｐゴシック" pitchFamily="50" charset="-128"/>
                          <a:ea typeface="ＭＳ Ｐゴシック" pitchFamily="50" charset="-128"/>
                        </a:rPr>
                        <a:t>25.9%</a:t>
                      </a:r>
                      <a:r>
                        <a:rPr lang="ja-JP" altLang="en-US" sz="1000" b="0" i="0" u="none" strike="noStrike" dirty="0">
                          <a:latin typeface="ＭＳ Ｐゴシック" pitchFamily="50" charset="-128"/>
                          <a:ea typeface="ＭＳ Ｐゴシック" pitchFamily="50" charset="-128"/>
                        </a:rPr>
                        <a:t>）</a:t>
                      </a: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484">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17,740</a:t>
                      </a:r>
                      <a:r>
                        <a:rPr lang="ja-JP" altLang="en-US" sz="1000" b="0" i="0" u="none" strike="noStrike" dirty="0">
                          <a:latin typeface="ＭＳ Ｐゴシック" pitchFamily="50" charset="-128"/>
                          <a:ea typeface="ＭＳ Ｐゴシック" pitchFamily="50" charset="-128"/>
                        </a:rPr>
                        <a:t>人</a:t>
                      </a:r>
                      <a:br>
                        <a:rPr lang="ja-JP" altLang="en-US" sz="1000" b="0" i="0" u="none" strike="noStrike" dirty="0">
                          <a:latin typeface="ＭＳ Ｐゴシック" pitchFamily="50" charset="-128"/>
                          <a:ea typeface="ＭＳ Ｐゴシック" pitchFamily="50" charset="-128"/>
                        </a:rPr>
                      </a:br>
                      <a:r>
                        <a:rPr lang="ja-JP" altLang="en-US" sz="1000" b="0" i="0" u="none" strike="noStrike" dirty="0">
                          <a:latin typeface="ＭＳ Ｐゴシック" pitchFamily="50" charset="-128"/>
                          <a:ea typeface="ＭＳ Ｐゴシック" pitchFamily="50" charset="-128"/>
                        </a:rPr>
                        <a:t>（</a:t>
                      </a:r>
                      <a:r>
                        <a:rPr lang="en-US" altLang="ja-JP" sz="1000" b="0" i="0" u="none" strike="noStrike" dirty="0">
                          <a:latin typeface="ＭＳ Ｐゴシック" pitchFamily="50" charset="-128"/>
                          <a:ea typeface="ＭＳ Ｐゴシック" pitchFamily="50" charset="-128"/>
                        </a:rPr>
                        <a:t>50.4‰</a:t>
                      </a:r>
                      <a:r>
                        <a:rPr lang="ja-JP" altLang="en-US" sz="1000" b="0" i="0" u="none" strike="noStrike" dirty="0">
                          <a:latin typeface="ＭＳ Ｐゴシック" pitchFamily="50" charset="-128"/>
                          <a:ea typeface="ＭＳ Ｐゴシック" pitchFamily="50" charset="-128"/>
                        </a:rPr>
                        <a:t>）</a:t>
                      </a: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395">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3996" marR="53996" marT="46799" marB="46799"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25</a:t>
                      </a:r>
                      <a:r>
                        <a:rPr lang="ja-JP" altLang="en-US" sz="1000" b="0" i="0" u="none" strike="noStrike" dirty="0" smtClean="0">
                          <a:latin typeface="ＭＳ Ｐゴシック" pitchFamily="50" charset="-128"/>
                          <a:ea typeface="ＭＳ Ｐゴシック" pitchFamily="50" charset="-128"/>
                        </a:rPr>
                        <a:t>駅</a:t>
                      </a:r>
                      <a:endParaRPr lang="en-US" altLang="ja-JP" sz="1000" b="0" i="0" u="none" strike="noStrike" dirty="0" smtClean="0">
                        <a:latin typeface="ＭＳ Ｐゴシック" pitchFamily="50" charset="-128"/>
                        <a:ea typeface="ＭＳ Ｐゴシック" pitchFamily="50" charset="-128"/>
                      </a:endParaRPr>
                    </a:p>
                    <a:p>
                      <a:pPr algn="ctr" fontAlgn="ctr"/>
                      <a:r>
                        <a:rPr lang="ja-JP" altLang="en-US" sz="1000" b="0" i="0" u="none" strike="noStrike" dirty="0" smtClean="0">
                          <a:latin typeface="ＭＳ Ｐゴシック" pitchFamily="50" charset="-128"/>
                          <a:ea typeface="ＭＳ Ｐゴシック" pitchFamily="50" charset="-128"/>
                        </a:rPr>
                        <a:t>（</a:t>
                      </a:r>
                      <a:r>
                        <a:rPr lang="en-US" altLang="ja-JP" sz="1000" b="0" i="0" u="none" strike="noStrike" dirty="0" smtClean="0">
                          <a:latin typeface="ＭＳ Ｐゴシック" pitchFamily="50" charset="-128"/>
                          <a:ea typeface="ＭＳ Ｐゴシック" pitchFamily="50" charset="-128"/>
                        </a:rPr>
                        <a:t>1.0</a:t>
                      </a:r>
                      <a:r>
                        <a:rPr lang="ja-JP" altLang="en-US" sz="1000" b="0" i="0" u="none" strike="noStrike" dirty="0" smtClean="0">
                          <a:latin typeface="ＭＳ Ｐゴシック" pitchFamily="50" charset="-128"/>
                          <a:ea typeface="ＭＳ Ｐゴシック" pitchFamily="50" charset="-128"/>
                        </a:rPr>
                        <a:t>駅）</a:t>
                      </a:r>
                    </a:p>
                  </a:txBody>
                  <a:tcPr marL="53996" marR="53996"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9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pitchFamily="50" charset="-128"/>
                          <a:ea typeface="ＭＳ Ｐゴシック" pitchFamily="50" charset="-128"/>
                        </a:rPr>
                        <a:t>1,125</a:t>
                      </a:r>
                      <a:r>
                        <a:rPr lang="ja-JP" altLang="en-US" sz="1000" b="0" i="0" u="none" strike="noStrike" dirty="0" smtClean="0">
                          <a:latin typeface="ＭＳ Ｐゴシック" pitchFamily="50" charset="-128"/>
                          <a:ea typeface="ＭＳ Ｐゴシック" pitchFamily="50" charset="-128"/>
                        </a:rPr>
                        <a:t>台</a:t>
                      </a:r>
                      <a:endParaRPr lang="en-US" altLang="ja-JP" sz="1000" b="0" i="0" u="none" strike="noStrike" dirty="0" smtClean="0">
                        <a:latin typeface="ＭＳ Ｐゴシック" pitchFamily="50" charset="-128"/>
                        <a:ea typeface="ＭＳ Ｐゴシック" pitchFamily="50" charset="-128"/>
                      </a:endParaRP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757">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3996" marR="53996" marT="46799" marB="46799" anchor="ctr" horzOverflow="overflow">
                    <a:lnL w="12700" cap="flat" cmpd="sng" algn="ctr">
                      <a:solidFill>
                        <a:schemeClr val="tx1"/>
                      </a:solidFill>
                      <a:prstDash val="solid"/>
                      <a:round/>
                      <a:headEnd type="none" w="med" len="med"/>
                      <a:tailEnd type="none" w="med" len="med"/>
                    </a:ln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40.3%</a:t>
                      </a:r>
                      <a:endParaRPr lang="en-US" altLang="ja-JP" sz="1000" b="0" i="0" u="none" strike="noStrike" dirty="0">
                        <a:solidFill>
                          <a:schemeClr val="tx1"/>
                        </a:solidFill>
                        <a:latin typeface="ＭＳ Ｐゴシック" pitchFamily="50" charset="-128"/>
                        <a:ea typeface="ＭＳ Ｐゴシック" pitchFamily="50" charset="-128"/>
                      </a:endParaRPr>
                    </a:p>
                  </a:txBody>
                  <a:tcPr marL="9524" marR="9524"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757">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799" marB="46799" anchor="ctr" horzOverflow="overflow">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59.7%</a:t>
                      </a:r>
                      <a:endParaRPr lang="en-US" altLang="ja-JP" sz="1000" b="0" i="0" u="none" strike="noStrike" dirty="0">
                        <a:solidFill>
                          <a:schemeClr val="tx1"/>
                        </a:solidFill>
                        <a:latin typeface="ＭＳ Ｐゴシック" pitchFamily="50" charset="-128"/>
                        <a:ea typeface="ＭＳ Ｐゴシック" pitchFamily="50" charset="-128"/>
                      </a:endParaRPr>
                    </a:p>
                  </a:txBody>
                  <a:tcPr marL="9524" marR="9524"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4" name="タイトル 3"/>
          <p:cNvSpPr>
            <a:spLocks/>
          </p:cNvSpPr>
          <p:nvPr/>
        </p:nvSpPr>
        <p:spPr bwMode="gray">
          <a:xfrm>
            <a:off x="611188" y="42862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600"/>
              </a:lnSpc>
              <a:buFont typeface="Wingdings" pitchFamily="2" charset="2"/>
              <a:buNone/>
            </a:pPr>
            <a:endParaRPr lang="en-US" altLang="ja-JP" sz="1200">
              <a:solidFill>
                <a:srgbClr val="000000"/>
              </a:solidFill>
              <a:latin typeface="HGP創英角ｺﾞｼｯｸUB" pitchFamily="50" charset="-128"/>
              <a:ea typeface="HGP創英角ｺﾞｼｯｸUB" pitchFamily="50" charset="-128"/>
            </a:endParaRPr>
          </a:p>
        </p:txBody>
      </p:sp>
      <p:sp>
        <p:nvSpPr>
          <p:cNvPr id="13415" name="Rectangle 86"/>
          <p:cNvSpPr>
            <a:spLocks noChangeArrowheads="1"/>
          </p:cNvSpPr>
          <p:nvPr/>
        </p:nvSpPr>
        <p:spPr bwMode="auto">
          <a:xfrm>
            <a:off x="3384550" y="4076700"/>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非建物用途の内訳</a:t>
            </a:r>
          </a:p>
        </p:txBody>
      </p:sp>
      <p:sp>
        <p:nvSpPr>
          <p:cNvPr id="13416" name="テキスト ボックス 34"/>
          <p:cNvSpPr txBox="1">
            <a:spLocks noChangeArrowheads="1"/>
          </p:cNvSpPr>
          <p:nvPr/>
        </p:nvSpPr>
        <p:spPr bwMode="auto">
          <a:xfrm>
            <a:off x="4572000" y="6562725"/>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H25</a:t>
            </a:r>
            <a:r>
              <a:rPr lang="ja-JP" altLang="en-US" sz="700"/>
              <a:t>建物用途別土地利用現況調査）</a:t>
            </a:r>
            <a:endParaRPr lang="en-US" altLang="ja-JP" sz="700"/>
          </a:p>
        </p:txBody>
      </p:sp>
      <p:sp>
        <p:nvSpPr>
          <p:cNvPr id="15" name="テキスト ボックス 14"/>
          <p:cNvSpPr txBox="1"/>
          <p:nvPr/>
        </p:nvSpPr>
        <p:spPr>
          <a:xfrm>
            <a:off x="611188" y="485775"/>
            <a:ext cx="8064500" cy="661988"/>
          </a:xfrm>
          <a:prstGeom prst="rect">
            <a:avLst/>
          </a:prstGeom>
          <a:noFill/>
        </p:spPr>
        <p:txBody>
          <a:bodyPr>
            <a:spAutoFit/>
          </a:bodyPr>
          <a:lstStyle/>
          <a:p>
            <a:pPr marL="85725">
              <a:lnSpc>
                <a:spcPts val="1000"/>
              </a:lnSpc>
              <a:buFont typeface="Wingdings" pitchFamily="2" charset="2"/>
              <a:buNone/>
              <a:defRPr/>
            </a:pPr>
            <a:r>
              <a:rPr lang="en-US" altLang="ja-JP" sz="1200" dirty="0">
                <a:solidFill>
                  <a:srgbClr val="000000"/>
                </a:solidFill>
                <a:latin typeface="+mn-ea"/>
                <a:ea typeface="ＭＳ Ｐゴシック" pitchFamily="50" charset="-128"/>
              </a:rPr>
              <a:t>○</a:t>
            </a:r>
            <a:r>
              <a:rPr lang="ja-JP" altLang="ja-JP" sz="1200" dirty="0">
                <a:latin typeface="+mn-ea"/>
                <a:ea typeface="ＭＳ Ｐゴシック" pitchFamily="50" charset="-128"/>
              </a:rPr>
              <a:t>建物用途の割合は</a:t>
            </a:r>
            <a:r>
              <a:rPr lang="ja-JP" altLang="en-US" sz="1200" dirty="0" smtClean="0">
                <a:latin typeface="+mn-ea"/>
                <a:ea typeface="ＭＳ Ｐゴシック" pitchFamily="50" charset="-128"/>
              </a:rPr>
              <a:t>住居</a:t>
            </a:r>
            <a:r>
              <a:rPr lang="ja-JP" altLang="ja-JP" sz="1200" dirty="0" smtClean="0">
                <a:latin typeface="+mn-ea"/>
                <a:ea typeface="ＭＳ Ｐゴシック" pitchFamily="50" charset="-128"/>
              </a:rPr>
              <a:t>が</a:t>
            </a:r>
            <a:r>
              <a:rPr lang="en-US" altLang="ja-JP" sz="1200" dirty="0">
                <a:latin typeface="+mn-ea"/>
                <a:ea typeface="ＭＳ Ｐゴシック" pitchFamily="50" charset="-128"/>
              </a:rPr>
              <a:t>48.1</a:t>
            </a:r>
            <a:r>
              <a:rPr lang="ja-JP" altLang="ja-JP" sz="1200" dirty="0">
                <a:latin typeface="+mn-ea"/>
                <a:ea typeface="ＭＳ Ｐゴシック" pitchFamily="50" charset="-128"/>
              </a:rPr>
              <a:t>％</a:t>
            </a:r>
            <a:r>
              <a:rPr lang="ja-JP" altLang="en-US" sz="1200" dirty="0">
                <a:latin typeface="+mn-ea"/>
                <a:ea typeface="ＭＳ Ｐゴシック" pitchFamily="50" charset="-128"/>
              </a:rPr>
              <a:t>と</a:t>
            </a:r>
            <a:r>
              <a:rPr lang="ja-JP" altLang="ja-JP" sz="1200" dirty="0">
                <a:latin typeface="+mn-ea"/>
                <a:ea typeface="ＭＳ Ｐゴシック" pitchFamily="50" charset="-128"/>
              </a:rPr>
              <a:t>全体に占める割合が大きい</a:t>
            </a:r>
            <a:endParaRPr lang="ja-JP" altLang="en-US" sz="1200" dirty="0">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○区域内には鉄道駅が</a:t>
            </a:r>
            <a:r>
              <a:rPr lang="en-US" altLang="ja-JP" sz="1200" dirty="0">
                <a:latin typeface="+mn-ea"/>
                <a:ea typeface="ＭＳ Ｐゴシック" pitchFamily="50" charset="-128"/>
              </a:rPr>
              <a:t>25</a:t>
            </a:r>
            <a:r>
              <a:rPr lang="ja-JP" altLang="ja-JP" sz="1200" dirty="0">
                <a:latin typeface="+mn-ea"/>
                <a:ea typeface="ＭＳ Ｐゴシック" pitchFamily="50" charset="-128"/>
              </a:rPr>
              <a:t>駅設置されており、１ｋ㎡あたりの鉄道駅数は</a:t>
            </a:r>
            <a:r>
              <a:rPr lang="en-US" altLang="ja-JP" sz="1200" dirty="0">
                <a:latin typeface="+mn-ea"/>
                <a:ea typeface="ＭＳ Ｐゴシック" pitchFamily="50" charset="-128"/>
              </a:rPr>
              <a:t>1.0</a:t>
            </a:r>
            <a:r>
              <a:rPr lang="ja-JP" altLang="ja-JP" sz="1200" dirty="0">
                <a:latin typeface="+mn-ea"/>
                <a:ea typeface="ＭＳ Ｐゴシック" pitchFamily="50" charset="-128"/>
              </a:rPr>
              <a:t>駅ある</a:t>
            </a:r>
            <a:endParaRPr lang="en-US" altLang="ja-JP" sz="1200" dirty="0">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○病院・診療所数は</a:t>
            </a:r>
            <a:r>
              <a:rPr lang="en-US" altLang="ja-JP" sz="1200" dirty="0">
                <a:latin typeface="+mn-ea"/>
                <a:ea typeface="ＭＳ Ｐゴシック" pitchFamily="50" charset="-128"/>
              </a:rPr>
              <a:t>580</a:t>
            </a:r>
            <a:r>
              <a:rPr lang="ja-JP" altLang="ja-JP" sz="1200" dirty="0">
                <a:latin typeface="+mn-ea"/>
                <a:ea typeface="ＭＳ Ｐゴシック" pitchFamily="50" charset="-128"/>
              </a:rPr>
              <a:t>カ所で、千人あたりの病院・診療所数は</a:t>
            </a:r>
            <a:r>
              <a:rPr lang="en-US" altLang="ja-JP" sz="1200" dirty="0">
                <a:latin typeface="+mn-ea"/>
                <a:ea typeface="ＭＳ Ｐゴシック" pitchFamily="50" charset="-128"/>
              </a:rPr>
              <a:t>1.6</a:t>
            </a:r>
            <a:r>
              <a:rPr lang="ja-JP" altLang="ja-JP" sz="1200" dirty="0">
                <a:latin typeface="+mn-ea"/>
                <a:ea typeface="ＭＳ Ｐゴシック" pitchFamily="50" charset="-128"/>
              </a:rPr>
              <a:t>カ所である</a:t>
            </a:r>
          </a:p>
        </p:txBody>
      </p:sp>
      <p:graphicFrame>
        <p:nvGraphicFramePr>
          <p:cNvPr id="18" name="Group 22"/>
          <p:cNvGraphicFramePr>
            <a:graphicFrameLocks noGrp="1"/>
          </p:cNvGraphicFramePr>
          <p:nvPr/>
        </p:nvGraphicFramePr>
        <p:xfrm>
          <a:off x="831850" y="4095750"/>
          <a:ext cx="2012950" cy="2160588"/>
        </p:xfrm>
        <a:graphic>
          <a:graphicData uri="http://schemas.openxmlformats.org/drawingml/2006/table">
            <a:tbl>
              <a:tblPr/>
              <a:tblGrid>
                <a:gridCol w="249636"/>
                <a:gridCol w="935636"/>
                <a:gridCol w="827678"/>
              </a:tblGrid>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非建物用途</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46.5%</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0098">
                <a:tc rowSpan="5">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3979" marR="53979" marT="46813" marB="46813"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道路</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pitchFamily="50" charset="-128"/>
                          <a:ea typeface="ＭＳ Ｐゴシック" pitchFamily="50" charset="-128"/>
                        </a:rPr>
                        <a:t>39.2%</a:t>
                      </a:r>
                      <a:endParaRPr lang="en-US" altLang="ja-JP" sz="1000" b="0" i="0" u="none" strike="noStrike" dirty="0">
                        <a:latin typeface="ＭＳ Ｐゴシック" pitchFamily="50" charset="-128"/>
                        <a:ea typeface="ＭＳ Ｐゴシック" pitchFamily="50" charset="-128"/>
                      </a:endParaRP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水面</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19.3%</a:t>
                      </a:r>
                      <a:endParaRPr lang="en-US" altLang="ja-JP" sz="1000" b="0" i="0" u="none" strike="noStrike" dirty="0">
                        <a:latin typeface="ＭＳ Ｐゴシック" pitchFamily="50" charset="-128"/>
                        <a:ea typeface="ＭＳ Ｐゴシック" pitchFamily="50" charset="-128"/>
                      </a:endParaRP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公園緑地</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12.2%</a:t>
                      </a:r>
                      <a:endParaRPr lang="en-US" altLang="ja-JP" sz="1000" b="0" i="0" u="none" strike="noStrike" dirty="0">
                        <a:latin typeface="ＭＳ Ｐゴシック" pitchFamily="50" charset="-128"/>
                        <a:ea typeface="ＭＳ Ｐゴシック" pitchFamily="50" charset="-128"/>
                      </a:endParaRP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農地</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pitchFamily="50" charset="-128"/>
                          <a:ea typeface="ＭＳ Ｐゴシック" pitchFamily="50" charset="-128"/>
                        </a:rPr>
                        <a:t>0.7%</a:t>
                      </a:r>
                      <a:endParaRPr lang="en-US" altLang="ja-JP" sz="1000" b="0" i="0" u="none" strike="noStrike" dirty="0">
                        <a:latin typeface="ＭＳ Ｐゴシック" pitchFamily="50" charset="-128"/>
                        <a:ea typeface="ＭＳ Ｐゴシック" pitchFamily="50" charset="-128"/>
                      </a:endParaRP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pitchFamily="50" charset="-128"/>
                          <a:ea typeface="ＭＳ Ｐゴシック" pitchFamily="50" charset="-128"/>
                        </a:rPr>
                        <a:t>28.6%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 name="グラフ 15"/>
          <p:cNvGraphicFramePr>
            <a:graphicFrameLocks/>
          </p:cNvGraphicFramePr>
          <p:nvPr/>
        </p:nvGraphicFramePr>
        <p:xfrm>
          <a:off x="2951820" y="1412776"/>
          <a:ext cx="3024000" cy="249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nvGraphicFramePr>
        <p:xfrm>
          <a:off x="2951820" y="4224908"/>
          <a:ext cx="3024000" cy="2494800"/>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１０</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1119397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25"/>
          <p:cNvSpPr>
            <a:spLocks noChangeArrowheads="1"/>
          </p:cNvSpPr>
          <p:nvPr/>
        </p:nvSpPr>
        <p:spPr bwMode="gray">
          <a:xfrm>
            <a:off x="0" y="2924175"/>
            <a:ext cx="9144000" cy="100965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buFont typeface="Wingdings" pitchFamily="2" charset="2"/>
              <a:buNone/>
            </a:pPr>
            <a:r>
              <a:rPr lang="ja-JP" altLang="en-US" sz="2400" b="1">
                <a:latin typeface="ＭＳ Ｐゴシック" charset="-128"/>
              </a:rPr>
              <a:t>第二区</a:t>
            </a:r>
          </a:p>
          <a:p>
            <a:pPr algn="ctr" eaLnBrk="1" hangingPunct="1">
              <a:spcBef>
                <a:spcPct val="50000"/>
              </a:spcBef>
              <a:buFont typeface="Wingdings" pitchFamily="2" charset="2"/>
              <a:buNone/>
            </a:pPr>
            <a:r>
              <a:rPr lang="ja-JP" altLang="en-US" sz="2400" b="1">
                <a:latin typeface="ＭＳ Ｐゴシック" charset="-128"/>
              </a:rPr>
              <a:t>（北区・都島区・旭区）</a:t>
            </a:r>
            <a:endParaRPr lang="ja-JP" altLang="en-US" sz="2400" b="1">
              <a:latin typeface="HGS創英角ｺﾞｼｯｸUB" pitchFamily="50" charset="-128"/>
            </a:endParaRPr>
          </a:p>
        </p:txBody>
      </p:sp>
      <p:sp>
        <p:nvSpPr>
          <p:cNvPr id="3" name="正方形/長方形 27"/>
          <p:cNvSpPr>
            <a:spLocks noChangeArrowheads="1"/>
          </p:cNvSpPr>
          <p:nvPr/>
        </p:nvSpPr>
        <p:spPr bwMode="auto">
          <a:xfrm>
            <a:off x="8112125" y="6596063"/>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１１</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636452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25"/>
          <p:cNvSpPr>
            <a:spLocks noChangeArrowheads="1"/>
          </p:cNvSpPr>
          <p:nvPr/>
        </p:nvSpPr>
        <p:spPr bwMode="gray">
          <a:xfrm>
            <a:off x="0" y="0"/>
            <a:ext cx="9144000" cy="36000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ja-JP" altLang="en-US" sz="2000" b="1" dirty="0">
                <a:latin typeface="HGS創英角ｺﾞｼｯｸUB"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第二区（北区・都島区・旭区）</a:t>
            </a:r>
          </a:p>
        </p:txBody>
      </p:sp>
      <p:sp>
        <p:nvSpPr>
          <p:cNvPr id="15364" name="タイトル 3"/>
          <p:cNvSpPr txBox="1">
            <a:spLocks/>
          </p:cNvSpPr>
          <p:nvPr/>
        </p:nvSpPr>
        <p:spPr bwMode="auto">
          <a:xfrm>
            <a:off x="4019550" y="549275"/>
            <a:ext cx="5040313" cy="619283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15365" name="タイトル 3"/>
          <p:cNvSpPr>
            <a:spLocks/>
          </p:cNvSpPr>
          <p:nvPr/>
        </p:nvSpPr>
        <p:spPr bwMode="auto">
          <a:xfrm>
            <a:off x="74613" y="549275"/>
            <a:ext cx="3816350" cy="619283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72000" rIns="3600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147638" y="620713"/>
            <a:ext cx="1223962" cy="21590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総合区の概要</a:t>
            </a:r>
            <a:endParaRPr lang="en-US" altLang="ja-JP" sz="1200" b="1" dirty="0">
              <a:solidFill>
                <a:schemeClr val="bg1"/>
              </a:solidFill>
              <a:latin typeface="ＭＳ Ｐゴシック" pitchFamily="50" charset="-128"/>
              <a:ea typeface="ＭＳ Ｐゴシック" pitchFamily="50" charset="-128"/>
            </a:endParaRPr>
          </a:p>
        </p:txBody>
      </p:sp>
      <p:sp>
        <p:nvSpPr>
          <p:cNvPr id="15367" name="Text Box 8"/>
          <p:cNvSpPr txBox="1">
            <a:spLocks noChangeArrowheads="1"/>
          </p:cNvSpPr>
          <p:nvPr/>
        </p:nvSpPr>
        <p:spPr bwMode="auto">
          <a:xfrm>
            <a:off x="74613" y="2709863"/>
            <a:ext cx="12239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smtClean="0">
                <a:solidFill>
                  <a:srgbClr val="000000"/>
                </a:solidFill>
                <a:latin typeface="HGP創英角ｺﾞｼｯｸUB" pitchFamily="50" charset="-128"/>
                <a:ea typeface="HGP創英角ｺﾞｼｯｸUB" pitchFamily="50" charset="-128"/>
              </a:rPr>
              <a:t>区役所関係</a:t>
            </a:r>
            <a:r>
              <a:rPr lang="en-US" altLang="ja-JP" sz="1100" dirty="0" smtClean="0">
                <a:solidFill>
                  <a:srgbClr val="000000"/>
                </a:solidFill>
                <a:latin typeface="HGP創英角ｺﾞｼｯｸUB" pitchFamily="50" charset="-128"/>
                <a:ea typeface="HGP創英角ｺﾞｼｯｸUB" pitchFamily="50" charset="-128"/>
              </a:rPr>
              <a:t>】</a:t>
            </a:r>
            <a:endParaRPr lang="en-US" altLang="ja-JP" sz="1100" dirty="0">
              <a:solidFill>
                <a:srgbClr val="000000"/>
              </a:solidFill>
              <a:latin typeface="HGP創英角ｺﾞｼｯｸUB" pitchFamily="50" charset="-128"/>
              <a:ea typeface="HGP創英角ｺﾞｼｯｸUB" pitchFamily="50" charset="-128"/>
            </a:endParaRPr>
          </a:p>
        </p:txBody>
      </p:sp>
      <p:sp>
        <p:nvSpPr>
          <p:cNvPr id="15368" name="Text Box 9"/>
          <p:cNvSpPr txBox="1">
            <a:spLocks noChangeArrowheads="1"/>
          </p:cNvSpPr>
          <p:nvPr/>
        </p:nvSpPr>
        <p:spPr bwMode="auto">
          <a:xfrm>
            <a:off x="74613" y="836613"/>
            <a:ext cx="12239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15369" name="Text Box 10"/>
          <p:cNvSpPr txBox="1">
            <a:spLocks noChangeArrowheads="1"/>
          </p:cNvSpPr>
          <p:nvPr/>
        </p:nvSpPr>
        <p:spPr bwMode="auto">
          <a:xfrm>
            <a:off x="74613" y="4249738"/>
            <a:ext cx="2592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graphicFrame>
        <p:nvGraphicFramePr>
          <p:cNvPr id="49163" name="Group 11"/>
          <p:cNvGraphicFramePr>
            <a:graphicFrameLocks noGrp="1"/>
          </p:cNvGraphicFramePr>
          <p:nvPr/>
        </p:nvGraphicFramePr>
        <p:xfrm>
          <a:off x="147638" y="1125538"/>
          <a:ext cx="3671887" cy="1368723"/>
        </p:xfrm>
        <a:graphic>
          <a:graphicData uri="http://schemas.openxmlformats.org/drawingml/2006/table">
            <a:tbl>
              <a:tblPr/>
              <a:tblGrid>
                <a:gridCol w="1223962"/>
                <a:gridCol w="1223963"/>
                <a:gridCol w="1223962"/>
              </a:tblGrid>
              <a:tr h="24277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320,002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310,219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297,982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169,431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598,913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489">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面　積</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14,072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err="1" smtClean="0">
                          <a:ln>
                            <a:noFill/>
                          </a:ln>
                          <a:solidFill>
                            <a:schemeClr val="tx1"/>
                          </a:solidFill>
                          <a:effectLst/>
                          <a:latin typeface="ＭＳ Ｐゴシック" pitchFamily="50" charset="-128"/>
                          <a:ea typeface="ＭＳ Ｐゴシック" pitchFamily="50" charset="-128"/>
                        </a:rPr>
                        <a:t>ｋ</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6,086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22.74</a:t>
                      </a:r>
                      <a:r>
                        <a:rPr kumimoji="1" lang="ja-JP" altLang="en-US" sz="1000" b="0" i="0" u="none" strike="noStrike" cap="none" normalizeH="0" baseline="0" dirty="0" err="1" smtClean="0">
                          <a:ln>
                            <a:noFill/>
                          </a:ln>
                          <a:solidFill>
                            <a:schemeClr val="tx1"/>
                          </a:solidFill>
                          <a:effectLst/>
                          <a:latin typeface="ＭＳ Ｐゴシック" pitchFamily="50" charset="-128"/>
                          <a:ea typeface="ＭＳ Ｐゴシック" pitchFamily="50" charset="-128"/>
                        </a:rPr>
                        <a:t>ｋ</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192" name="Group 40"/>
          <p:cNvGraphicFramePr>
            <a:graphicFrameLocks noGrp="1"/>
          </p:cNvGraphicFramePr>
          <p:nvPr/>
        </p:nvGraphicFramePr>
        <p:xfrm>
          <a:off x="147638" y="4548188"/>
          <a:ext cx="3671887" cy="1346340"/>
        </p:xfrm>
        <a:graphic>
          <a:graphicData uri="http://schemas.openxmlformats.org/drawingml/2006/table">
            <a:tbl>
              <a:tblPr/>
              <a:tblGrid>
                <a:gridCol w="1223962"/>
                <a:gridCol w="1223963"/>
                <a:gridCol w="1223962"/>
              </a:tblGrid>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区民センター・ホール</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老人福祉センター</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子ども・子育てプラザ</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332" name="Group 180"/>
          <p:cNvGraphicFramePr>
            <a:graphicFrameLocks noGrp="1"/>
          </p:cNvGraphicFramePr>
          <p:nvPr/>
        </p:nvGraphicFramePr>
        <p:xfrm>
          <a:off x="147638" y="2997200"/>
          <a:ext cx="3671887" cy="1033510"/>
        </p:xfrm>
        <a:graphic>
          <a:graphicData uri="http://schemas.openxmlformats.org/drawingml/2006/table">
            <a:tbl>
              <a:tblPr/>
              <a:tblGrid>
                <a:gridCol w="1223962"/>
                <a:gridCol w="608112"/>
                <a:gridCol w="615851"/>
                <a:gridCol w="1223962"/>
              </a:tblGrid>
              <a:tr h="36032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職員配置数案</a:t>
                      </a: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r>
              <a:tr h="22437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r>
              <a:tr h="22437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4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北 ⇔ 都島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2.0km</a:t>
                      </a:r>
                    </a:p>
                  </a:txBody>
                  <a:tcPr marL="18000" marR="18000" marT="35997" marB="35997"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lang="ja-JP" altLang="en-US" sz="1000" dirty="0" smtClean="0">
                          <a:latin typeface="ＭＳ Ｐゴシック" pitchFamily="50" charset="-128"/>
                          <a:ea typeface="ＭＳ Ｐゴシック" pitchFamily="50" charset="-128"/>
                        </a:rPr>
                        <a:t>北 ⇔ 旭　 </a:t>
                      </a:r>
                      <a:r>
                        <a:rPr lang="en-US" altLang="ja-JP" sz="1000" dirty="0" smtClean="0">
                          <a:latin typeface="ＭＳ Ｐゴシック" pitchFamily="50" charset="-128"/>
                          <a:ea typeface="ＭＳ Ｐゴシック" pitchFamily="50" charset="-128"/>
                        </a:rPr>
                        <a:t>4.3km</a:t>
                      </a:r>
                      <a:endParaRPr lang="ja-JP" altLang="en-US" sz="1000" dirty="0">
                        <a:latin typeface="ＭＳ Ｐゴシック" pitchFamily="50" charset="-128"/>
                        <a:ea typeface="ＭＳ Ｐゴシック" pitchFamily="50" charset="-128"/>
                      </a:endParaRPr>
                    </a:p>
                  </a:txBody>
                  <a:tcPr marL="18000" marR="18000" marT="35997" marB="35997"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a:r>
                        <a:rPr lang="ja-JP" altLang="en-US" sz="1000" dirty="0" smtClean="0">
                          <a:latin typeface="ＭＳ Ｐゴシック" pitchFamily="50" charset="-128"/>
                          <a:ea typeface="ＭＳ Ｐゴシック" pitchFamily="50" charset="-128"/>
                        </a:rPr>
                        <a:t>都島 ⇔ 旭　 </a:t>
                      </a:r>
                      <a:r>
                        <a:rPr lang="en-US" altLang="ja-JP" sz="1000" dirty="0" smtClean="0">
                          <a:latin typeface="ＭＳ Ｐゴシック" pitchFamily="50" charset="-128"/>
                          <a:ea typeface="ＭＳ Ｐゴシック" pitchFamily="50" charset="-128"/>
                        </a:rPr>
                        <a:t>3.2km</a:t>
                      </a:r>
                      <a:endParaRPr lang="ja-JP" altLang="en-US" sz="1000" dirty="0">
                        <a:latin typeface="ＭＳ Ｐゴシック" pitchFamily="50" charset="-128"/>
                        <a:ea typeface="ＭＳ Ｐゴシック" pitchFamily="50" charset="-128"/>
                      </a:endParaRPr>
                    </a:p>
                  </a:txBody>
                  <a:tcPr marL="18000" marR="18000" marT="35997" marB="35997"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 name="正方形/長方形 97"/>
          <p:cNvSpPr>
            <a:spLocks/>
          </p:cNvSpPr>
          <p:nvPr/>
        </p:nvSpPr>
        <p:spPr bwMode="gray">
          <a:xfrm>
            <a:off x="7297531" y="201042"/>
            <a:ext cx="18351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grpSp>
        <p:nvGrpSpPr>
          <p:cNvPr id="2" name="グループ化 136"/>
          <p:cNvGrpSpPr>
            <a:grpSpLocks/>
          </p:cNvGrpSpPr>
          <p:nvPr/>
        </p:nvGrpSpPr>
        <p:grpSpPr bwMode="auto">
          <a:xfrm>
            <a:off x="7384844" y="294705"/>
            <a:ext cx="1660525" cy="1514475"/>
            <a:chOff x="7329488" y="41648"/>
            <a:chExt cx="1662112" cy="1514475"/>
          </a:xfrm>
        </p:grpSpPr>
        <p:sp>
          <p:nvSpPr>
            <p:cNvPr id="139" name="正方形/長方形 26"/>
            <p:cNvSpPr>
              <a:spLocks noChangeAspect="1"/>
            </p:cNvSpPr>
            <p:nvPr/>
          </p:nvSpPr>
          <p:spPr>
            <a:xfrm>
              <a:off x="7329488" y="41648"/>
              <a:ext cx="1662112"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 name="グループ化 114"/>
            <p:cNvGrpSpPr>
              <a:grpSpLocks/>
            </p:cNvGrpSpPr>
            <p:nvPr/>
          </p:nvGrpSpPr>
          <p:grpSpPr bwMode="auto">
            <a:xfrm>
              <a:off x="7418388" y="78160"/>
              <a:ext cx="1484313" cy="1441450"/>
              <a:chOff x="5724128" y="476672"/>
              <a:chExt cx="1484313" cy="1441450"/>
            </a:xfrm>
          </p:grpSpPr>
          <p:grpSp>
            <p:nvGrpSpPr>
              <p:cNvPr id="5" name="Group 167"/>
              <p:cNvGrpSpPr>
                <a:grpSpLocks noChangeAspect="1"/>
              </p:cNvGrpSpPr>
              <p:nvPr/>
            </p:nvGrpSpPr>
            <p:grpSpPr bwMode="auto">
              <a:xfrm>
                <a:off x="5724128" y="476672"/>
                <a:ext cx="1484313" cy="1441450"/>
                <a:chOff x="1698" y="1802"/>
                <a:chExt cx="13239" cy="12848"/>
              </a:xfrm>
            </p:grpSpPr>
            <p:sp>
              <p:nvSpPr>
                <p:cNvPr id="15506" name="Freeform 168"/>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07" name="Freeform 169" descr="50%"/>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15508" name="Freeform 170"/>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09" name="Freeform 171"/>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0" name="Freeform 172"/>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1" name="Freeform 173"/>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2" name="Freeform 174"/>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3" name="Freeform 175"/>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4" name="Freeform 176"/>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5" name="Freeform 177"/>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6" name="Freeform 178"/>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7" name="Freeform 179"/>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8" name="Freeform 180"/>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19" name="Freeform 181"/>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20" name="Freeform 182"/>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21" name="Freeform 183" descr="50%"/>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15522" name="Freeform 184"/>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23" name="Freeform 185"/>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24" name="Freeform 186"/>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25" name="Freeform 187"/>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26" name="Freeform 188"/>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27" name="Freeform 189" descr="50%"/>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15528" name="Freeform 190"/>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29" name="Freeform 191"/>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5503" name="AutoShape 170"/>
              <p:cNvSpPr>
                <a:spLocks/>
              </p:cNvSpPr>
              <p:nvPr/>
            </p:nvSpPr>
            <p:spPr bwMode="auto">
              <a:xfrm>
                <a:off x="5940152" y="1196752"/>
                <a:ext cx="431800" cy="179388"/>
              </a:xfrm>
              <a:prstGeom prst="borderCallout2">
                <a:avLst>
                  <a:gd name="adj1" fmla="val 49912"/>
                  <a:gd name="adj2" fmla="val 105884"/>
                  <a:gd name="adj3" fmla="val 39292"/>
                  <a:gd name="adj4" fmla="val 143088"/>
                  <a:gd name="adj5" fmla="val -105310"/>
                  <a:gd name="adj6" fmla="val 146912"/>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北区</a:t>
                </a:r>
              </a:p>
            </p:txBody>
          </p:sp>
          <p:sp>
            <p:nvSpPr>
              <p:cNvPr id="15504" name="AutoShape 170"/>
              <p:cNvSpPr>
                <a:spLocks/>
              </p:cNvSpPr>
              <p:nvPr/>
            </p:nvSpPr>
            <p:spPr bwMode="auto">
              <a:xfrm>
                <a:off x="6084168" y="620688"/>
                <a:ext cx="431800" cy="179387"/>
              </a:xfrm>
              <a:prstGeom prst="borderCallout2">
                <a:avLst>
                  <a:gd name="adj1" fmla="val 55222"/>
                  <a:gd name="adj2" fmla="val 101472"/>
                  <a:gd name="adj3" fmla="val 49912"/>
                  <a:gd name="adj4" fmla="val 138676"/>
                  <a:gd name="adj5" fmla="val 123009"/>
                  <a:gd name="adj6" fmla="val 144704"/>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都島区</a:t>
                </a:r>
              </a:p>
            </p:txBody>
          </p:sp>
          <p:sp>
            <p:nvSpPr>
              <p:cNvPr id="15505" name="AutoShape 170"/>
              <p:cNvSpPr>
                <a:spLocks/>
              </p:cNvSpPr>
              <p:nvPr/>
            </p:nvSpPr>
            <p:spPr bwMode="auto">
              <a:xfrm>
                <a:off x="6732240" y="1196752"/>
                <a:ext cx="431800" cy="179387"/>
              </a:xfrm>
              <a:prstGeom prst="borderCallout2">
                <a:avLst>
                  <a:gd name="adj1" fmla="val -3185"/>
                  <a:gd name="adj2" fmla="val 70588"/>
                  <a:gd name="adj3" fmla="val -93449"/>
                  <a:gd name="adj4" fmla="val 70292"/>
                  <a:gd name="adj5" fmla="val -206190"/>
                  <a:gd name="adj6" fmla="val 34412"/>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旭区</a:t>
                </a:r>
              </a:p>
            </p:txBody>
          </p:sp>
        </p:grpSp>
      </p:grpSp>
      <p:sp>
        <p:nvSpPr>
          <p:cNvPr id="90" name="正方形/長方形 89"/>
          <p:cNvSpPr/>
          <p:nvPr/>
        </p:nvSpPr>
        <p:spPr bwMode="auto">
          <a:xfrm>
            <a:off x="6318250" y="5464175"/>
            <a:ext cx="1277938" cy="3603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都島区役所</a:t>
            </a:r>
            <a:endParaRPr lang="en-US" altLang="ja-JP" sz="900" dirty="0">
              <a:solidFill>
                <a:schemeClr val="tx1"/>
              </a:solidFill>
            </a:endParaRPr>
          </a:p>
          <a:p>
            <a:pPr algn="ctr">
              <a:defRPr/>
            </a:pPr>
            <a:r>
              <a:rPr lang="ja-JP" altLang="en-US" sz="900" dirty="0">
                <a:solidFill>
                  <a:schemeClr val="tx1"/>
                </a:solidFill>
              </a:rPr>
              <a:t>（地域自治区事務所）</a:t>
            </a:r>
          </a:p>
        </p:txBody>
      </p:sp>
      <p:grpSp>
        <p:nvGrpSpPr>
          <p:cNvPr id="6" name="グループ化 110"/>
          <p:cNvGrpSpPr>
            <a:grpSpLocks/>
          </p:cNvGrpSpPr>
          <p:nvPr/>
        </p:nvGrpSpPr>
        <p:grpSpPr bwMode="auto">
          <a:xfrm>
            <a:off x="4356100" y="2349500"/>
            <a:ext cx="4537075" cy="3813175"/>
            <a:chOff x="4356100" y="2349500"/>
            <a:chExt cx="4537075" cy="3813175"/>
          </a:xfrm>
        </p:grpSpPr>
        <p:grpSp>
          <p:nvGrpSpPr>
            <p:cNvPr id="7" name="グループ化 96"/>
            <p:cNvGrpSpPr>
              <a:grpSpLocks/>
            </p:cNvGrpSpPr>
            <p:nvPr/>
          </p:nvGrpSpPr>
          <p:grpSpPr bwMode="auto">
            <a:xfrm>
              <a:off x="4356100" y="2349500"/>
              <a:ext cx="4537075" cy="3813175"/>
              <a:chOff x="4356100" y="2349500"/>
              <a:chExt cx="4537075" cy="3813175"/>
            </a:xfrm>
          </p:grpSpPr>
          <p:grpSp>
            <p:nvGrpSpPr>
              <p:cNvPr id="8" name="グループ化 95"/>
              <p:cNvGrpSpPr>
                <a:grpSpLocks/>
              </p:cNvGrpSpPr>
              <p:nvPr/>
            </p:nvGrpSpPr>
            <p:grpSpPr bwMode="auto">
              <a:xfrm>
                <a:off x="4356100" y="2349500"/>
                <a:ext cx="4537075" cy="3813175"/>
                <a:chOff x="4356100" y="2349500"/>
                <a:chExt cx="4537075" cy="3813175"/>
              </a:xfrm>
            </p:grpSpPr>
            <p:grpSp>
              <p:nvGrpSpPr>
                <p:cNvPr id="9" name="グループ化 93"/>
                <p:cNvGrpSpPr>
                  <a:grpSpLocks/>
                </p:cNvGrpSpPr>
                <p:nvPr/>
              </p:nvGrpSpPr>
              <p:grpSpPr bwMode="auto">
                <a:xfrm>
                  <a:off x="4356100" y="2349500"/>
                  <a:ext cx="4537075" cy="3813175"/>
                  <a:chOff x="4356100" y="2349500"/>
                  <a:chExt cx="4537075" cy="3813175"/>
                </a:xfrm>
              </p:grpSpPr>
              <p:grpSp>
                <p:nvGrpSpPr>
                  <p:cNvPr id="10" name="グループ化 91"/>
                  <p:cNvGrpSpPr>
                    <a:grpSpLocks/>
                  </p:cNvGrpSpPr>
                  <p:nvPr/>
                </p:nvGrpSpPr>
                <p:grpSpPr bwMode="auto">
                  <a:xfrm>
                    <a:off x="4356100" y="2349500"/>
                    <a:ext cx="4537075" cy="3813175"/>
                    <a:chOff x="4356100" y="2349500"/>
                    <a:chExt cx="4537075" cy="3813175"/>
                  </a:xfrm>
                </p:grpSpPr>
                <p:grpSp>
                  <p:nvGrpSpPr>
                    <p:cNvPr id="11" name="グループ化 99"/>
                    <p:cNvGrpSpPr>
                      <a:grpSpLocks/>
                    </p:cNvGrpSpPr>
                    <p:nvPr/>
                  </p:nvGrpSpPr>
                  <p:grpSpPr bwMode="auto">
                    <a:xfrm>
                      <a:off x="4356100" y="2349500"/>
                      <a:ext cx="4537075" cy="3813175"/>
                      <a:chOff x="2625080" y="1052736"/>
                      <a:chExt cx="5334000" cy="4484645"/>
                    </a:xfrm>
                  </p:grpSpPr>
                  <p:grpSp>
                    <p:nvGrpSpPr>
                      <p:cNvPr id="12" name="グループ化 79"/>
                      <p:cNvGrpSpPr>
                        <a:grpSpLocks/>
                      </p:cNvGrpSpPr>
                      <p:nvPr/>
                    </p:nvGrpSpPr>
                    <p:grpSpPr bwMode="auto">
                      <a:xfrm>
                        <a:off x="2625080" y="1052736"/>
                        <a:ext cx="5334000" cy="4484645"/>
                        <a:chOff x="2481064" y="980728"/>
                        <a:chExt cx="5334000" cy="4484645"/>
                      </a:xfrm>
                    </p:grpSpPr>
                    <p:grpSp>
                      <p:nvGrpSpPr>
                        <p:cNvPr id="13" name="グループ化 70"/>
                        <p:cNvGrpSpPr>
                          <a:grpSpLocks/>
                        </p:cNvGrpSpPr>
                        <p:nvPr/>
                      </p:nvGrpSpPr>
                      <p:grpSpPr bwMode="auto">
                        <a:xfrm>
                          <a:off x="2481064" y="980728"/>
                          <a:ext cx="5334000" cy="4484645"/>
                          <a:chOff x="2049016" y="1124744"/>
                          <a:chExt cx="5334000" cy="4484645"/>
                        </a:xfrm>
                      </p:grpSpPr>
                      <p:grpSp>
                        <p:nvGrpSpPr>
                          <p:cNvPr id="14" name="グループ化 78"/>
                          <p:cNvGrpSpPr>
                            <a:grpSpLocks/>
                          </p:cNvGrpSpPr>
                          <p:nvPr/>
                        </p:nvGrpSpPr>
                        <p:grpSpPr bwMode="auto">
                          <a:xfrm>
                            <a:off x="2049016" y="1124744"/>
                            <a:ext cx="5334000" cy="4484645"/>
                            <a:chOff x="2049016" y="1124744"/>
                            <a:chExt cx="5334000" cy="4484645"/>
                          </a:xfrm>
                        </p:grpSpPr>
                        <p:grpSp>
                          <p:nvGrpSpPr>
                            <p:cNvPr id="15" name="グループ化 49"/>
                            <p:cNvGrpSpPr>
                              <a:grpSpLocks/>
                            </p:cNvGrpSpPr>
                            <p:nvPr/>
                          </p:nvGrpSpPr>
                          <p:grpSpPr bwMode="auto">
                            <a:xfrm>
                              <a:off x="2049016" y="1124744"/>
                              <a:ext cx="5334000" cy="4484645"/>
                              <a:chOff x="2049016" y="1124744"/>
                              <a:chExt cx="5334000" cy="4484645"/>
                            </a:xfrm>
                          </p:grpSpPr>
                          <p:grpSp>
                            <p:nvGrpSpPr>
                              <p:cNvPr id="16" name="グループ化 64"/>
                              <p:cNvGrpSpPr>
                                <a:grpSpLocks/>
                              </p:cNvGrpSpPr>
                              <p:nvPr/>
                            </p:nvGrpSpPr>
                            <p:grpSpPr bwMode="auto">
                              <a:xfrm>
                                <a:off x="2049016" y="1124744"/>
                                <a:ext cx="5334000" cy="4484645"/>
                                <a:chOff x="2049016" y="908720"/>
                                <a:chExt cx="5334000" cy="4484645"/>
                              </a:xfrm>
                            </p:grpSpPr>
                            <p:grpSp>
                              <p:nvGrpSpPr>
                                <p:cNvPr id="17" name="グループ化 36"/>
                                <p:cNvGrpSpPr>
                                  <a:grpSpLocks/>
                                </p:cNvGrpSpPr>
                                <p:nvPr/>
                              </p:nvGrpSpPr>
                              <p:grpSpPr bwMode="auto">
                                <a:xfrm>
                                  <a:off x="2049016" y="908720"/>
                                  <a:ext cx="5334000" cy="4484645"/>
                                  <a:chOff x="1905000" y="1219561"/>
                                  <a:chExt cx="5334000" cy="4484645"/>
                                </a:xfrm>
                              </p:grpSpPr>
                              <p:grpSp>
                                <p:nvGrpSpPr>
                                  <p:cNvPr id="18" name="グループ化 1"/>
                                  <p:cNvGrpSpPr>
                                    <a:grpSpLocks/>
                                  </p:cNvGrpSpPr>
                                  <p:nvPr/>
                                </p:nvGrpSpPr>
                                <p:grpSpPr bwMode="auto">
                                  <a:xfrm>
                                    <a:off x="1905000" y="1219561"/>
                                    <a:ext cx="5334000" cy="4484645"/>
                                    <a:chOff x="0" y="0"/>
                                    <a:chExt cx="5334000" cy="4484645"/>
                                  </a:xfrm>
                                </p:grpSpPr>
                                <p:pic>
                                  <p:nvPicPr>
                                    <p:cNvPr id="15498" name="図 3"/>
                                    <p:cNvPicPr>
                                      <a:picLocks noChangeAspect="1"/>
                                    </p:cNvPicPr>
                                    <p:nvPr/>
                                  </p:nvPicPr>
                                  <p:blipFill>
                                    <a:blip r:embed="rId3" cstate="print">
                                      <a:extLst>
                                        <a:ext uri="{28A0092B-C50C-407E-A947-70E740481C1C}">
                                          <a14:useLocalDpi xmlns:a14="http://schemas.microsoft.com/office/drawing/2010/main" val="0"/>
                                        </a:ext>
                                      </a:extLst>
                                    </a:blip>
                                    <a:srcRect l="19238" t="227" r="25233" b="4405"/>
                                    <a:stretch>
                                      <a:fillRect/>
                                    </a:stretch>
                                  </p:blipFill>
                                  <p:spPr bwMode="auto">
                                    <a:xfrm>
                                      <a:off x="2704" y="72008"/>
                                      <a:ext cx="5290492" cy="425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4"/>
                                    <p:cNvGrpSpPr/>
                                    <p:nvPr/>
                                  </p:nvGrpSpPr>
                                  <p:grpSpPr>
                                    <a:xfrm>
                                      <a:off x="0" y="0"/>
                                      <a:ext cx="5334000" cy="4484645"/>
                                      <a:chOff x="0" y="0"/>
                                      <a:chExt cx="5334000" cy="4484645"/>
                                    </a:xfrm>
                                    <a:solidFill>
                                      <a:sysClr val="window" lastClr="FFFFFF"/>
                                    </a:solidFill>
                                  </p:grpSpPr>
                                  <p:sp>
                                    <p:nvSpPr>
                                      <p:cNvPr id="147" name="正方形/長方形 5"/>
                                      <p:cNvSpPr/>
                                      <p:nvPr/>
                                    </p:nvSpPr>
                                    <p:spPr>
                                      <a:xfrm>
                                        <a:off x="0" y="0"/>
                                        <a:ext cx="1885789" cy="1847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8" name="正方形/長方形 6"/>
                                      <p:cNvSpPr/>
                                      <p:nvPr/>
                                    </p:nvSpPr>
                                    <p:spPr>
                                      <a:xfrm>
                                        <a:off x="3869711" y="2207902"/>
                                        <a:ext cx="1464289" cy="21464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0" name="正方形/長方形 7"/>
                                      <p:cNvSpPr/>
                                      <p:nvPr/>
                                    </p:nvSpPr>
                                    <p:spPr>
                                      <a:xfrm>
                                        <a:off x="3396605" y="3672451"/>
                                        <a:ext cx="136070" cy="80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1" name="正方形/長方形 8"/>
                                      <p:cNvSpPr/>
                                      <p:nvPr/>
                                    </p:nvSpPr>
                                    <p:spPr>
                                      <a:xfrm>
                                        <a:off x="1048696" y="3725366"/>
                                        <a:ext cx="136341" cy="759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grpSp>
                                <p:nvGrpSpPr>
                                  <p:cNvPr id="20" name="グループ化 35"/>
                                  <p:cNvGrpSpPr>
                                    <a:grpSpLocks/>
                                  </p:cNvGrpSpPr>
                                  <p:nvPr/>
                                </p:nvGrpSpPr>
                                <p:grpSpPr bwMode="auto">
                                  <a:xfrm>
                                    <a:off x="4275223" y="2319776"/>
                                    <a:ext cx="1613766" cy="2091587"/>
                                    <a:chOff x="4275223" y="2319776"/>
                                    <a:chExt cx="1613766" cy="2091587"/>
                                  </a:xfrm>
                                </p:grpSpPr>
                                <p:sp>
                                  <p:nvSpPr>
                                    <p:cNvPr id="138" name="円/楕円 11"/>
                                    <p:cNvSpPr/>
                                    <p:nvPr/>
                                  </p:nvSpPr>
                                  <p:spPr>
                                    <a:xfrm>
                                      <a:off x="4782897" y="4268448"/>
                                      <a:ext cx="143709" cy="14376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2" name="円/楕円 13"/>
                                    <p:cNvSpPr/>
                                    <p:nvPr/>
                                  </p:nvSpPr>
                                  <p:spPr>
                                    <a:xfrm>
                                      <a:off x="5745928" y="2827088"/>
                                      <a:ext cx="143709" cy="14376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4" name="正方形/長方形 14"/>
                                    <p:cNvSpPr/>
                                    <p:nvPr/>
                                  </p:nvSpPr>
                                  <p:spPr>
                                    <a:xfrm>
                                      <a:off x="4275252" y="2319251"/>
                                      <a:ext cx="1498671" cy="42381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旭区役所</a:t>
                                      </a:r>
                                      <a:endParaRPr lang="en-US" altLang="ja-JP" sz="900" dirty="0">
                                        <a:solidFill>
                                          <a:schemeClr val="tx1"/>
                                        </a:solidFill>
                                      </a:endParaRPr>
                                    </a:p>
                                    <a:p>
                                      <a:pPr algn="ctr">
                                        <a:defRPr/>
                                      </a:pPr>
                                      <a:r>
                                        <a:rPr lang="ja-JP" altLang="en-US" sz="900" dirty="0">
                                          <a:solidFill>
                                            <a:schemeClr val="tx1"/>
                                          </a:solidFill>
                                        </a:rPr>
                                        <a:t>（地域自治区事務所）</a:t>
                                      </a:r>
                                    </a:p>
                                  </p:txBody>
                                </p:sp>
                              </p:grpSp>
                            </p:grpSp>
                            <p:grpSp>
                              <p:nvGrpSpPr>
                                <p:cNvPr id="21" name="グループ化 63"/>
                                <p:cNvGrpSpPr>
                                  <a:grpSpLocks/>
                                </p:cNvGrpSpPr>
                                <p:nvPr/>
                              </p:nvGrpSpPr>
                              <p:grpSpPr bwMode="auto">
                                <a:xfrm>
                                  <a:off x="2926196" y="2781368"/>
                                  <a:ext cx="2629645" cy="1895051"/>
                                  <a:chOff x="2926196" y="2781368"/>
                                  <a:chExt cx="2629645" cy="1895051"/>
                                </a:xfrm>
                              </p:grpSpPr>
                              <p:sp>
                                <p:nvSpPr>
                                  <p:cNvPr id="115" name="フリーフォーム 114"/>
                                  <p:cNvSpPr/>
                                  <p:nvPr/>
                                </p:nvSpPr>
                                <p:spPr>
                                  <a:xfrm>
                                    <a:off x="3176286" y="4006150"/>
                                    <a:ext cx="27996" cy="580651"/>
                                  </a:xfrm>
                                  <a:custGeom>
                                    <a:avLst/>
                                    <a:gdLst>
                                      <a:gd name="connsiteX0" fmla="*/ 28575 w 28575"/>
                                      <a:gd name="connsiteY0" fmla="*/ 0 h 581025"/>
                                      <a:gd name="connsiteX1" fmla="*/ 0 w 28575"/>
                                      <a:gd name="connsiteY1" fmla="*/ 581025 h 581025"/>
                                    </a:gdLst>
                                    <a:ahLst/>
                                    <a:cxnLst>
                                      <a:cxn ang="0">
                                        <a:pos x="connsiteX0" y="connsiteY0"/>
                                      </a:cxn>
                                      <a:cxn ang="0">
                                        <a:pos x="connsiteX1" y="connsiteY1"/>
                                      </a:cxn>
                                    </a:cxnLst>
                                    <a:rect l="l" t="t" r="r" b="b"/>
                                    <a:pathLst>
                                      <a:path w="28575" h="581025">
                                        <a:moveTo>
                                          <a:pt x="28575" y="0"/>
                                        </a:moveTo>
                                        <a:lnTo>
                                          <a:pt x="0" y="581025"/>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22" name="グループ化 61"/>
                                  <p:cNvGrpSpPr>
                                    <a:grpSpLocks/>
                                  </p:cNvGrpSpPr>
                                  <p:nvPr/>
                                </p:nvGrpSpPr>
                                <p:grpSpPr bwMode="auto">
                                  <a:xfrm>
                                    <a:off x="2926196" y="2781368"/>
                                    <a:ext cx="2629645" cy="1895051"/>
                                    <a:chOff x="2926196" y="2781368"/>
                                    <a:chExt cx="2629645" cy="1895051"/>
                                  </a:xfrm>
                                </p:grpSpPr>
                                <p:sp>
                                  <p:nvSpPr>
                                    <p:cNvPr id="119" name="フリーフォーム 118"/>
                                    <p:cNvSpPr/>
                                    <p:nvPr/>
                                  </p:nvSpPr>
                                  <p:spPr>
                                    <a:xfrm>
                                      <a:off x="2926196" y="2895257"/>
                                      <a:ext cx="466585" cy="1685943"/>
                                    </a:xfrm>
                                    <a:custGeom>
                                      <a:avLst/>
                                      <a:gdLst>
                                        <a:gd name="connsiteX0" fmla="*/ 398462 w 466724"/>
                                        <a:gd name="connsiteY0" fmla="*/ 1685925 h 1685925"/>
                                        <a:gd name="connsiteX1" fmla="*/ 407987 w 466724"/>
                                        <a:gd name="connsiteY1" fmla="*/ 1400175 h 1685925"/>
                                        <a:gd name="connsiteX2" fmla="*/ 46037 w 466724"/>
                                        <a:gd name="connsiteY2" fmla="*/ 619125 h 1685925"/>
                                        <a:gd name="connsiteX3" fmla="*/ 131762 w 466724"/>
                                        <a:gd name="connsiteY3" fmla="*/ 238125 h 1685925"/>
                                        <a:gd name="connsiteX4" fmla="*/ 150812 w 466724"/>
                                        <a:gd name="connsiteY4" fmla="*/ 0 h 16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4" h="1685925">
                                          <a:moveTo>
                                            <a:pt x="398462" y="1685925"/>
                                          </a:moveTo>
                                          <a:cubicBezTo>
                                            <a:pt x="432593" y="1631950"/>
                                            <a:pt x="466724" y="1577975"/>
                                            <a:pt x="407987" y="1400175"/>
                                          </a:cubicBezTo>
                                          <a:cubicBezTo>
                                            <a:pt x="349250" y="1222375"/>
                                            <a:pt x="92075" y="812800"/>
                                            <a:pt x="46037" y="619125"/>
                                          </a:cubicBezTo>
                                          <a:cubicBezTo>
                                            <a:pt x="0" y="425450"/>
                                            <a:pt x="114300" y="341312"/>
                                            <a:pt x="131762" y="238125"/>
                                          </a:cubicBezTo>
                                          <a:cubicBezTo>
                                            <a:pt x="149224" y="134938"/>
                                            <a:pt x="150018" y="67469"/>
                                            <a:pt x="150812" y="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2" name="フリーフォーム 121"/>
                                    <p:cNvSpPr/>
                                    <p:nvPr/>
                                  </p:nvSpPr>
                                  <p:spPr>
                                    <a:xfrm>
                                      <a:off x="3853767" y="2781368"/>
                                      <a:ext cx="285549" cy="1895051"/>
                                    </a:xfrm>
                                    <a:custGeom>
                                      <a:avLst/>
                                      <a:gdLst>
                                        <a:gd name="connsiteX0" fmla="*/ 0 w 287338"/>
                                        <a:gd name="connsiteY0" fmla="*/ 1895475 h 1895475"/>
                                        <a:gd name="connsiteX1" fmla="*/ 257175 w 287338"/>
                                        <a:gd name="connsiteY1" fmla="*/ 828675 h 1895475"/>
                                        <a:gd name="connsiteX2" fmla="*/ 180975 w 287338"/>
                                        <a:gd name="connsiteY2" fmla="*/ 0 h 1895475"/>
                                      </a:gdLst>
                                      <a:ahLst/>
                                      <a:cxnLst>
                                        <a:cxn ang="0">
                                          <a:pos x="connsiteX0" y="connsiteY0"/>
                                        </a:cxn>
                                        <a:cxn ang="0">
                                          <a:pos x="connsiteX1" y="connsiteY1"/>
                                        </a:cxn>
                                        <a:cxn ang="0">
                                          <a:pos x="connsiteX2" y="connsiteY2"/>
                                        </a:cxn>
                                      </a:cxnLst>
                                      <a:rect l="l" t="t" r="r" b="b"/>
                                      <a:pathLst>
                                        <a:path w="287338" h="1895475">
                                          <a:moveTo>
                                            <a:pt x="0" y="1895475"/>
                                          </a:moveTo>
                                          <a:cubicBezTo>
                                            <a:pt x="113506" y="1520031"/>
                                            <a:pt x="227013" y="1144588"/>
                                            <a:pt x="257175" y="828675"/>
                                          </a:cubicBezTo>
                                          <a:cubicBezTo>
                                            <a:pt x="287338" y="512763"/>
                                            <a:pt x="234156" y="256381"/>
                                            <a:pt x="180975" y="0"/>
                                          </a:cubicBezTo>
                                        </a:path>
                                      </a:pathLst>
                                    </a:custGeom>
                                    <a:ln w="63500" cmpd="tri">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4" name="フリーフォーム 123"/>
                                    <p:cNvSpPr/>
                                    <p:nvPr/>
                                  </p:nvSpPr>
                                  <p:spPr>
                                    <a:xfrm>
                                      <a:off x="3208014" y="3363886"/>
                                      <a:ext cx="2347855" cy="703876"/>
                                    </a:xfrm>
                                    <a:custGeom>
                                      <a:avLst/>
                                      <a:gdLst>
                                        <a:gd name="connsiteX0" fmla="*/ 0 w 2371725"/>
                                        <a:gd name="connsiteY0" fmla="*/ 638175 h 638175"/>
                                        <a:gd name="connsiteX1" fmla="*/ 781050 w 2371725"/>
                                        <a:gd name="connsiteY1" fmla="*/ 66675 h 638175"/>
                                        <a:gd name="connsiteX2" fmla="*/ 1390650 w 2371725"/>
                                        <a:gd name="connsiteY2" fmla="*/ 238125 h 638175"/>
                                        <a:gd name="connsiteX3" fmla="*/ 2371725 w 2371725"/>
                                        <a:gd name="connsiteY3" fmla="*/ 123825 h 638175"/>
                                        <a:gd name="connsiteX0" fmla="*/ 0 w 2347438"/>
                                        <a:gd name="connsiteY0" fmla="*/ 638175 h 638175"/>
                                        <a:gd name="connsiteX1" fmla="*/ 781050 w 2347438"/>
                                        <a:gd name="connsiteY1" fmla="*/ 66675 h 638175"/>
                                        <a:gd name="connsiteX2" fmla="*/ 1390650 w 2347438"/>
                                        <a:gd name="connsiteY2" fmla="*/ 238125 h 638175"/>
                                        <a:gd name="connsiteX3" fmla="*/ 2347438 w 2347438"/>
                                        <a:gd name="connsiteY3" fmla="*/ 100550 h 638175"/>
                                      </a:gdLst>
                                      <a:ahLst/>
                                      <a:cxnLst>
                                        <a:cxn ang="0">
                                          <a:pos x="connsiteX0" y="connsiteY0"/>
                                        </a:cxn>
                                        <a:cxn ang="0">
                                          <a:pos x="connsiteX1" y="connsiteY1"/>
                                        </a:cxn>
                                        <a:cxn ang="0">
                                          <a:pos x="connsiteX2" y="connsiteY2"/>
                                        </a:cxn>
                                        <a:cxn ang="0">
                                          <a:pos x="connsiteX3" y="connsiteY3"/>
                                        </a:cxn>
                                      </a:cxnLst>
                                      <a:rect l="l" t="t" r="r" b="b"/>
                                      <a:pathLst>
                                        <a:path w="2347438" h="638175">
                                          <a:moveTo>
                                            <a:pt x="0" y="638175"/>
                                          </a:moveTo>
                                          <a:cubicBezTo>
                                            <a:pt x="274637" y="385762"/>
                                            <a:pt x="549275" y="133350"/>
                                            <a:pt x="781050" y="66675"/>
                                          </a:cubicBezTo>
                                          <a:cubicBezTo>
                                            <a:pt x="1012825" y="0"/>
                                            <a:pt x="1129585" y="232479"/>
                                            <a:pt x="1390650" y="238125"/>
                                          </a:cubicBezTo>
                                          <a:cubicBezTo>
                                            <a:pt x="1651715" y="243771"/>
                                            <a:pt x="1989457" y="162462"/>
                                            <a:pt x="2347438" y="10055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23" name="グループ化 59"/>
                                    <p:cNvGrpSpPr>
                                      <a:grpSpLocks/>
                                    </p:cNvGrpSpPr>
                                    <p:nvPr/>
                                  </p:nvGrpSpPr>
                                  <p:grpSpPr bwMode="auto">
                                    <a:xfrm>
                                      <a:off x="3131840" y="4221088"/>
                                      <a:ext cx="2180431" cy="449188"/>
                                      <a:chOff x="5719936" y="3914006"/>
                                      <a:chExt cx="2180431" cy="449188"/>
                                    </a:xfrm>
                                  </p:grpSpPr>
                                  <p:sp>
                                    <p:nvSpPr>
                                      <p:cNvPr id="129" name="フリーフォーム 128"/>
                                      <p:cNvSpPr/>
                                      <p:nvPr/>
                                    </p:nvSpPr>
                                    <p:spPr>
                                      <a:xfrm>
                                        <a:off x="5723322" y="3932448"/>
                                        <a:ext cx="2278801" cy="382745"/>
                                      </a:xfrm>
                                      <a:custGeom>
                                        <a:avLst/>
                                        <a:gdLst>
                                          <a:gd name="connsiteX0" fmla="*/ 0 w 2171700"/>
                                          <a:gd name="connsiteY0" fmla="*/ 76200 h 381000"/>
                                          <a:gd name="connsiteX1" fmla="*/ 1485900 w 2171700"/>
                                          <a:gd name="connsiteY1" fmla="*/ 152400 h 381000"/>
                                          <a:gd name="connsiteX2" fmla="*/ 1743075 w 2171700"/>
                                          <a:gd name="connsiteY2" fmla="*/ 38100 h 381000"/>
                                          <a:gd name="connsiteX3" fmla="*/ 2171700 w 21717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2171700" h="381000">
                                            <a:moveTo>
                                              <a:pt x="0" y="76200"/>
                                            </a:moveTo>
                                            <a:cubicBezTo>
                                              <a:pt x="597694" y="117475"/>
                                              <a:pt x="1195388" y="158750"/>
                                              <a:pt x="1485900" y="152400"/>
                                            </a:cubicBezTo>
                                            <a:cubicBezTo>
                                              <a:pt x="1776412" y="146050"/>
                                              <a:pt x="1628775" y="0"/>
                                              <a:pt x="1743075" y="38100"/>
                                            </a:cubicBezTo>
                                            <a:cubicBezTo>
                                              <a:pt x="1857375" y="76200"/>
                                              <a:pt x="2014537" y="228600"/>
                                              <a:pt x="2171700" y="381000"/>
                                            </a:cubicBezTo>
                                          </a:path>
                                        </a:pathLst>
                                      </a:custGeom>
                                      <a:noFill/>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0" name="フリーフォーム 129"/>
                                      <p:cNvSpPr/>
                                      <p:nvPr/>
                                    </p:nvSpPr>
                                    <p:spPr>
                                      <a:xfrm>
                                        <a:off x="5740120" y="3930582"/>
                                        <a:ext cx="2265736" cy="433154"/>
                                      </a:xfrm>
                                      <a:custGeom>
                                        <a:avLst/>
                                        <a:gdLst>
                                          <a:gd name="connsiteX0" fmla="*/ 0 w 2171700"/>
                                          <a:gd name="connsiteY0" fmla="*/ 76200 h 381000"/>
                                          <a:gd name="connsiteX1" fmla="*/ 1485900 w 2171700"/>
                                          <a:gd name="connsiteY1" fmla="*/ 152400 h 381000"/>
                                          <a:gd name="connsiteX2" fmla="*/ 1743075 w 2171700"/>
                                          <a:gd name="connsiteY2" fmla="*/ 38100 h 381000"/>
                                          <a:gd name="connsiteX3" fmla="*/ 2171700 w 21717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2171700" h="381000">
                                            <a:moveTo>
                                              <a:pt x="0" y="76200"/>
                                            </a:moveTo>
                                            <a:cubicBezTo>
                                              <a:pt x="597694" y="117475"/>
                                              <a:pt x="1195388" y="158750"/>
                                              <a:pt x="1485900" y="152400"/>
                                            </a:cubicBezTo>
                                            <a:cubicBezTo>
                                              <a:pt x="1776412" y="146050"/>
                                              <a:pt x="1628775" y="0"/>
                                              <a:pt x="1743075" y="38100"/>
                                            </a:cubicBezTo>
                                            <a:cubicBezTo>
                                              <a:pt x="1857375" y="76200"/>
                                              <a:pt x="2014537" y="228600"/>
                                              <a:pt x="2171700" y="381000"/>
                                            </a:cubicBezTo>
                                          </a:path>
                                        </a:pathLst>
                                      </a:cu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1" name="フリーフォーム 130"/>
                                      <p:cNvSpPr/>
                                      <p:nvPr/>
                                    </p:nvSpPr>
                                    <p:spPr>
                                      <a:xfrm>
                                        <a:off x="5719589" y="3913778"/>
                                        <a:ext cx="2276934" cy="380877"/>
                                      </a:xfrm>
                                      <a:custGeom>
                                        <a:avLst/>
                                        <a:gdLst>
                                          <a:gd name="connsiteX0" fmla="*/ 0 w 2171700"/>
                                          <a:gd name="connsiteY0" fmla="*/ 76200 h 381000"/>
                                          <a:gd name="connsiteX1" fmla="*/ 1485900 w 2171700"/>
                                          <a:gd name="connsiteY1" fmla="*/ 152400 h 381000"/>
                                          <a:gd name="connsiteX2" fmla="*/ 1743075 w 2171700"/>
                                          <a:gd name="connsiteY2" fmla="*/ 38100 h 381000"/>
                                          <a:gd name="connsiteX3" fmla="*/ 2171700 w 21717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2171700" h="381000">
                                            <a:moveTo>
                                              <a:pt x="0" y="76200"/>
                                            </a:moveTo>
                                            <a:cubicBezTo>
                                              <a:pt x="597694" y="117475"/>
                                              <a:pt x="1195388" y="158750"/>
                                              <a:pt x="1485900" y="152400"/>
                                            </a:cubicBezTo>
                                            <a:cubicBezTo>
                                              <a:pt x="1776412" y="146050"/>
                                              <a:pt x="1628775" y="0"/>
                                              <a:pt x="1743075" y="38100"/>
                                            </a:cubicBezTo>
                                            <a:cubicBezTo>
                                              <a:pt x="1857375" y="76200"/>
                                              <a:pt x="2014537" y="228600"/>
                                              <a:pt x="2171700" y="381000"/>
                                            </a:cubicBezTo>
                                          </a:path>
                                        </a:pathLst>
                                      </a:cu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grpSp>
                          </p:grpSp>
                          <p:sp>
                            <p:nvSpPr>
                              <p:cNvPr id="112" name="正方形/長方形 111"/>
                              <p:cNvSpPr/>
                              <p:nvPr/>
                            </p:nvSpPr>
                            <p:spPr>
                              <a:xfrm>
                                <a:off x="3741787" y="3325992"/>
                                <a:ext cx="1269111" cy="4518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北区役所</a:t>
                                </a:r>
                                <a:endParaRPr lang="en-US" altLang="ja-JP" sz="1050" dirty="0">
                                  <a:solidFill>
                                    <a:schemeClr val="tx1"/>
                                  </a:solidFill>
                                </a:endParaRPr>
                              </a:p>
                              <a:p>
                                <a:pPr algn="ctr">
                                  <a:defRPr/>
                                </a:pPr>
                                <a:r>
                                  <a:rPr lang="ja-JP" altLang="en-US" sz="1050" dirty="0">
                                    <a:solidFill>
                                      <a:schemeClr val="tx1"/>
                                    </a:solidFill>
                                  </a:rPr>
                                  <a:t>（総合区役所）</a:t>
                                </a:r>
                              </a:p>
                            </p:txBody>
                          </p:sp>
                        </p:grpSp>
                        <p:sp>
                          <p:nvSpPr>
                            <p:cNvPr id="110" name="正方形/長方形 109"/>
                            <p:cNvSpPr/>
                            <p:nvPr/>
                          </p:nvSpPr>
                          <p:spPr>
                            <a:xfrm>
                              <a:off x="3150157" y="4849502"/>
                              <a:ext cx="647621" cy="3603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市役所</a:t>
                              </a:r>
                              <a:endParaRPr lang="en-US" altLang="ja-JP" sz="900" dirty="0">
                                <a:solidFill>
                                  <a:schemeClr val="tx1"/>
                                </a:solidFill>
                              </a:endParaRPr>
                            </a:p>
                            <a:p>
                              <a:pPr algn="ctr">
                                <a:defRPr/>
                              </a:pPr>
                              <a:r>
                                <a:rPr lang="ja-JP" altLang="en-US" sz="900" dirty="0">
                                  <a:solidFill>
                                    <a:schemeClr val="tx1"/>
                                  </a:solidFill>
                                </a:rPr>
                                <a:t>本庁舎</a:t>
                              </a:r>
                              <a:endParaRPr lang="en-US" altLang="ja-JP" sz="900" dirty="0">
                                <a:solidFill>
                                  <a:schemeClr val="tx1"/>
                                </a:solidFill>
                              </a:endParaRPr>
                            </a:p>
                          </p:txBody>
                        </p:sp>
                      </p:grpSp>
                      <p:sp>
                        <p:nvSpPr>
                          <p:cNvPr id="107" name="二等辺三角形 106"/>
                          <p:cNvSpPr/>
                          <p:nvPr/>
                        </p:nvSpPr>
                        <p:spPr>
                          <a:xfrm>
                            <a:off x="3644737" y="3951452"/>
                            <a:ext cx="145575" cy="14376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8" name="正方形/長方形 107"/>
                          <p:cNvSpPr/>
                          <p:nvPr/>
                        </p:nvSpPr>
                        <p:spPr>
                          <a:xfrm>
                            <a:off x="3234143" y="4149359"/>
                            <a:ext cx="905174" cy="2875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扇町</a:t>
                            </a:r>
                            <a:endParaRPr lang="en-US" altLang="ja-JP" sz="900" dirty="0">
                              <a:solidFill>
                                <a:schemeClr val="tx1"/>
                              </a:solidFill>
                            </a:endParaRPr>
                          </a:p>
                          <a:p>
                            <a:pPr algn="ctr">
                              <a:defRPr/>
                            </a:pPr>
                            <a:r>
                              <a:rPr lang="ja-JP" altLang="en-US" sz="900" dirty="0">
                                <a:solidFill>
                                  <a:schemeClr val="tx1"/>
                                </a:solidFill>
                              </a:rPr>
                              <a:t>公園事務所</a:t>
                            </a:r>
                          </a:p>
                        </p:txBody>
                      </p:sp>
                    </p:grpSp>
                    <p:sp>
                      <p:nvSpPr>
                        <p:cNvPr id="104" name="円/楕円 103"/>
                        <p:cNvSpPr/>
                        <p:nvPr/>
                      </p:nvSpPr>
                      <p:spPr>
                        <a:xfrm>
                          <a:off x="4211162" y="3736488"/>
                          <a:ext cx="216495" cy="214711"/>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2" name="二等辺三角形 101"/>
                      <p:cNvSpPr/>
                      <p:nvPr/>
                    </p:nvSpPr>
                    <p:spPr bwMode="auto">
                      <a:xfrm rot="10800000">
                        <a:off x="3980043" y="4609460"/>
                        <a:ext cx="143709" cy="143762"/>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grpSp>
                <p:sp>
                  <p:nvSpPr>
                    <p:cNvPr id="91" name="フリーフォーム 90"/>
                    <p:cNvSpPr/>
                    <p:nvPr/>
                  </p:nvSpPr>
                  <p:spPr bwMode="auto">
                    <a:xfrm>
                      <a:off x="5251450" y="5013325"/>
                      <a:ext cx="976313" cy="576263"/>
                    </a:xfrm>
                    <a:custGeom>
                      <a:avLst/>
                      <a:gdLst>
                        <a:gd name="connsiteX0" fmla="*/ 120650 w 976312"/>
                        <a:gd name="connsiteY0" fmla="*/ 0 h 638175"/>
                        <a:gd name="connsiteX1" fmla="*/ 120650 w 976312"/>
                        <a:gd name="connsiteY1" fmla="*/ 247650 h 638175"/>
                        <a:gd name="connsiteX2" fmla="*/ 844550 w 976312"/>
                        <a:gd name="connsiteY2" fmla="*/ 266700 h 638175"/>
                        <a:gd name="connsiteX3" fmla="*/ 911225 w 976312"/>
                        <a:gd name="connsiteY3" fmla="*/ 638175 h 638175"/>
                      </a:gdLst>
                      <a:ahLst/>
                      <a:cxnLst>
                        <a:cxn ang="0">
                          <a:pos x="connsiteX0" y="connsiteY0"/>
                        </a:cxn>
                        <a:cxn ang="0">
                          <a:pos x="connsiteX1" y="connsiteY1"/>
                        </a:cxn>
                        <a:cxn ang="0">
                          <a:pos x="connsiteX2" y="connsiteY2"/>
                        </a:cxn>
                        <a:cxn ang="0">
                          <a:pos x="connsiteX3" y="connsiteY3"/>
                        </a:cxn>
                      </a:cxnLst>
                      <a:rect l="l" t="t" r="r" b="b"/>
                      <a:pathLst>
                        <a:path w="976312" h="638175">
                          <a:moveTo>
                            <a:pt x="120650" y="0"/>
                          </a:moveTo>
                          <a:cubicBezTo>
                            <a:pt x="60325" y="101600"/>
                            <a:pt x="0" y="203200"/>
                            <a:pt x="120650" y="247650"/>
                          </a:cubicBezTo>
                          <a:cubicBezTo>
                            <a:pt x="241300" y="292100"/>
                            <a:pt x="712788" y="201613"/>
                            <a:pt x="844550" y="266700"/>
                          </a:cubicBezTo>
                          <a:cubicBezTo>
                            <a:pt x="976312" y="331787"/>
                            <a:pt x="943768" y="484981"/>
                            <a:pt x="911225" y="638175"/>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93" name="フリーフォーム 92"/>
                  <p:cNvSpPr/>
                  <p:nvPr/>
                </p:nvSpPr>
                <p:spPr bwMode="auto">
                  <a:xfrm rot="852197">
                    <a:off x="8094663" y="3613150"/>
                    <a:ext cx="396875" cy="590550"/>
                  </a:xfrm>
                  <a:custGeom>
                    <a:avLst/>
                    <a:gdLst>
                      <a:gd name="connsiteX0" fmla="*/ 323850 w 396875"/>
                      <a:gd name="connsiteY0" fmla="*/ 0 h 590550"/>
                      <a:gd name="connsiteX1" fmla="*/ 342900 w 396875"/>
                      <a:gd name="connsiteY1" fmla="*/ 476250 h 590550"/>
                      <a:gd name="connsiteX2" fmla="*/ 0 w 396875"/>
                      <a:gd name="connsiteY2" fmla="*/ 590550 h 590550"/>
                    </a:gdLst>
                    <a:ahLst/>
                    <a:cxnLst>
                      <a:cxn ang="0">
                        <a:pos x="connsiteX0" y="connsiteY0"/>
                      </a:cxn>
                      <a:cxn ang="0">
                        <a:pos x="connsiteX1" y="connsiteY1"/>
                      </a:cxn>
                      <a:cxn ang="0">
                        <a:pos x="connsiteX2" y="connsiteY2"/>
                      </a:cxn>
                    </a:cxnLst>
                    <a:rect l="l" t="t" r="r" b="b"/>
                    <a:pathLst>
                      <a:path w="396875" h="590550">
                        <a:moveTo>
                          <a:pt x="323850" y="0"/>
                        </a:moveTo>
                        <a:cubicBezTo>
                          <a:pt x="360362" y="188912"/>
                          <a:pt x="396875" y="377825"/>
                          <a:pt x="342900" y="476250"/>
                        </a:cubicBezTo>
                        <a:cubicBezTo>
                          <a:pt x="288925" y="574675"/>
                          <a:pt x="144462" y="582612"/>
                          <a:pt x="0" y="59055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95" name="フリーフォーム 94"/>
                <p:cNvSpPr/>
                <p:nvPr/>
              </p:nvSpPr>
              <p:spPr bwMode="auto">
                <a:xfrm>
                  <a:off x="6948488" y="5373688"/>
                  <a:ext cx="280987" cy="190500"/>
                </a:xfrm>
                <a:custGeom>
                  <a:avLst/>
                  <a:gdLst>
                    <a:gd name="connsiteX0" fmla="*/ 280987 w 280987"/>
                    <a:gd name="connsiteY0" fmla="*/ 0 h 190500"/>
                    <a:gd name="connsiteX1" fmla="*/ 33337 w 280987"/>
                    <a:gd name="connsiteY1" fmla="*/ 66675 h 190500"/>
                    <a:gd name="connsiteX2" fmla="*/ 80962 w 280987"/>
                    <a:gd name="connsiteY2" fmla="*/ 190500 h 190500"/>
                  </a:gdLst>
                  <a:ahLst/>
                  <a:cxnLst>
                    <a:cxn ang="0">
                      <a:pos x="connsiteX0" y="connsiteY0"/>
                    </a:cxn>
                    <a:cxn ang="0">
                      <a:pos x="connsiteX1" y="connsiteY1"/>
                    </a:cxn>
                    <a:cxn ang="0">
                      <a:pos x="connsiteX2" y="connsiteY2"/>
                    </a:cxn>
                  </a:cxnLst>
                  <a:rect l="l" t="t" r="r" b="b"/>
                  <a:pathLst>
                    <a:path w="280987" h="190500">
                      <a:moveTo>
                        <a:pt x="280987" y="0"/>
                      </a:moveTo>
                      <a:cubicBezTo>
                        <a:pt x="173830" y="17462"/>
                        <a:pt x="66674" y="34925"/>
                        <a:pt x="33337" y="66675"/>
                      </a:cubicBezTo>
                      <a:cubicBezTo>
                        <a:pt x="0" y="98425"/>
                        <a:pt x="40481" y="144462"/>
                        <a:pt x="80962" y="19050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96" name="正方形/長方形 95"/>
              <p:cNvSpPr/>
              <p:nvPr/>
            </p:nvSpPr>
            <p:spPr bwMode="auto">
              <a:xfrm>
                <a:off x="7019925" y="4797425"/>
                <a:ext cx="1277938" cy="3603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都島区役所</a:t>
                </a:r>
                <a:endParaRPr lang="en-US" altLang="ja-JP" sz="900" dirty="0">
                  <a:solidFill>
                    <a:schemeClr val="tx1"/>
                  </a:solidFill>
                </a:endParaRPr>
              </a:p>
              <a:p>
                <a:pPr algn="ctr">
                  <a:defRPr/>
                </a:pPr>
                <a:r>
                  <a:rPr lang="ja-JP" altLang="en-US" sz="900" dirty="0">
                    <a:solidFill>
                      <a:schemeClr val="tx1"/>
                    </a:solidFill>
                  </a:rPr>
                  <a:t>（地域自治区事務所）</a:t>
                </a:r>
              </a:p>
            </p:txBody>
          </p:sp>
        </p:grpSp>
        <p:sp>
          <p:nvSpPr>
            <p:cNvPr id="109" name="フリーフォーム 108"/>
            <p:cNvSpPr/>
            <p:nvPr/>
          </p:nvSpPr>
          <p:spPr>
            <a:xfrm>
              <a:off x="7337425" y="3295650"/>
              <a:ext cx="808038" cy="1230313"/>
            </a:xfrm>
            <a:custGeom>
              <a:avLst/>
              <a:gdLst>
                <a:gd name="connsiteX0" fmla="*/ 0 w 807720"/>
                <a:gd name="connsiteY0" fmla="*/ 1235710 h 1235710"/>
                <a:gd name="connsiteX1" fmla="*/ 320040 w 807720"/>
                <a:gd name="connsiteY1" fmla="*/ 908050 h 1235710"/>
                <a:gd name="connsiteX2" fmla="*/ 449580 w 807720"/>
                <a:gd name="connsiteY2" fmla="*/ 885190 h 1235710"/>
                <a:gd name="connsiteX3" fmla="*/ 678180 w 807720"/>
                <a:gd name="connsiteY3" fmla="*/ 146050 h 1235710"/>
                <a:gd name="connsiteX4" fmla="*/ 807720 w 807720"/>
                <a:gd name="connsiteY4" fmla="*/ 8890 h 1235710"/>
                <a:gd name="connsiteX0" fmla="*/ 0 w 807720"/>
                <a:gd name="connsiteY0" fmla="*/ 1235710 h 1235710"/>
                <a:gd name="connsiteX1" fmla="*/ 285984 w 807720"/>
                <a:gd name="connsiteY1" fmla="*/ 927968 h 1235710"/>
                <a:gd name="connsiteX2" fmla="*/ 449580 w 807720"/>
                <a:gd name="connsiteY2" fmla="*/ 885190 h 1235710"/>
                <a:gd name="connsiteX3" fmla="*/ 678180 w 807720"/>
                <a:gd name="connsiteY3" fmla="*/ 146050 h 1235710"/>
                <a:gd name="connsiteX4" fmla="*/ 807720 w 807720"/>
                <a:gd name="connsiteY4" fmla="*/ 8890 h 1235710"/>
                <a:gd name="connsiteX0" fmla="*/ 0 w 807720"/>
                <a:gd name="connsiteY0" fmla="*/ 1231265 h 1231265"/>
                <a:gd name="connsiteX1" fmla="*/ 285984 w 807720"/>
                <a:gd name="connsiteY1" fmla="*/ 92352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285984 w 807720"/>
                <a:gd name="connsiteY1" fmla="*/ 92352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285984 w 807720"/>
                <a:gd name="connsiteY1" fmla="*/ 92352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330284 w 807720"/>
                <a:gd name="connsiteY1" fmla="*/ 92607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330284 w 807720"/>
                <a:gd name="connsiteY1" fmla="*/ 92607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330284 w 807720"/>
                <a:gd name="connsiteY1" fmla="*/ 92607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293846 w 807720"/>
                <a:gd name="connsiteY1" fmla="*/ 926941 h 1231265"/>
                <a:gd name="connsiteX2" fmla="*/ 474300 w 807720"/>
                <a:gd name="connsiteY2" fmla="*/ 854065 h 1231265"/>
                <a:gd name="connsiteX3" fmla="*/ 678180 w 807720"/>
                <a:gd name="connsiteY3" fmla="*/ 141605 h 1231265"/>
                <a:gd name="connsiteX4" fmla="*/ 807720 w 807720"/>
                <a:gd name="connsiteY4" fmla="*/ 4445 h 1231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 h="1231265">
                  <a:moveTo>
                    <a:pt x="0" y="1231265"/>
                  </a:moveTo>
                  <a:cubicBezTo>
                    <a:pt x="122555" y="1096645"/>
                    <a:pt x="214796" y="989808"/>
                    <a:pt x="293846" y="926941"/>
                  </a:cubicBezTo>
                  <a:cubicBezTo>
                    <a:pt x="372896" y="864074"/>
                    <a:pt x="436220" y="932295"/>
                    <a:pt x="474300" y="854065"/>
                  </a:cubicBezTo>
                  <a:cubicBezTo>
                    <a:pt x="513423" y="776331"/>
                    <a:pt x="622610" y="283208"/>
                    <a:pt x="678180" y="141605"/>
                  </a:cubicBezTo>
                  <a:cubicBezTo>
                    <a:pt x="733750" y="2"/>
                    <a:pt x="772795" y="0"/>
                    <a:pt x="807720" y="4445"/>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00" name="テキスト ボックス 24"/>
          <p:cNvSpPr txBox="1">
            <a:spLocks noChangeArrowheads="1"/>
          </p:cNvSpPr>
          <p:nvPr/>
        </p:nvSpPr>
        <p:spPr bwMode="gray">
          <a:xfrm>
            <a:off x="4090988" y="620713"/>
            <a:ext cx="1800000" cy="215900"/>
          </a:xfrm>
          <a:prstGeom prst="rect">
            <a:avLst/>
          </a:prstGeom>
          <a:solidFill>
            <a:srgbClr val="953735"/>
          </a:solidFill>
          <a:ln w="22225">
            <a:solidFill>
              <a:srgbClr val="953735"/>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役所等の現況位置図</a:t>
            </a:r>
            <a:endParaRPr lang="ja-JP" altLang="en-US" sz="1200" b="1" dirty="0">
              <a:solidFill>
                <a:schemeClr val="bg1"/>
              </a:solidFill>
              <a:latin typeface="ＭＳ Ｐゴシック" charset="-128"/>
            </a:endParaRPr>
          </a:p>
        </p:txBody>
      </p:sp>
      <p:grpSp>
        <p:nvGrpSpPr>
          <p:cNvPr id="101" name="グループ化 64"/>
          <p:cNvGrpSpPr>
            <a:grpSpLocks/>
          </p:cNvGrpSpPr>
          <p:nvPr/>
        </p:nvGrpSpPr>
        <p:grpSpPr bwMode="auto">
          <a:xfrm>
            <a:off x="4090988" y="908051"/>
            <a:ext cx="2281212" cy="1872115"/>
            <a:chOff x="5508104" y="3645025"/>
            <a:chExt cx="2281509" cy="1872207"/>
          </a:xfrm>
        </p:grpSpPr>
        <p:sp>
          <p:nvSpPr>
            <p:cNvPr id="103" name="Rectangle 63"/>
            <p:cNvSpPr>
              <a:spLocks noChangeArrowheads="1"/>
            </p:cNvSpPr>
            <p:nvPr/>
          </p:nvSpPr>
          <p:spPr bwMode="auto">
            <a:xfrm>
              <a:off x="5508104" y="3645025"/>
              <a:ext cx="2209492" cy="1584924"/>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05"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6"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1" name="Text Box 67"/>
            <p:cNvSpPr txBox="1">
              <a:spLocks noChangeArrowheads="1"/>
            </p:cNvSpPr>
            <p:nvPr/>
          </p:nvSpPr>
          <p:spPr bwMode="auto">
            <a:xfrm>
              <a:off x="6025627" y="3759324"/>
              <a:ext cx="1763986" cy="175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総合</a:t>
              </a:r>
              <a:r>
                <a:rPr lang="ja-JP" altLang="en-US" sz="1000" dirty="0">
                  <a:solidFill>
                    <a:srgbClr val="000000"/>
                  </a:solidFill>
                  <a:latin typeface="ＭＳ ゴシック" pitchFamily="49" charset="-128"/>
                  <a:ea typeface="ＭＳ ゴシック" pitchFamily="49" charset="-128"/>
                </a:rPr>
                <a:t>区</a:t>
              </a:r>
              <a:r>
                <a:rPr lang="ja-JP" altLang="en-US" sz="1000" dirty="0" smtClean="0">
                  <a:solidFill>
                    <a:srgbClr val="000000"/>
                  </a:solidFill>
                  <a:latin typeface="ＭＳ ゴシック" pitchFamily="49" charset="-128"/>
                  <a:ea typeface="ＭＳ ゴシック" pitchFamily="49" charset="-128"/>
                </a:rPr>
                <a:t>役所</a:t>
              </a:r>
              <a:r>
                <a:rPr lang="en-US" altLang="ja-JP" sz="1000" dirty="0" smtClean="0">
                  <a:solidFill>
                    <a:srgbClr val="000000"/>
                  </a:solidFill>
                  <a:latin typeface="ＭＳ ゴシック" pitchFamily="49" charset="-128"/>
                  <a:ea typeface="ＭＳ ゴシック" pitchFamily="49" charset="-128"/>
                </a:rPr>
                <a:t>)</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地域</a:t>
              </a:r>
              <a:r>
                <a:rPr lang="ja-JP" altLang="en-US" sz="1000" dirty="0">
                  <a:solidFill>
                    <a:srgbClr val="000000"/>
                  </a:solidFill>
                  <a:latin typeface="ＭＳ ゴシック" pitchFamily="49" charset="-128"/>
                  <a:ea typeface="ＭＳ ゴシック" pitchFamily="49" charset="-128"/>
                </a:rPr>
                <a:t>自治区</a:t>
              </a:r>
              <a:r>
                <a:rPr lang="ja-JP" altLang="en-US" sz="1000" dirty="0" smtClean="0">
                  <a:solidFill>
                    <a:srgbClr val="000000"/>
                  </a:solidFill>
                  <a:latin typeface="ＭＳ ゴシック" pitchFamily="49" charset="-128"/>
                  <a:ea typeface="ＭＳ ゴシック" pitchFamily="49" charset="-128"/>
                </a:rPr>
                <a:t>事務所</a:t>
              </a:r>
              <a:r>
                <a:rPr lang="en-US" altLang="ja-JP" sz="1000" dirty="0" smtClean="0">
                  <a:solidFill>
                    <a:srgbClr val="000000"/>
                  </a:solidFill>
                  <a:latin typeface="ＭＳ ゴシック" pitchFamily="49" charset="-128"/>
                  <a:ea typeface="ＭＳ ゴシック" pitchFamily="49" charset="-128"/>
                </a:rPr>
                <a:t>)</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公園事務所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13" name="円/楕円 112"/>
            <p:cNvSpPr/>
            <p:nvPr/>
          </p:nvSpPr>
          <p:spPr>
            <a:xfrm>
              <a:off x="5678782" y="4724577"/>
              <a:ext cx="142894" cy="1444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円/楕円 113"/>
            <p:cNvSpPr/>
            <p:nvPr/>
          </p:nvSpPr>
          <p:spPr>
            <a:xfrm>
              <a:off x="5652585" y="4437226"/>
              <a:ext cx="215928" cy="215911"/>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7"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8" name="二等辺三角形 117"/>
            <p:cNvSpPr/>
            <p:nvPr/>
          </p:nvSpPr>
          <p:spPr>
            <a:xfrm>
              <a:off x="5677988" y="4941902"/>
              <a:ext cx="144481" cy="142882"/>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20"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１２</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583040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4"/>
          <p:cNvSpPr txBox="1"/>
          <p:nvPr/>
        </p:nvSpPr>
        <p:spPr bwMode="gray">
          <a:xfrm>
            <a:off x="179388" y="73025"/>
            <a:ext cx="1439862" cy="21748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7" name="Rectangle 37"/>
          <p:cNvSpPr>
            <a:spLocks noChangeArrowheads="1"/>
          </p:cNvSpPr>
          <p:nvPr/>
        </p:nvSpPr>
        <p:spPr bwMode="gray">
          <a:xfrm>
            <a:off x="3609975" y="2060575"/>
            <a:ext cx="241300" cy="4032250"/>
          </a:xfrm>
          <a:prstGeom prst="rect">
            <a:avLst/>
          </a:prstGeom>
          <a:solidFill>
            <a:schemeClr val="bg1"/>
          </a:solidFill>
          <a:ln>
            <a:noFill/>
          </a:ln>
          <a:extLst>
            <a:ext uri="{91240B29-F687-4F45-9708-019B960494DF}">
              <a14:hiddenLine xmlns:a14="http://schemas.microsoft.com/office/drawing/2010/main" w="57150" cmpd="thickThin"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6388" name="タイトル 3"/>
          <p:cNvSpPr txBox="1">
            <a:spLocks/>
          </p:cNvSpPr>
          <p:nvPr/>
        </p:nvSpPr>
        <p:spPr bwMode="auto">
          <a:xfrm>
            <a:off x="4029075" y="30163"/>
            <a:ext cx="5000625" cy="6643592"/>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5125" name="タイトル 3"/>
          <p:cNvSpPr>
            <a:spLocks/>
          </p:cNvSpPr>
          <p:nvPr/>
        </p:nvSpPr>
        <p:spPr bwMode="auto">
          <a:xfrm>
            <a:off x="107950" y="30163"/>
            <a:ext cx="3779838" cy="32035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800" dirty="0">
              <a:solidFill>
                <a:srgbClr val="000000"/>
              </a:solidFill>
              <a:latin typeface="HGP創英角ｺﾞｼｯｸUB" pitchFamily="50" charset="-128"/>
              <a:ea typeface="HGP創英角ｺﾞｼｯｸUB" pitchFamily="50" charset="-128"/>
            </a:endParaRPr>
          </a:p>
          <a:p>
            <a:pPr marL="144000" indent="-457200">
              <a:lnSpc>
                <a:spcPts val="1600"/>
              </a:lnSpc>
              <a:defRPr/>
            </a:pPr>
            <a:r>
              <a:rPr lang="ja-JP" altLang="en-US" sz="1300" dirty="0">
                <a:solidFill>
                  <a:srgbClr val="000000"/>
                </a:solidFill>
                <a:latin typeface="HGP創英角ｺﾞｼｯｸUB" pitchFamily="50" charset="-128"/>
                <a:ea typeface="HGP創英角ｺﾞｼｯｸUB" pitchFamily="50" charset="-128"/>
              </a:rPr>
              <a:t>○西日本最大の地下街、大川・中之島エリアにある歴史的建造物、美術館などの文化集客施設、毛馬桜之宮公園、城北公園・菖蒲園を有し、都市基盤が充実するビジネス・商業エリア</a:t>
            </a:r>
          </a:p>
          <a:p>
            <a:pPr marL="144000" indent="-457200">
              <a:lnSpc>
                <a:spcPts val="1600"/>
              </a:lnSpc>
              <a:buFont typeface="Wingdings" pitchFamily="2" charset="2"/>
              <a:buNone/>
              <a:defRPr/>
            </a:pPr>
            <a:r>
              <a:rPr lang="ja-JP" altLang="en-US" sz="1300" dirty="0">
                <a:solidFill>
                  <a:srgbClr val="000000"/>
                </a:solidFill>
                <a:latin typeface="HGP創英角ｺﾞｼｯｸUB" pitchFamily="50" charset="-128"/>
                <a:ea typeface="HGP創英角ｺﾞｼｯｸUB" pitchFamily="50" charset="-128"/>
              </a:rPr>
              <a:t>○西日本最大の利用者数を誇る大阪・梅田ターミナル周辺では、大阪駅北側のうめきたを始めとした大型民間開発プロジェクトが進む</a:t>
            </a:r>
            <a:endParaRPr lang="en-US" altLang="ja-JP" sz="1300" dirty="0">
              <a:solidFill>
                <a:srgbClr val="000000"/>
              </a:solidFill>
              <a:latin typeface="HGP創英角ｺﾞｼｯｸUB" pitchFamily="50" charset="-128"/>
              <a:ea typeface="HGP創英角ｺﾞｼｯｸUB" pitchFamily="50" charset="-128"/>
            </a:endParaRPr>
          </a:p>
          <a:p>
            <a:pPr marL="144000" indent="-457200">
              <a:lnSpc>
                <a:spcPts val="1600"/>
              </a:lnSpc>
              <a:buFont typeface="Wingdings" pitchFamily="2" charset="2"/>
              <a:buNone/>
              <a:defRPr/>
            </a:pPr>
            <a:r>
              <a:rPr lang="ja-JP" altLang="en-US" sz="1300" dirty="0">
                <a:solidFill>
                  <a:srgbClr val="000000"/>
                </a:solidFill>
                <a:latin typeface="HGP創英角ｺﾞｼｯｸUB" pitchFamily="50" charset="-128"/>
                <a:ea typeface="HGP創英角ｺﾞｼｯｸUB" pitchFamily="50" charset="-128"/>
              </a:rPr>
              <a:t>○「みどり」と「イノベーション」の融合拠点をめざすうめきた２期区域のまちづくり、（仮称）大阪新美術館建設等による中之島エリアの文化芸術拠点化・再生医療国際拠点化や、なにわ筋線の新駅開設による鉄道ネットワークの充実等が計画されている</a:t>
            </a:r>
          </a:p>
        </p:txBody>
      </p:sp>
      <p:sp>
        <p:nvSpPr>
          <p:cNvPr id="16390" name="テキスト ボックス 24"/>
          <p:cNvSpPr txBox="1">
            <a:spLocks noChangeArrowheads="1"/>
          </p:cNvSpPr>
          <p:nvPr/>
        </p:nvSpPr>
        <p:spPr bwMode="gray">
          <a:xfrm>
            <a:off x="4102100" y="73025"/>
            <a:ext cx="1692275" cy="215900"/>
          </a:xfrm>
          <a:prstGeom prst="rect">
            <a:avLst/>
          </a:prstGeom>
          <a:solidFill>
            <a:srgbClr val="953735"/>
          </a:solidFill>
          <a:ln w="22225">
            <a:solidFill>
              <a:srgbClr val="953735"/>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Ｐゴシック" charset="-128"/>
              </a:rPr>
              <a:t>鉄道、地域特性</a:t>
            </a:r>
          </a:p>
        </p:txBody>
      </p:sp>
      <p:sp>
        <p:nvSpPr>
          <p:cNvPr id="83" name="テキスト ボックス 24"/>
          <p:cNvSpPr txBox="1"/>
          <p:nvPr/>
        </p:nvSpPr>
        <p:spPr bwMode="gray">
          <a:xfrm>
            <a:off x="179388" y="3400425"/>
            <a:ext cx="1439862" cy="21590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状況</a:t>
            </a:r>
          </a:p>
        </p:txBody>
      </p:sp>
      <p:sp>
        <p:nvSpPr>
          <p:cNvPr id="5128" name="タイトル 3"/>
          <p:cNvSpPr>
            <a:spLocks/>
          </p:cNvSpPr>
          <p:nvPr/>
        </p:nvSpPr>
        <p:spPr bwMode="auto">
          <a:xfrm>
            <a:off x="107950" y="3357563"/>
            <a:ext cx="3779838" cy="3376328"/>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人口</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27</a:t>
            </a:r>
            <a:r>
              <a:rPr lang="ja-JP" altLang="en-US" sz="1100" dirty="0">
                <a:solidFill>
                  <a:srgbClr val="000000"/>
                </a:solidFill>
                <a:latin typeface="ＭＳ Ｐゴシック" pitchFamily="50" charset="-128"/>
                <a:ea typeface="ＭＳ Ｐゴシック" pitchFamily="50" charset="-128"/>
                <a:cs typeface="Times New Roman" pitchFamily="18" charset="0"/>
              </a:rPr>
              <a:t>年の人口は、</a:t>
            </a:r>
            <a:r>
              <a:rPr lang="en-US" altLang="ja-JP" sz="1100" dirty="0">
                <a:solidFill>
                  <a:srgbClr val="000000"/>
                </a:solidFill>
                <a:latin typeface="ＭＳ Ｐゴシック" pitchFamily="50" charset="-128"/>
                <a:ea typeface="ＭＳ Ｐゴシック" pitchFamily="50" charset="-128"/>
                <a:cs typeface="Times New Roman" pitchFamily="18" charset="0"/>
              </a:rPr>
              <a:t>320,002</a:t>
            </a:r>
            <a:r>
              <a:rPr lang="ja-JP" altLang="en-US" sz="1100" dirty="0">
                <a:solidFill>
                  <a:srgbClr val="000000"/>
                </a:solidFill>
                <a:latin typeface="ＭＳ Ｐゴシック" pitchFamily="50" charset="-128"/>
                <a:ea typeface="ＭＳ Ｐゴシック" pitchFamily="50" charset="-128"/>
                <a:cs typeface="Times New Roman" pitchFamily="18" charset="0"/>
              </a:rPr>
              <a:t>人で</a:t>
            </a:r>
            <a:r>
              <a:rPr lang="ja-JP" altLang="ja-JP" sz="1100" dirty="0">
                <a:solidFill>
                  <a:srgbClr val="000000"/>
                </a:solidFill>
                <a:latin typeface="ＭＳ Ｐゴシック" charset="-128"/>
              </a:rPr>
              <a:t>人口推移を見ると</a:t>
            </a:r>
            <a:r>
              <a:rPr lang="ja-JP" altLang="en-US" sz="1100" dirty="0">
                <a:solidFill>
                  <a:srgbClr val="000000"/>
                </a:solidFill>
                <a:latin typeface="ＭＳ Ｐゴシック" pitchFamily="50" charset="-128"/>
                <a:ea typeface="ＭＳ Ｐゴシック" pitchFamily="50" charset="-128"/>
                <a:cs typeface="Times New Roman" pitchFamily="18" charset="0"/>
              </a:rPr>
              <a:t>増加傾向</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47</a:t>
            </a:r>
            <a:r>
              <a:rPr lang="ja-JP" altLang="en-US" sz="1100" dirty="0">
                <a:solidFill>
                  <a:srgbClr val="000000"/>
                </a:solidFill>
                <a:latin typeface="ＭＳ Ｐゴシック" pitchFamily="50" charset="-128"/>
                <a:ea typeface="ＭＳ Ｐゴシック" pitchFamily="50" charset="-128"/>
                <a:cs typeface="Times New Roman" pitchFamily="18" charset="0"/>
              </a:rPr>
              <a:t>年の将来推計人口は</a:t>
            </a:r>
            <a:r>
              <a:rPr lang="en-US" altLang="ja-JP" sz="1100" dirty="0">
                <a:solidFill>
                  <a:srgbClr val="000000"/>
                </a:solidFill>
                <a:latin typeface="ＭＳ Ｐゴシック" pitchFamily="50" charset="-128"/>
                <a:ea typeface="ＭＳ Ｐゴシック" pitchFamily="50" charset="-128"/>
                <a:cs typeface="Times New Roman" pitchFamily="18" charset="0"/>
              </a:rPr>
              <a:t>297,982</a:t>
            </a:r>
            <a:r>
              <a:rPr lang="ja-JP" altLang="en-US" sz="1100" dirty="0">
                <a:solidFill>
                  <a:srgbClr val="000000"/>
                </a:solidFill>
                <a:latin typeface="ＭＳ Ｐゴシック" pitchFamily="50" charset="-128"/>
                <a:ea typeface="ＭＳ Ｐゴシック" pitchFamily="50" charset="-128"/>
                <a:cs typeface="Times New Roman" pitchFamily="18" charset="0"/>
              </a:rPr>
              <a:t>人で今後は減少傾向と予測される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産業</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○全産業の総生産は</a:t>
            </a:r>
            <a:r>
              <a:rPr lang="en-US" altLang="ja-JP" sz="1100" dirty="0">
                <a:solidFill>
                  <a:srgbClr val="000000"/>
                </a:solidFill>
                <a:latin typeface="ＭＳ Ｐゴシック" pitchFamily="50" charset="-128"/>
                <a:ea typeface="ＭＳ Ｐゴシック" pitchFamily="50" charset="-128"/>
                <a:cs typeface="Times New Roman" pitchFamily="18" charset="0"/>
              </a:rPr>
              <a:t>4</a:t>
            </a:r>
            <a:r>
              <a:rPr lang="ja-JP" altLang="en-US" sz="1100" dirty="0">
                <a:solidFill>
                  <a:srgbClr val="000000"/>
                </a:solidFill>
                <a:latin typeface="ＭＳ Ｐゴシック" pitchFamily="50" charset="-128"/>
                <a:ea typeface="ＭＳ Ｐゴシック" pitchFamily="50" charset="-128"/>
                <a:cs typeface="Times New Roman" pitchFamily="18" charset="0"/>
              </a:rPr>
              <a:t>兆</a:t>
            </a:r>
            <a:r>
              <a:rPr lang="en-US" altLang="ja-JP" sz="1100" dirty="0">
                <a:solidFill>
                  <a:srgbClr val="000000"/>
                </a:solidFill>
                <a:latin typeface="ＭＳ Ｐゴシック" pitchFamily="50" charset="-128"/>
                <a:ea typeface="ＭＳ Ｐゴシック" pitchFamily="50" charset="-128"/>
                <a:cs typeface="Times New Roman" pitchFamily="18" charset="0"/>
              </a:rPr>
              <a:t>8,758</a:t>
            </a:r>
            <a:r>
              <a:rPr lang="ja-JP" altLang="en-US" sz="1100" dirty="0">
                <a:solidFill>
                  <a:srgbClr val="000000"/>
                </a:solidFill>
                <a:latin typeface="ＭＳ Ｐゴシック" pitchFamily="50" charset="-128"/>
                <a:ea typeface="ＭＳ Ｐゴシック" pitchFamily="50" charset="-128"/>
                <a:cs typeface="Times New Roman" pitchFamily="18" charset="0"/>
              </a:rPr>
              <a:t>億円</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○商業の販売額は</a:t>
            </a:r>
            <a:r>
              <a:rPr lang="en-US" altLang="ja-JP" sz="1100" dirty="0">
                <a:solidFill>
                  <a:srgbClr val="000000"/>
                </a:solidFill>
                <a:latin typeface="ＭＳ Ｐゴシック" pitchFamily="50" charset="-128"/>
                <a:ea typeface="ＭＳ Ｐゴシック" pitchFamily="50" charset="-128"/>
                <a:cs typeface="Times New Roman" pitchFamily="18" charset="0"/>
              </a:rPr>
              <a:t>8</a:t>
            </a:r>
            <a:r>
              <a:rPr lang="ja-JP" altLang="en-US" sz="1100" dirty="0">
                <a:solidFill>
                  <a:srgbClr val="000000"/>
                </a:solidFill>
                <a:latin typeface="ＭＳ Ｐゴシック" pitchFamily="50" charset="-128"/>
                <a:ea typeface="ＭＳ Ｐゴシック" pitchFamily="50" charset="-128"/>
                <a:cs typeface="Times New Roman" pitchFamily="18" charset="0"/>
              </a:rPr>
              <a:t>兆</a:t>
            </a:r>
            <a:r>
              <a:rPr lang="en-US" altLang="ja-JP" sz="1100" dirty="0">
                <a:solidFill>
                  <a:srgbClr val="000000"/>
                </a:solidFill>
                <a:latin typeface="ＭＳ Ｐゴシック" pitchFamily="50" charset="-128"/>
                <a:ea typeface="ＭＳ Ｐゴシック" pitchFamily="50" charset="-128"/>
                <a:cs typeface="Times New Roman" pitchFamily="18" charset="0"/>
              </a:rPr>
              <a:t>9,428</a:t>
            </a:r>
            <a:r>
              <a:rPr lang="ja-JP" altLang="en-US" sz="1100" dirty="0">
                <a:solidFill>
                  <a:srgbClr val="000000"/>
                </a:solidFill>
                <a:latin typeface="ＭＳ Ｐゴシック" pitchFamily="50" charset="-128"/>
                <a:ea typeface="ＭＳ Ｐゴシック" pitchFamily="50" charset="-128"/>
                <a:cs typeface="Times New Roman" pitchFamily="18" charset="0"/>
              </a:rPr>
              <a:t>億円となっており、総合区</a:t>
            </a:r>
            <a:r>
              <a:rPr lang="en-US" altLang="ja-JP" sz="1100" dirty="0">
                <a:solidFill>
                  <a:srgbClr val="000000"/>
                </a:solidFill>
                <a:latin typeface="ＭＳ Ｐゴシック" pitchFamily="50" charset="-128"/>
                <a:ea typeface="ＭＳ Ｐゴシック" pitchFamily="50" charset="-128"/>
                <a:cs typeface="Times New Roman" pitchFamily="18" charset="0"/>
              </a:rPr>
              <a:t>(8</a:t>
            </a:r>
            <a:r>
              <a:rPr lang="ja-JP" altLang="en-US" sz="1100" dirty="0">
                <a:solidFill>
                  <a:srgbClr val="000000"/>
                </a:solidFill>
                <a:latin typeface="ＭＳ Ｐゴシック" pitchFamily="50" charset="-128"/>
                <a:ea typeface="ＭＳ Ｐゴシック" pitchFamily="50" charset="-128"/>
                <a:cs typeface="Times New Roman" pitchFamily="18" charset="0"/>
              </a:rPr>
              <a:t>区</a:t>
            </a: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平均の</a:t>
            </a:r>
            <a:r>
              <a:rPr lang="en-US" altLang="ja-JP" sz="1100" dirty="0">
                <a:solidFill>
                  <a:srgbClr val="000000"/>
                </a:solidFill>
                <a:latin typeface="ＭＳ Ｐゴシック" pitchFamily="50" charset="-128"/>
                <a:ea typeface="ＭＳ Ｐゴシック" pitchFamily="50" charset="-128"/>
                <a:cs typeface="Times New Roman" pitchFamily="18" charset="0"/>
              </a:rPr>
              <a:t>4</a:t>
            </a:r>
            <a:r>
              <a:rPr lang="ja-JP" altLang="en-US" sz="1100" dirty="0">
                <a:solidFill>
                  <a:srgbClr val="000000"/>
                </a:solidFill>
                <a:latin typeface="ＭＳ Ｐゴシック" pitchFamily="50" charset="-128"/>
                <a:ea typeface="ＭＳ Ｐゴシック" pitchFamily="50" charset="-128"/>
                <a:cs typeface="Times New Roman" pitchFamily="18" charset="0"/>
              </a:rPr>
              <a:t>兆</a:t>
            </a:r>
            <a:r>
              <a:rPr lang="en-US" altLang="ja-JP" sz="1100" dirty="0">
                <a:solidFill>
                  <a:srgbClr val="000000"/>
                </a:solidFill>
                <a:latin typeface="ＭＳ Ｐゴシック" pitchFamily="50" charset="-128"/>
                <a:ea typeface="ＭＳ Ｐゴシック" pitchFamily="50" charset="-128"/>
                <a:cs typeface="Times New Roman" pitchFamily="18" charset="0"/>
              </a:rPr>
              <a:t>3,435</a:t>
            </a:r>
            <a:r>
              <a:rPr lang="ja-JP" altLang="en-US" sz="1100" dirty="0">
                <a:solidFill>
                  <a:srgbClr val="000000"/>
                </a:solidFill>
                <a:latin typeface="ＭＳ Ｐゴシック" pitchFamily="50" charset="-128"/>
                <a:ea typeface="ＭＳ Ｐゴシック" pitchFamily="50" charset="-128"/>
                <a:cs typeface="Times New Roman" pitchFamily="18" charset="0"/>
              </a:rPr>
              <a:t>億円を上回っている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まち・暮らし</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○建物用途の割合は</a:t>
            </a:r>
            <a:r>
              <a:rPr lang="ja-JP" altLang="en-US" sz="1100" dirty="0" smtClean="0">
                <a:solidFill>
                  <a:srgbClr val="000000"/>
                </a:solidFill>
                <a:latin typeface="ＭＳ Ｐゴシック" pitchFamily="50" charset="-128"/>
                <a:ea typeface="ＭＳ Ｐゴシック" pitchFamily="50" charset="-128"/>
                <a:cs typeface="Times New Roman" pitchFamily="18" charset="0"/>
              </a:rPr>
              <a:t>住居が</a:t>
            </a:r>
            <a:r>
              <a:rPr lang="en-US" altLang="ja-JP" sz="1100" dirty="0">
                <a:solidFill>
                  <a:srgbClr val="000000"/>
                </a:solidFill>
                <a:latin typeface="ＭＳ Ｐゴシック" pitchFamily="50" charset="-128"/>
                <a:ea typeface="ＭＳ Ｐゴシック" pitchFamily="50" charset="-128"/>
                <a:cs typeface="Times New Roman" pitchFamily="18" charset="0"/>
              </a:rPr>
              <a:t>43</a:t>
            </a:r>
            <a:r>
              <a:rPr lang="ja-JP" altLang="en-US" sz="1100" dirty="0">
                <a:solidFill>
                  <a:srgbClr val="000000"/>
                </a:solidFill>
                <a:latin typeface="ＭＳ Ｐゴシック" pitchFamily="50" charset="-128"/>
                <a:ea typeface="ＭＳ Ｐゴシック" pitchFamily="50" charset="-128"/>
                <a:cs typeface="Times New Roman" pitchFamily="18" charset="0"/>
              </a:rPr>
              <a:t>％と全体に占める割合が大きい</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ja-JP" sz="1100" dirty="0">
                <a:latin typeface="ＭＳ Ｐゴシック" pitchFamily="50" charset="-128"/>
                <a:ea typeface="ＭＳ Ｐゴシック" pitchFamily="50" charset="-128"/>
              </a:rPr>
              <a:t>○区域内には鉄道駅が</a:t>
            </a:r>
            <a:r>
              <a:rPr lang="en-US" altLang="ja-JP" sz="1100" dirty="0">
                <a:latin typeface="ＭＳ Ｐゴシック" pitchFamily="50" charset="-128"/>
                <a:ea typeface="ＭＳ Ｐゴシック" pitchFamily="50" charset="-128"/>
              </a:rPr>
              <a:t>41</a:t>
            </a:r>
            <a:r>
              <a:rPr lang="ja-JP" altLang="ja-JP" sz="1100" dirty="0">
                <a:latin typeface="ＭＳ Ｐゴシック" pitchFamily="50" charset="-128"/>
                <a:ea typeface="ＭＳ Ｐゴシック" pitchFamily="50" charset="-128"/>
              </a:rPr>
              <a:t>駅設置されており、</a:t>
            </a:r>
            <a:r>
              <a:rPr lang="en-US" altLang="ja-JP" sz="1100" dirty="0">
                <a:latin typeface="ＭＳ Ｐゴシック" pitchFamily="50" charset="-128"/>
                <a:ea typeface="ＭＳ Ｐゴシック" pitchFamily="50" charset="-128"/>
              </a:rPr>
              <a:t>1</a:t>
            </a:r>
            <a:r>
              <a:rPr lang="ja-JP" altLang="ja-JP" sz="1100" dirty="0" err="1">
                <a:latin typeface="ＭＳ Ｐゴシック" pitchFamily="50" charset="-128"/>
                <a:ea typeface="ＭＳ Ｐゴシック" pitchFamily="50" charset="-128"/>
              </a:rPr>
              <a:t>ｋ</a:t>
            </a:r>
            <a:r>
              <a:rPr lang="ja-JP" altLang="ja-JP" sz="1100" dirty="0">
                <a:latin typeface="ＭＳ Ｐゴシック" pitchFamily="50" charset="-128"/>
                <a:ea typeface="ＭＳ Ｐゴシック" pitchFamily="50" charset="-128"/>
              </a:rPr>
              <a:t>㎡あたりの鉄道駅数は</a:t>
            </a:r>
            <a:r>
              <a:rPr lang="en-US" altLang="ja-JP" sz="1100" dirty="0">
                <a:latin typeface="ＭＳ Ｐゴシック" pitchFamily="50" charset="-128"/>
                <a:ea typeface="ＭＳ Ｐゴシック" pitchFamily="50" charset="-128"/>
              </a:rPr>
              <a:t>1.8</a:t>
            </a:r>
            <a:r>
              <a:rPr lang="ja-JP" altLang="ja-JP" sz="1100" dirty="0">
                <a:latin typeface="ＭＳ Ｐゴシック" pitchFamily="50" charset="-128"/>
                <a:ea typeface="ＭＳ Ｐゴシック" pitchFamily="50" charset="-128"/>
              </a:rPr>
              <a:t>駅ある</a:t>
            </a:r>
            <a:endParaRPr lang="en-US" altLang="ja-JP" sz="1100" dirty="0">
              <a:latin typeface="ＭＳ Ｐゴシック" pitchFamily="50" charset="-128"/>
              <a:ea typeface="ＭＳ Ｐゴシック" pitchFamily="50" charset="-128"/>
            </a:endParaRPr>
          </a:p>
          <a:p>
            <a:pPr marL="144000" indent="-457200" eaLnBrk="0" hangingPunct="0">
              <a:defRPr/>
            </a:pPr>
            <a:r>
              <a:rPr lang="ja-JP" altLang="en-US" sz="1100" dirty="0">
                <a:latin typeface="ＭＳ Ｐゴシック" pitchFamily="50" charset="-128"/>
                <a:ea typeface="ＭＳ Ｐゴシック" pitchFamily="50" charset="-128"/>
              </a:rPr>
              <a:t>○病院・診療所数は</a:t>
            </a:r>
            <a:r>
              <a:rPr lang="en-US" altLang="ja-JP" sz="1100" dirty="0">
                <a:latin typeface="ＭＳ Ｐゴシック" pitchFamily="50" charset="-128"/>
                <a:ea typeface="ＭＳ Ｐゴシック" pitchFamily="50" charset="-128"/>
              </a:rPr>
              <a:t>1,013</a:t>
            </a:r>
            <a:r>
              <a:rPr lang="ja-JP" altLang="en-US" sz="1100" dirty="0">
                <a:latin typeface="ＭＳ Ｐゴシック" pitchFamily="50" charset="-128"/>
                <a:ea typeface="ＭＳ Ｐゴシック" pitchFamily="50" charset="-128"/>
              </a:rPr>
              <a:t>カ所で、千人あたりの病院・診療所数は</a:t>
            </a:r>
            <a:r>
              <a:rPr lang="en-US" altLang="ja-JP" sz="1100" dirty="0">
                <a:latin typeface="ＭＳ Ｐゴシック" pitchFamily="50" charset="-128"/>
                <a:ea typeface="ＭＳ Ｐゴシック" pitchFamily="50" charset="-128"/>
              </a:rPr>
              <a:t>3.2</a:t>
            </a:r>
            <a:r>
              <a:rPr lang="ja-JP" altLang="en-US" sz="1100" dirty="0">
                <a:latin typeface="ＭＳ Ｐゴシック" pitchFamily="50" charset="-128"/>
                <a:ea typeface="ＭＳ Ｐゴシック" pitchFamily="50" charset="-128"/>
              </a:rPr>
              <a:t>カ所である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endParaRPr lang="en-US" altLang="ja-JP"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200" dirty="0">
              <a:solidFill>
                <a:srgbClr val="000000"/>
              </a:solidFill>
              <a:latin typeface="HGP創英角ｺﾞｼｯｸUB" pitchFamily="50" charset="-128"/>
              <a:ea typeface="HGP創英角ｺﾞｼｯｸUB" pitchFamily="50" charset="-128"/>
            </a:endParaRPr>
          </a:p>
        </p:txBody>
      </p:sp>
      <p:sp>
        <p:nvSpPr>
          <p:cNvPr id="16393" name="テキスト ボックス 57"/>
          <p:cNvSpPr>
            <a:spLocks noChangeArrowheads="1"/>
          </p:cNvSpPr>
          <p:nvPr/>
        </p:nvSpPr>
        <p:spPr bwMode="auto">
          <a:xfrm>
            <a:off x="4211638" y="5805488"/>
            <a:ext cx="4608512" cy="792162"/>
          </a:xfrm>
          <a:prstGeom prst="roundRect">
            <a:avLst>
              <a:gd name="adj" fmla="val 9315"/>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36000" r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ü"/>
            </a:pPr>
            <a:r>
              <a:rPr lang="ja-JP" altLang="en-US" sz="1100"/>
              <a:t>地下鉄６路線、</a:t>
            </a:r>
            <a:r>
              <a:rPr lang="ja-JP" altLang="en-US" sz="1100">
                <a:latin typeface="HGP創英角ｺﾞｼｯｸUB" pitchFamily="50" charset="-128"/>
              </a:rPr>
              <a:t>ＪＲ５路線、</a:t>
            </a:r>
            <a:r>
              <a:rPr lang="ja-JP" altLang="en-US" sz="1100"/>
              <a:t>私鉄７路線が走り、主要駅として、梅田・大阪駅、京橋駅</a:t>
            </a:r>
            <a:r>
              <a:rPr lang="ja-JP" altLang="en-US" sz="1100">
                <a:solidFill>
                  <a:srgbClr val="000000"/>
                </a:solidFill>
              </a:rPr>
              <a:t>を有する</a:t>
            </a:r>
            <a:endParaRPr lang="en-US" altLang="ja-JP" sz="1100">
              <a:solidFill>
                <a:srgbClr val="000000"/>
              </a:solidFill>
            </a:endParaRPr>
          </a:p>
          <a:p>
            <a:pPr eaLnBrk="1" hangingPunct="1">
              <a:buFont typeface="Wingdings" pitchFamily="2" charset="2"/>
              <a:buChar char="ü"/>
            </a:pPr>
            <a:endParaRPr lang="ja-JP" altLang="en-US" sz="1100">
              <a:solidFill>
                <a:srgbClr val="000000"/>
              </a:solidFill>
            </a:endParaRPr>
          </a:p>
          <a:p>
            <a:pPr eaLnBrk="1" hangingPunct="1">
              <a:buFont typeface="Wingdings" pitchFamily="2" charset="2"/>
              <a:buChar char="ü"/>
            </a:pPr>
            <a:r>
              <a:rPr lang="ja-JP" altLang="ja-JP" sz="1100"/>
              <a:t>北を</a:t>
            </a:r>
            <a:r>
              <a:rPr lang="ja-JP" altLang="en-US" sz="1100"/>
              <a:t>淀川</a:t>
            </a:r>
            <a:r>
              <a:rPr lang="ja-JP" altLang="ja-JP" sz="1100"/>
              <a:t>、中央部を南北に大川が流れる</a:t>
            </a:r>
            <a:endParaRPr lang="ja-JP" altLang="en-US" sz="1100">
              <a:solidFill>
                <a:srgbClr val="000000"/>
              </a:solidFill>
            </a:endParaRPr>
          </a:p>
        </p:txBody>
      </p:sp>
      <p:grpSp>
        <p:nvGrpSpPr>
          <p:cNvPr id="2" name="グループ化 115"/>
          <p:cNvGrpSpPr>
            <a:grpSpLocks/>
          </p:cNvGrpSpPr>
          <p:nvPr/>
        </p:nvGrpSpPr>
        <p:grpSpPr bwMode="auto">
          <a:xfrm>
            <a:off x="4140200" y="1484313"/>
            <a:ext cx="4840027" cy="3695700"/>
            <a:chOff x="4139952" y="1484313"/>
            <a:chExt cx="4896098" cy="3695700"/>
          </a:xfrm>
        </p:grpSpPr>
        <p:grpSp>
          <p:nvGrpSpPr>
            <p:cNvPr id="3" name="グループ化 114"/>
            <p:cNvGrpSpPr>
              <a:grpSpLocks/>
            </p:cNvGrpSpPr>
            <p:nvPr/>
          </p:nvGrpSpPr>
          <p:grpSpPr bwMode="auto">
            <a:xfrm>
              <a:off x="4139952" y="1484313"/>
              <a:ext cx="4896098" cy="3695700"/>
              <a:chOff x="3913833" y="1484313"/>
              <a:chExt cx="4896791" cy="3695997"/>
            </a:xfrm>
          </p:grpSpPr>
          <p:grpSp>
            <p:nvGrpSpPr>
              <p:cNvPr id="5" name="グループ化 135"/>
              <p:cNvGrpSpPr>
                <a:grpSpLocks/>
              </p:cNvGrpSpPr>
              <p:nvPr/>
            </p:nvGrpSpPr>
            <p:grpSpPr bwMode="auto">
              <a:xfrm>
                <a:off x="3913833" y="1484313"/>
                <a:ext cx="4896791" cy="3695997"/>
                <a:chOff x="3914036" y="1484784"/>
                <a:chExt cx="4896589" cy="3695998"/>
              </a:xfrm>
            </p:grpSpPr>
            <p:grpSp>
              <p:nvGrpSpPr>
                <p:cNvPr id="6" name="グループ化 110"/>
                <p:cNvGrpSpPr>
                  <a:grpSpLocks/>
                </p:cNvGrpSpPr>
                <p:nvPr/>
              </p:nvGrpSpPr>
              <p:grpSpPr bwMode="auto">
                <a:xfrm>
                  <a:off x="3914036" y="1484784"/>
                  <a:ext cx="4896589" cy="3695998"/>
                  <a:chOff x="3914036" y="1484784"/>
                  <a:chExt cx="4896589" cy="3695998"/>
                </a:xfrm>
              </p:grpSpPr>
              <p:grpSp>
                <p:nvGrpSpPr>
                  <p:cNvPr id="7" name="グループ化 94"/>
                  <p:cNvGrpSpPr>
                    <a:grpSpLocks/>
                  </p:cNvGrpSpPr>
                  <p:nvPr/>
                </p:nvGrpSpPr>
                <p:grpSpPr bwMode="auto">
                  <a:xfrm>
                    <a:off x="3914036" y="1484784"/>
                    <a:ext cx="4896589" cy="3695998"/>
                    <a:chOff x="3914037" y="1628775"/>
                    <a:chExt cx="4896589" cy="3695998"/>
                  </a:xfrm>
                </p:grpSpPr>
                <p:grpSp>
                  <p:nvGrpSpPr>
                    <p:cNvPr id="8" name="グループ化 85"/>
                    <p:cNvGrpSpPr>
                      <a:grpSpLocks/>
                    </p:cNvGrpSpPr>
                    <p:nvPr/>
                  </p:nvGrpSpPr>
                  <p:grpSpPr bwMode="auto">
                    <a:xfrm>
                      <a:off x="3914037" y="1628775"/>
                      <a:ext cx="4896589" cy="3695998"/>
                      <a:chOff x="3914037" y="1628775"/>
                      <a:chExt cx="4896589" cy="3695998"/>
                    </a:xfrm>
                  </p:grpSpPr>
                  <p:grpSp>
                    <p:nvGrpSpPr>
                      <p:cNvPr id="9" name="グループ化 77"/>
                      <p:cNvGrpSpPr>
                        <a:grpSpLocks/>
                      </p:cNvGrpSpPr>
                      <p:nvPr/>
                    </p:nvGrpSpPr>
                    <p:grpSpPr bwMode="auto">
                      <a:xfrm>
                        <a:off x="3914037" y="1628775"/>
                        <a:ext cx="4896589" cy="3695998"/>
                        <a:chOff x="1835349" y="1340768"/>
                        <a:chExt cx="5979715" cy="4514092"/>
                      </a:xfrm>
                    </p:grpSpPr>
                    <p:grpSp>
                      <p:nvGrpSpPr>
                        <p:cNvPr id="10" name="グループ化 105"/>
                        <p:cNvGrpSpPr>
                          <a:grpSpLocks/>
                        </p:cNvGrpSpPr>
                        <p:nvPr/>
                      </p:nvGrpSpPr>
                      <p:grpSpPr bwMode="auto">
                        <a:xfrm>
                          <a:off x="2330059" y="1340768"/>
                          <a:ext cx="5485005" cy="4514092"/>
                          <a:chOff x="2330059" y="1268760"/>
                          <a:chExt cx="5485005" cy="4514092"/>
                        </a:xfrm>
                      </p:grpSpPr>
                      <p:grpSp>
                        <p:nvGrpSpPr>
                          <p:cNvPr id="11" name="グループ化 70"/>
                          <p:cNvGrpSpPr>
                            <a:grpSpLocks/>
                          </p:cNvGrpSpPr>
                          <p:nvPr/>
                        </p:nvGrpSpPr>
                        <p:grpSpPr bwMode="auto">
                          <a:xfrm>
                            <a:off x="2481064" y="1268760"/>
                            <a:ext cx="5334000" cy="4514092"/>
                            <a:chOff x="2481064" y="1268760"/>
                            <a:chExt cx="5334000" cy="4514092"/>
                          </a:xfrm>
                        </p:grpSpPr>
                        <p:grpSp>
                          <p:nvGrpSpPr>
                            <p:cNvPr id="12" name="グループ化 62"/>
                            <p:cNvGrpSpPr>
                              <a:grpSpLocks/>
                            </p:cNvGrpSpPr>
                            <p:nvPr/>
                          </p:nvGrpSpPr>
                          <p:grpSpPr bwMode="auto">
                            <a:xfrm>
                              <a:off x="2481064" y="1268760"/>
                              <a:ext cx="5334000" cy="4514092"/>
                              <a:chOff x="2481064" y="1268760"/>
                              <a:chExt cx="5334000" cy="4514092"/>
                            </a:xfrm>
                          </p:grpSpPr>
                          <p:grpSp>
                            <p:nvGrpSpPr>
                              <p:cNvPr id="13" name="グループ化 82"/>
                              <p:cNvGrpSpPr>
                                <a:grpSpLocks/>
                              </p:cNvGrpSpPr>
                              <p:nvPr/>
                            </p:nvGrpSpPr>
                            <p:grpSpPr bwMode="auto">
                              <a:xfrm>
                                <a:off x="2481064" y="1268760"/>
                                <a:ext cx="5334000" cy="4514092"/>
                                <a:chOff x="1905000" y="1196752"/>
                                <a:chExt cx="5334000" cy="4514092"/>
                              </a:xfrm>
                            </p:grpSpPr>
                            <p:grpSp>
                              <p:nvGrpSpPr>
                                <p:cNvPr id="14" name="グループ化 80"/>
                                <p:cNvGrpSpPr>
                                  <a:grpSpLocks/>
                                </p:cNvGrpSpPr>
                                <p:nvPr/>
                              </p:nvGrpSpPr>
                              <p:grpSpPr bwMode="auto">
                                <a:xfrm>
                                  <a:off x="1905000" y="1196752"/>
                                  <a:ext cx="5334000" cy="4514092"/>
                                  <a:chOff x="1760984" y="1124744"/>
                                  <a:chExt cx="5334000" cy="4514092"/>
                                </a:xfrm>
                              </p:grpSpPr>
                              <p:grpSp>
                                <p:nvGrpSpPr>
                                  <p:cNvPr id="15" name="グループ化 73"/>
                                  <p:cNvGrpSpPr>
                                    <a:grpSpLocks/>
                                  </p:cNvGrpSpPr>
                                  <p:nvPr/>
                                </p:nvGrpSpPr>
                                <p:grpSpPr bwMode="auto">
                                  <a:xfrm>
                                    <a:off x="1760984" y="1124744"/>
                                    <a:ext cx="5334000" cy="4514092"/>
                                    <a:chOff x="1832992" y="1124744"/>
                                    <a:chExt cx="5334000" cy="4514092"/>
                                  </a:xfrm>
                                </p:grpSpPr>
                                <p:grpSp>
                                  <p:nvGrpSpPr>
                                    <p:cNvPr id="16" name="グループ化 64"/>
                                    <p:cNvGrpSpPr>
                                      <a:grpSpLocks/>
                                    </p:cNvGrpSpPr>
                                    <p:nvPr/>
                                  </p:nvGrpSpPr>
                                  <p:grpSpPr bwMode="auto">
                                    <a:xfrm>
                                      <a:off x="1832992" y="1124744"/>
                                      <a:ext cx="5334000" cy="4484645"/>
                                      <a:chOff x="2049016" y="908720"/>
                                      <a:chExt cx="5334000" cy="4484645"/>
                                    </a:xfrm>
                                  </p:grpSpPr>
                                  <p:grpSp>
                                    <p:nvGrpSpPr>
                                      <p:cNvPr id="17" name="グループ化 36"/>
                                      <p:cNvGrpSpPr>
                                        <a:grpSpLocks/>
                                      </p:cNvGrpSpPr>
                                      <p:nvPr/>
                                    </p:nvGrpSpPr>
                                    <p:grpSpPr bwMode="auto">
                                      <a:xfrm>
                                        <a:off x="2049016" y="908720"/>
                                        <a:ext cx="5334000" cy="4484645"/>
                                        <a:chOff x="1905000" y="1219561"/>
                                        <a:chExt cx="5334000" cy="4484645"/>
                                      </a:xfrm>
                                    </p:grpSpPr>
                                    <p:grpSp>
                                      <p:nvGrpSpPr>
                                        <p:cNvPr id="18" name="グループ化 1"/>
                                        <p:cNvGrpSpPr>
                                          <a:grpSpLocks/>
                                        </p:cNvGrpSpPr>
                                        <p:nvPr/>
                                      </p:nvGrpSpPr>
                                      <p:grpSpPr bwMode="auto">
                                        <a:xfrm>
                                          <a:off x="1905000" y="1219561"/>
                                          <a:ext cx="5334000" cy="4484645"/>
                                          <a:chOff x="0" y="0"/>
                                          <a:chExt cx="5334000" cy="4484645"/>
                                        </a:xfrm>
                                      </p:grpSpPr>
                                      <p:pic>
                                        <p:nvPicPr>
                                          <p:cNvPr id="16473" name="図 3"/>
                                          <p:cNvPicPr>
                                            <a:picLocks noChangeAspect="1"/>
                                          </p:cNvPicPr>
                                          <p:nvPr/>
                                        </p:nvPicPr>
                                        <p:blipFill>
                                          <a:blip r:embed="rId3" cstate="print">
                                            <a:extLst>
                                              <a:ext uri="{28A0092B-C50C-407E-A947-70E740481C1C}">
                                                <a14:useLocalDpi xmlns:a14="http://schemas.microsoft.com/office/drawing/2010/main" val="0"/>
                                              </a:ext>
                                            </a:extLst>
                                          </a:blip>
                                          <a:srcRect l="19238" t="227" r="25233" b="4405"/>
                                          <a:stretch>
                                            <a:fillRect/>
                                          </a:stretch>
                                        </p:blipFill>
                                        <p:spPr bwMode="gray">
                                          <a:xfrm>
                                            <a:off x="2704" y="72008"/>
                                            <a:ext cx="5290492" cy="425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4"/>
                                          <p:cNvGrpSpPr/>
                                          <p:nvPr/>
                                        </p:nvGrpSpPr>
                                        <p:grpSpPr bwMode="gray">
                                          <a:xfrm>
                                            <a:off x="0" y="0"/>
                                            <a:ext cx="5334000" cy="4484645"/>
                                            <a:chOff x="0" y="0"/>
                                            <a:chExt cx="5334000" cy="4484645"/>
                                          </a:xfrm>
                                          <a:solidFill>
                                            <a:sysClr val="window" lastClr="FFFFFF"/>
                                          </a:solidFill>
                                        </p:grpSpPr>
                                        <p:sp>
                                          <p:nvSpPr>
                                            <p:cNvPr id="168" name="正方形/長方形 167"/>
                                            <p:cNvSpPr/>
                                            <p:nvPr/>
                                          </p:nvSpPr>
                                          <p:spPr bwMode="gray">
                                            <a:xfrm>
                                              <a:off x="0" y="0"/>
                                              <a:ext cx="1885789" cy="1847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5" name="正方形/長方形 184"/>
                                            <p:cNvSpPr/>
                                            <p:nvPr/>
                                          </p:nvSpPr>
                                          <p:spPr bwMode="gray">
                                            <a:xfrm>
                                              <a:off x="3869711" y="2207902"/>
                                              <a:ext cx="1464289" cy="21464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4" name="正方形/長方形 193"/>
                                            <p:cNvSpPr/>
                                            <p:nvPr/>
                                          </p:nvSpPr>
                                          <p:spPr bwMode="gray">
                                            <a:xfrm>
                                              <a:off x="3396605" y="3672451"/>
                                              <a:ext cx="136070" cy="80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5" name="正方形/長方形 194"/>
                                            <p:cNvSpPr/>
                                            <p:nvPr/>
                                          </p:nvSpPr>
                                          <p:spPr bwMode="gray">
                                            <a:xfrm>
                                              <a:off x="1048697" y="3725366"/>
                                              <a:ext cx="106135" cy="759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grpSp>
                                      <p:nvGrpSpPr>
                                        <p:cNvPr id="20" name="グループ化 35"/>
                                        <p:cNvGrpSpPr>
                                          <a:grpSpLocks/>
                                        </p:cNvGrpSpPr>
                                        <p:nvPr/>
                                      </p:nvGrpSpPr>
                                      <p:grpSpPr bwMode="auto">
                                        <a:xfrm>
                                          <a:off x="4769330" y="2842085"/>
                                          <a:ext cx="1126380" cy="1567655"/>
                                          <a:chOff x="4769330" y="2842085"/>
                                          <a:chExt cx="1126380" cy="1567655"/>
                                        </a:xfrm>
                                      </p:grpSpPr>
                                      <p:sp>
                                        <p:nvSpPr>
                                          <p:cNvPr id="157" name="円/楕円 156"/>
                                          <p:cNvSpPr/>
                                          <p:nvPr/>
                                        </p:nvSpPr>
                                        <p:spPr bwMode="gray">
                                          <a:xfrm>
                                            <a:off x="4768780" y="4265796"/>
                                            <a:ext cx="143482" cy="14348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9" name="円/楕円 158"/>
                                          <p:cNvSpPr/>
                                          <p:nvPr/>
                                        </p:nvSpPr>
                                        <p:spPr bwMode="gray">
                                          <a:xfrm>
                                            <a:off x="5751827" y="2842539"/>
                                            <a:ext cx="143482" cy="14348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grpSp>
                                  <p:grpSp>
                                    <p:nvGrpSpPr>
                                      <p:cNvPr id="21" name="グループ化 63"/>
                                      <p:cNvGrpSpPr>
                                        <a:grpSpLocks/>
                                      </p:cNvGrpSpPr>
                                      <p:nvPr/>
                                    </p:nvGrpSpPr>
                                    <p:grpSpPr bwMode="auto">
                                      <a:xfrm>
                                        <a:off x="2910090" y="2781835"/>
                                        <a:ext cx="2627473" cy="1894444"/>
                                        <a:chOff x="2910090" y="2781835"/>
                                        <a:chExt cx="2627473" cy="1894444"/>
                                      </a:xfrm>
                                    </p:grpSpPr>
                                    <p:sp>
                                      <p:nvSpPr>
                                        <p:cNvPr id="130" name="フリーフォーム 32"/>
                                        <p:cNvSpPr/>
                                        <p:nvPr/>
                                      </p:nvSpPr>
                                      <p:spPr bwMode="gray">
                                        <a:xfrm>
                                          <a:off x="3159989" y="4005370"/>
                                          <a:ext cx="27145" cy="579774"/>
                                        </a:xfrm>
                                        <a:custGeom>
                                          <a:avLst/>
                                          <a:gdLst>
                                            <a:gd name="connsiteX0" fmla="*/ 28575 w 28575"/>
                                            <a:gd name="connsiteY0" fmla="*/ 0 h 581025"/>
                                            <a:gd name="connsiteX1" fmla="*/ 0 w 28575"/>
                                            <a:gd name="connsiteY1" fmla="*/ 581025 h 581025"/>
                                          </a:gdLst>
                                          <a:ahLst/>
                                          <a:cxnLst>
                                            <a:cxn ang="0">
                                              <a:pos x="connsiteX0" y="connsiteY0"/>
                                            </a:cxn>
                                            <a:cxn ang="0">
                                              <a:pos x="connsiteX1" y="connsiteY1"/>
                                            </a:cxn>
                                          </a:cxnLst>
                                          <a:rect l="l" t="t" r="r" b="b"/>
                                          <a:pathLst>
                                            <a:path w="28575" h="581025">
                                              <a:moveTo>
                                                <a:pt x="28575" y="0"/>
                                              </a:moveTo>
                                              <a:lnTo>
                                                <a:pt x="0" y="581025"/>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22" name="グループ化 61"/>
                                        <p:cNvGrpSpPr>
                                          <a:grpSpLocks/>
                                        </p:cNvGrpSpPr>
                                        <p:nvPr/>
                                      </p:nvGrpSpPr>
                                      <p:grpSpPr bwMode="auto">
                                        <a:xfrm>
                                          <a:off x="2910090" y="2781835"/>
                                          <a:ext cx="2627473" cy="1894444"/>
                                          <a:chOff x="2910090" y="2781835"/>
                                          <a:chExt cx="2627473" cy="1894444"/>
                                        </a:xfrm>
                                      </p:grpSpPr>
                                      <p:sp>
                                        <p:nvSpPr>
                                          <p:cNvPr id="132" name="フリーフォーム 131"/>
                                          <p:cNvSpPr/>
                                          <p:nvPr/>
                                        </p:nvSpPr>
                                        <p:spPr bwMode="gray">
                                          <a:xfrm>
                                            <a:off x="2909865" y="2896238"/>
                                            <a:ext cx="467286" cy="1685029"/>
                                          </a:xfrm>
                                          <a:custGeom>
                                            <a:avLst/>
                                            <a:gdLst>
                                              <a:gd name="connsiteX0" fmla="*/ 398462 w 466724"/>
                                              <a:gd name="connsiteY0" fmla="*/ 1685925 h 1685925"/>
                                              <a:gd name="connsiteX1" fmla="*/ 407987 w 466724"/>
                                              <a:gd name="connsiteY1" fmla="*/ 1400175 h 1685925"/>
                                              <a:gd name="connsiteX2" fmla="*/ 46037 w 466724"/>
                                              <a:gd name="connsiteY2" fmla="*/ 619125 h 1685925"/>
                                              <a:gd name="connsiteX3" fmla="*/ 131762 w 466724"/>
                                              <a:gd name="connsiteY3" fmla="*/ 238125 h 1685925"/>
                                              <a:gd name="connsiteX4" fmla="*/ 150812 w 466724"/>
                                              <a:gd name="connsiteY4" fmla="*/ 0 h 16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4" h="1685925">
                                                <a:moveTo>
                                                  <a:pt x="398462" y="1685925"/>
                                                </a:moveTo>
                                                <a:cubicBezTo>
                                                  <a:pt x="432593" y="1631950"/>
                                                  <a:pt x="466724" y="1577975"/>
                                                  <a:pt x="407987" y="1400175"/>
                                                </a:cubicBezTo>
                                                <a:cubicBezTo>
                                                  <a:pt x="349250" y="1222375"/>
                                                  <a:pt x="92075" y="812800"/>
                                                  <a:pt x="46037" y="619125"/>
                                                </a:cubicBezTo>
                                                <a:cubicBezTo>
                                                  <a:pt x="0" y="425450"/>
                                                  <a:pt x="114300" y="341312"/>
                                                  <a:pt x="131762" y="238125"/>
                                                </a:cubicBezTo>
                                                <a:cubicBezTo>
                                                  <a:pt x="149224" y="134938"/>
                                                  <a:pt x="150018" y="67469"/>
                                                  <a:pt x="150812" y="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3" name="フリーフォーム 39"/>
                                          <p:cNvSpPr/>
                                          <p:nvPr/>
                                        </p:nvSpPr>
                                        <p:spPr bwMode="gray">
                                          <a:xfrm>
                                            <a:off x="3852194" y="2781835"/>
                                            <a:ext cx="286964" cy="1894444"/>
                                          </a:xfrm>
                                          <a:custGeom>
                                            <a:avLst/>
                                            <a:gdLst>
                                              <a:gd name="connsiteX0" fmla="*/ 0 w 287338"/>
                                              <a:gd name="connsiteY0" fmla="*/ 1895475 h 1895475"/>
                                              <a:gd name="connsiteX1" fmla="*/ 257175 w 287338"/>
                                              <a:gd name="connsiteY1" fmla="*/ 828675 h 1895475"/>
                                              <a:gd name="connsiteX2" fmla="*/ 180975 w 287338"/>
                                              <a:gd name="connsiteY2" fmla="*/ 0 h 1895475"/>
                                            </a:gdLst>
                                            <a:ahLst/>
                                            <a:cxnLst>
                                              <a:cxn ang="0">
                                                <a:pos x="connsiteX0" y="connsiteY0"/>
                                              </a:cxn>
                                              <a:cxn ang="0">
                                                <a:pos x="connsiteX1" y="connsiteY1"/>
                                              </a:cxn>
                                              <a:cxn ang="0">
                                                <a:pos x="connsiteX2" y="connsiteY2"/>
                                              </a:cxn>
                                            </a:cxnLst>
                                            <a:rect l="l" t="t" r="r" b="b"/>
                                            <a:pathLst>
                                              <a:path w="287338" h="1895475">
                                                <a:moveTo>
                                                  <a:pt x="0" y="1895475"/>
                                                </a:moveTo>
                                                <a:cubicBezTo>
                                                  <a:pt x="113506" y="1520031"/>
                                                  <a:pt x="227013" y="1144588"/>
                                                  <a:pt x="257175" y="828675"/>
                                                </a:cubicBezTo>
                                                <a:cubicBezTo>
                                                  <a:pt x="287338" y="512763"/>
                                                  <a:pt x="234156" y="256381"/>
                                                  <a:pt x="180975" y="0"/>
                                                </a:cubicBezTo>
                                              </a:path>
                                            </a:pathLst>
                                          </a:custGeom>
                                          <a:ln w="63500" cmpd="tri">
                                            <a:solidFill>
                                              <a:srgbClr val="52300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4" name="フリーフォーム 133"/>
                                          <p:cNvSpPr/>
                                          <p:nvPr/>
                                        </p:nvSpPr>
                                        <p:spPr bwMode="gray">
                                          <a:xfrm>
                                            <a:off x="3150295" y="3394572"/>
                                            <a:ext cx="2386843" cy="637944"/>
                                          </a:xfrm>
                                          <a:custGeom>
                                            <a:avLst/>
                                            <a:gdLst>
                                              <a:gd name="connsiteX0" fmla="*/ 0 w 2371725"/>
                                              <a:gd name="connsiteY0" fmla="*/ 638175 h 638175"/>
                                              <a:gd name="connsiteX1" fmla="*/ 781050 w 2371725"/>
                                              <a:gd name="connsiteY1" fmla="*/ 66675 h 638175"/>
                                              <a:gd name="connsiteX2" fmla="*/ 1390650 w 2371725"/>
                                              <a:gd name="connsiteY2" fmla="*/ 238125 h 638175"/>
                                              <a:gd name="connsiteX3" fmla="*/ 2371725 w 2371725"/>
                                              <a:gd name="connsiteY3" fmla="*/ 123825 h 638175"/>
                                              <a:gd name="connsiteX0" fmla="*/ 0 w 2409807"/>
                                              <a:gd name="connsiteY0" fmla="*/ 638175 h 638175"/>
                                              <a:gd name="connsiteX1" fmla="*/ 781050 w 2409807"/>
                                              <a:gd name="connsiteY1" fmla="*/ 66675 h 638175"/>
                                              <a:gd name="connsiteX2" fmla="*/ 1390650 w 2409807"/>
                                              <a:gd name="connsiteY2" fmla="*/ 238125 h 638175"/>
                                              <a:gd name="connsiteX3" fmla="*/ 2409807 w 2409807"/>
                                              <a:gd name="connsiteY3" fmla="*/ 107185 h 638175"/>
                                              <a:gd name="connsiteX0" fmla="*/ 0 w 2409807"/>
                                              <a:gd name="connsiteY0" fmla="*/ 638175 h 638175"/>
                                              <a:gd name="connsiteX1" fmla="*/ 781050 w 2409807"/>
                                              <a:gd name="connsiteY1" fmla="*/ 66675 h 638175"/>
                                              <a:gd name="connsiteX2" fmla="*/ 1390650 w 2409807"/>
                                              <a:gd name="connsiteY2" fmla="*/ 238125 h 638175"/>
                                              <a:gd name="connsiteX3" fmla="*/ 2409807 w 2409807"/>
                                              <a:gd name="connsiteY3" fmla="*/ 107185 h 638175"/>
                                              <a:gd name="connsiteX0" fmla="*/ 0 w 2372056"/>
                                              <a:gd name="connsiteY0" fmla="*/ 638175 h 638175"/>
                                              <a:gd name="connsiteX1" fmla="*/ 781050 w 2372056"/>
                                              <a:gd name="connsiteY1" fmla="*/ 66675 h 638175"/>
                                              <a:gd name="connsiteX2" fmla="*/ 1390650 w 2372056"/>
                                              <a:gd name="connsiteY2" fmla="*/ 238125 h 638175"/>
                                              <a:gd name="connsiteX3" fmla="*/ 2372056 w 2372056"/>
                                              <a:gd name="connsiteY3" fmla="*/ 82514 h 638175"/>
                                            </a:gdLst>
                                            <a:ahLst/>
                                            <a:cxnLst>
                                              <a:cxn ang="0">
                                                <a:pos x="connsiteX0" y="connsiteY0"/>
                                              </a:cxn>
                                              <a:cxn ang="0">
                                                <a:pos x="connsiteX1" y="connsiteY1"/>
                                              </a:cxn>
                                              <a:cxn ang="0">
                                                <a:pos x="connsiteX2" y="connsiteY2"/>
                                              </a:cxn>
                                              <a:cxn ang="0">
                                                <a:pos x="connsiteX3" y="connsiteY3"/>
                                              </a:cxn>
                                            </a:cxnLst>
                                            <a:rect l="l" t="t" r="r" b="b"/>
                                            <a:pathLst>
                                              <a:path w="2372056" h="638175">
                                                <a:moveTo>
                                                  <a:pt x="0" y="638175"/>
                                                </a:moveTo>
                                                <a:cubicBezTo>
                                                  <a:pt x="274637" y="385762"/>
                                                  <a:pt x="549275" y="133350"/>
                                                  <a:pt x="781050" y="66675"/>
                                                </a:cubicBezTo>
                                                <a:cubicBezTo>
                                                  <a:pt x="1012825" y="0"/>
                                                  <a:pt x="1125482" y="235485"/>
                                                  <a:pt x="1390650" y="238125"/>
                                                </a:cubicBezTo>
                                                <a:cubicBezTo>
                                                  <a:pt x="1655818" y="240765"/>
                                                  <a:pt x="2089606" y="156883"/>
                                                  <a:pt x="2372056" y="82514"/>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23" name="グループ化 59"/>
                                          <p:cNvGrpSpPr>
                                            <a:grpSpLocks/>
                                          </p:cNvGrpSpPr>
                                          <p:nvPr/>
                                        </p:nvGrpSpPr>
                                        <p:grpSpPr bwMode="auto">
                                          <a:xfrm>
                                            <a:off x="3131840" y="4221088"/>
                                            <a:ext cx="2180431" cy="449188"/>
                                            <a:chOff x="5719936" y="3914006"/>
                                            <a:chExt cx="2180431" cy="449188"/>
                                          </a:xfrm>
                                        </p:grpSpPr>
                                        <p:sp>
                                          <p:nvSpPr>
                                            <p:cNvPr id="144" name="フリーフォーム 143"/>
                                            <p:cNvSpPr/>
                                            <p:nvPr/>
                                          </p:nvSpPr>
                                          <p:spPr bwMode="gray">
                                            <a:xfrm>
                                              <a:off x="5707368" y="3932913"/>
                                              <a:ext cx="2189071" cy="381990"/>
                                            </a:xfrm>
                                            <a:custGeom>
                                              <a:avLst/>
                                              <a:gdLst>
                                                <a:gd name="connsiteX0" fmla="*/ 0 w 2171700"/>
                                                <a:gd name="connsiteY0" fmla="*/ 76200 h 381000"/>
                                                <a:gd name="connsiteX1" fmla="*/ 1485900 w 2171700"/>
                                                <a:gd name="connsiteY1" fmla="*/ 152400 h 381000"/>
                                                <a:gd name="connsiteX2" fmla="*/ 1743075 w 2171700"/>
                                                <a:gd name="connsiteY2" fmla="*/ 38100 h 381000"/>
                                                <a:gd name="connsiteX3" fmla="*/ 2171700 w 21717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2171700" h="381000">
                                                  <a:moveTo>
                                                    <a:pt x="0" y="76200"/>
                                                  </a:moveTo>
                                                  <a:cubicBezTo>
                                                    <a:pt x="597694" y="117475"/>
                                                    <a:pt x="1195388" y="158750"/>
                                                    <a:pt x="1485900" y="152400"/>
                                                  </a:cubicBezTo>
                                                  <a:cubicBezTo>
                                                    <a:pt x="1776412" y="146050"/>
                                                    <a:pt x="1628775" y="0"/>
                                                    <a:pt x="1743075" y="38100"/>
                                                  </a:cubicBezTo>
                                                  <a:cubicBezTo>
                                                    <a:pt x="1857375" y="76200"/>
                                                    <a:pt x="2014537" y="228600"/>
                                                    <a:pt x="2171700" y="381000"/>
                                                  </a:cubicBezTo>
                                                </a:path>
                                              </a:pathLst>
                                            </a:custGeom>
                                            <a:noFill/>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7" name="フリーフォーム 146"/>
                                            <p:cNvSpPr/>
                                            <p:nvPr/>
                                          </p:nvSpPr>
                                          <p:spPr bwMode="gray">
                                            <a:xfrm>
                                              <a:off x="5722880" y="3930973"/>
                                              <a:ext cx="2177437" cy="432407"/>
                                            </a:xfrm>
                                            <a:custGeom>
                                              <a:avLst/>
                                              <a:gdLst>
                                                <a:gd name="connsiteX0" fmla="*/ 0 w 2171700"/>
                                                <a:gd name="connsiteY0" fmla="*/ 76200 h 381000"/>
                                                <a:gd name="connsiteX1" fmla="*/ 1485900 w 2171700"/>
                                                <a:gd name="connsiteY1" fmla="*/ 152400 h 381000"/>
                                                <a:gd name="connsiteX2" fmla="*/ 1743075 w 2171700"/>
                                                <a:gd name="connsiteY2" fmla="*/ 38100 h 381000"/>
                                                <a:gd name="connsiteX3" fmla="*/ 2171700 w 21717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2171700" h="381000">
                                                  <a:moveTo>
                                                    <a:pt x="0" y="76200"/>
                                                  </a:moveTo>
                                                  <a:cubicBezTo>
                                                    <a:pt x="597694" y="117475"/>
                                                    <a:pt x="1195388" y="158750"/>
                                                    <a:pt x="1485900" y="152400"/>
                                                  </a:cubicBezTo>
                                                  <a:cubicBezTo>
                                                    <a:pt x="1776412" y="146050"/>
                                                    <a:pt x="1628775" y="0"/>
                                                    <a:pt x="1743075" y="38100"/>
                                                  </a:cubicBezTo>
                                                  <a:cubicBezTo>
                                                    <a:pt x="1857375" y="76200"/>
                                                    <a:pt x="2014537" y="228600"/>
                                                    <a:pt x="2171700" y="381000"/>
                                                  </a:cubicBezTo>
                                                </a:path>
                                              </a:pathLst>
                                            </a:cu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9" name="フリーフォーム 148"/>
                                            <p:cNvSpPr/>
                                            <p:nvPr/>
                                          </p:nvSpPr>
                                          <p:spPr bwMode="gray">
                                            <a:xfrm>
                                              <a:off x="5703490" y="3913522"/>
                                              <a:ext cx="2187133" cy="381990"/>
                                            </a:xfrm>
                                            <a:custGeom>
                                              <a:avLst/>
                                              <a:gdLst>
                                                <a:gd name="connsiteX0" fmla="*/ 0 w 2171700"/>
                                                <a:gd name="connsiteY0" fmla="*/ 76200 h 381000"/>
                                                <a:gd name="connsiteX1" fmla="*/ 1485900 w 2171700"/>
                                                <a:gd name="connsiteY1" fmla="*/ 152400 h 381000"/>
                                                <a:gd name="connsiteX2" fmla="*/ 1743075 w 2171700"/>
                                                <a:gd name="connsiteY2" fmla="*/ 38100 h 381000"/>
                                                <a:gd name="connsiteX3" fmla="*/ 2171700 w 21717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2171700" h="381000">
                                                  <a:moveTo>
                                                    <a:pt x="0" y="76200"/>
                                                  </a:moveTo>
                                                  <a:cubicBezTo>
                                                    <a:pt x="597694" y="117475"/>
                                                    <a:pt x="1195388" y="158750"/>
                                                    <a:pt x="1485900" y="152400"/>
                                                  </a:cubicBezTo>
                                                  <a:cubicBezTo>
                                                    <a:pt x="1776412" y="146050"/>
                                                    <a:pt x="1628775" y="0"/>
                                                    <a:pt x="1743075" y="38100"/>
                                                  </a:cubicBezTo>
                                                  <a:cubicBezTo>
                                                    <a:pt x="1857375" y="76200"/>
                                                    <a:pt x="2014537" y="228600"/>
                                                    <a:pt x="2171700" y="381000"/>
                                                  </a:cubicBezTo>
                                                </a:path>
                                              </a:pathLst>
                                            </a:cu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grpSp>
                                </p:grpSp>
                                <p:grpSp>
                                  <p:nvGrpSpPr>
                                    <p:cNvPr id="24" name="グループ化 66"/>
                                    <p:cNvGrpSpPr>
                                      <a:grpSpLocks/>
                                    </p:cNvGrpSpPr>
                                    <p:nvPr/>
                                  </p:nvGrpSpPr>
                                  <p:grpSpPr bwMode="auto">
                                    <a:xfrm>
                                      <a:off x="3925513" y="4994975"/>
                                      <a:ext cx="936331" cy="643861"/>
                                      <a:chOff x="3925513" y="4994975"/>
                                      <a:chExt cx="936331" cy="643861"/>
                                    </a:xfrm>
                                  </p:grpSpPr>
                                  <p:cxnSp>
                                    <p:nvCxnSpPr>
                                      <p:cNvPr id="126" name="直線コネクタ 125"/>
                                      <p:cNvCxnSpPr>
                                        <a:endCxn id="125" idx="0"/>
                                      </p:cNvCxnSpPr>
                                      <p:nvPr/>
                                    </p:nvCxnSpPr>
                                    <p:spPr bwMode="gray">
                                      <a:xfrm>
                                        <a:off x="4101517" y="4995074"/>
                                        <a:ext cx="290842" cy="26371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bwMode="gray">
                                      <a:xfrm>
                                        <a:off x="3925072" y="5258784"/>
                                        <a:ext cx="936512" cy="380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商業・業務集積地</a:t>
                                        </a:r>
                                        <a:endParaRPr lang="en-US" altLang="ja-JP" sz="900" dirty="0">
                                          <a:solidFill>
                                            <a:schemeClr val="tx1"/>
                                          </a:solidFill>
                                        </a:endParaRPr>
                                      </a:p>
                                    </p:txBody>
                                  </p:sp>
                                </p:grpSp>
                              </p:grpSp>
                              <p:grpSp>
                                <p:nvGrpSpPr>
                                  <p:cNvPr id="25" name="グループ化 79"/>
                                  <p:cNvGrpSpPr>
                                    <a:grpSpLocks/>
                                  </p:cNvGrpSpPr>
                                  <p:nvPr/>
                                </p:nvGrpSpPr>
                                <p:grpSpPr bwMode="auto">
                                  <a:xfrm>
                                    <a:off x="3851920" y="1844824"/>
                                    <a:ext cx="2592288" cy="941553"/>
                                    <a:chOff x="3851920" y="1844824"/>
                                    <a:chExt cx="2592288" cy="941553"/>
                                  </a:xfrm>
                                </p:grpSpPr>
                                <p:sp>
                                  <p:nvSpPr>
                                    <p:cNvPr id="117" name="正方形/長方形 116"/>
                                    <p:cNvSpPr/>
                                    <p:nvPr/>
                                  </p:nvSpPr>
                                  <p:spPr bwMode="gray">
                                    <a:xfrm>
                                      <a:off x="3851125" y="1844128"/>
                                      <a:ext cx="647608" cy="2404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a:t>
                                      </a:r>
                                      <a:endParaRPr lang="en-US" altLang="ja-JP" sz="900" dirty="0">
                                        <a:solidFill>
                                          <a:schemeClr val="tx1"/>
                                        </a:solidFill>
                                      </a:endParaRPr>
                                    </a:p>
                                  </p:txBody>
                                </p:sp>
                                <p:sp>
                                  <p:nvSpPr>
                                    <p:cNvPr id="118" name="正方形/長方形 117"/>
                                    <p:cNvSpPr/>
                                    <p:nvPr/>
                                  </p:nvSpPr>
                                  <p:spPr bwMode="gray">
                                    <a:xfrm>
                                      <a:off x="5148280" y="2133046"/>
                                      <a:ext cx="143482" cy="143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19" name="正方形/長方形 118"/>
                                    <p:cNvSpPr/>
                                    <p:nvPr/>
                                  </p:nvSpPr>
                                  <p:spPr bwMode="gray">
                                    <a:xfrm>
                                      <a:off x="5260739" y="1915873"/>
                                      <a:ext cx="808542" cy="3839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城北公園</a:t>
                                      </a:r>
                                      <a:endParaRPr lang="en-US" altLang="ja-JP" sz="900" dirty="0">
                                        <a:solidFill>
                                          <a:schemeClr val="tx1"/>
                                        </a:solidFill>
                                      </a:endParaRPr>
                                    </a:p>
                                  </p:txBody>
                                </p:sp>
                                <p:sp>
                                  <p:nvSpPr>
                                    <p:cNvPr id="120" name="正方形/長方形 119"/>
                                    <p:cNvSpPr/>
                                    <p:nvPr/>
                                  </p:nvSpPr>
                                  <p:spPr bwMode="gray">
                                    <a:xfrm>
                                      <a:off x="6082853" y="2348279"/>
                                      <a:ext cx="145422" cy="1454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21" name="正方形/長方形 120"/>
                                    <p:cNvSpPr/>
                                    <p:nvPr/>
                                  </p:nvSpPr>
                                  <p:spPr bwMode="gray">
                                    <a:xfrm>
                                      <a:off x="5369320" y="2468500"/>
                                      <a:ext cx="1074177" cy="31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千林商店街</a:t>
                                      </a:r>
                                      <a:endParaRPr lang="en-US" altLang="ja-JP" sz="900" dirty="0">
                                        <a:solidFill>
                                          <a:schemeClr val="tx1"/>
                                        </a:solidFill>
                                      </a:endParaRPr>
                                    </a:p>
                                  </p:txBody>
                                </p:sp>
                              </p:grpSp>
                            </p:grpSp>
                            <p:sp>
                              <p:nvSpPr>
                                <p:cNvPr id="114" name="正方形/長方形 113"/>
                                <p:cNvSpPr/>
                                <p:nvPr/>
                              </p:nvSpPr>
                              <p:spPr bwMode="gray">
                                <a:xfrm>
                                  <a:off x="4427526" y="3356846"/>
                                  <a:ext cx="647608" cy="2404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大川</a:t>
                                  </a:r>
                                  <a:endParaRPr lang="en-US" altLang="ja-JP" sz="900" dirty="0">
                                    <a:solidFill>
                                      <a:schemeClr val="tx1"/>
                                    </a:solidFill>
                                  </a:endParaRPr>
                                </a:p>
                              </p:txBody>
                            </p:sp>
                          </p:grpSp>
                          <p:sp>
                            <p:nvSpPr>
                              <p:cNvPr id="110" name="円/楕円 109"/>
                              <p:cNvSpPr/>
                              <p:nvPr/>
                            </p:nvSpPr>
                            <p:spPr bwMode="gray">
                              <a:xfrm>
                                <a:off x="4210561" y="4034683"/>
                                <a:ext cx="217163" cy="21523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8" name="二等辺三角形 107"/>
                            <p:cNvSpPr/>
                            <p:nvPr/>
                          </p:nvSpPr>
                          <p:spPr bwMode="gray">
                            <a:xfrm rot="10800000">
                              <a:off x="3900330" y="4788122"/>
                              <a:ext cx="143482" cy="143489"/>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grpSp>
                      <p:sp>
                        <p:nvSpPr>
                          <p:cNvPr id="96" name="正方形/長方形 95"/>
                          <p:cNvSpPr/>
                          <p:nvPr/>
                        </p:nvSpPr>
                        <p:spPr bwMode="gray">
                          <a:xfrm>
                            <a:off x="6876613" y="2348806"/>
                            <a:ext cx="791091" cy="2889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京阪本線</a:t>
                            </a:r>
                          </a:p>
                        </p:txBody>
                      </p:sp>
                      <p:sp>
                        <p:nvSpPr>
                          <p:cNvPr id="97" name="正方形/長方形 96"/>
                          <p:cNvSpPr/>
                          <p:nvPr/>
                        </p:nvSpPr>
                        <p:spPr bwMode="gray">
                          <a:xfrm rot="2195940">
                            <a:off x="5290554" y="3983420"/>
                            <a:ext cx="950084" cy="3121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大阪環状線</a:t>
                            </a:r>
                          </a:p>
                        </p:txBody>
                      </p:sp>
                      <p:sp>
                        <p:nvSpPr>
                          <p:cNvPr id="98" name="正方形/長方形 97"/>
                          <p:cNvSpPr/>
                          <p:nvPr/>
                        </p:nvSpPr>
                        <p:spPr bwMode="gray">
                          <a:xfrm>
                            <a:off x="3466005" y="2924703"/>
                            <a:ext cx="961718" cy="2889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ＪＲ京都線</a:t>
                            </a:r>
                          </a:p>
                        </p:txBody>
                      </p:sp>
                      <p:sp>
                        <p:nvSpPr>
                          <p:cNvPr id="99" name="正方形/長方形 98"/>
                          <p:cNvSpPr/>
                          <p:nvPr/>
                        </p:nvSpPr>
                        <p:spPr bwMode="gray">
                          <a:xfrm>
                            <a:off x="2329782" y="3269852"/>
                            <a:ext cx="1089689" cy="2869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阪急神戸・</a:t>
                            </a:r>
                            <a:endParaRPr lang="en-US" altLang="ja-JP" sz="900" dirty="0">
                              <a:solidFill>
                                <a:schemeClr val="tx1"/>
                              </a:solidFill>
                            </a:endParaRPr>
                          </a:p>
                          <a:p>
                            <a:pPr algn="ctr">
                              <a:defRPr/>
                            </a:pPr>
                            <a:r>
                              <a:rPr lang="ja-JP" altLang="en-US" sz="900" dirty="0">
                                <a:solidFill>
                                  <a:schemeClr val="tx1"/>
                                </a:solidFill>
                              </a:rPr>
                              <a:t>宝塚線</a:t>
                            </a:r>
                          </a:p>
                        </p:txBody>
                      </p:sp>
                      <p:sp>
                        <p:nvSpPr>
                          <p:cNvPr id="100" name="正方形/長方形 99"/>
                          <p:cNvSpPr/>
                          <p:nvPr/>
                        </p:nvSpPr>
                        <p:spPr bwMode="gray">
                          <a:xfrm>
                            <a:off x="3130567" y="4221922"/>
                            <a:ext cx="504126" cy="2869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阪神</a:t>
                            </a:r>
                            <a:endParaRPr lang="en-US" altLang="ja-JP" sz="900" dirty="0">
                              <a:solidFill>
                                <a:schemeClr val="tx1"/>
                              </a:solidFill>
                            </a:endParaRPr>
                          </a:p>
                          <a:p>
                            <a:pPr algn="ctr">
                              <a:defRPr/>
                            </a:pPr>
                            <a:r>
                              <a:rPr lang="ja-JP" altLang="en-US" sz="900" dirty="0">
                                <a:solidFill>
                                  <a:schemeClr val="tx1"/>
                                </a:solidFill>
                              </a:rPr>
                              <a:t>本線</a:t>
                            </a:r>
                          </a:p>
                        </p:txBody>
                      </p:sp>
                      <p:sp>
                        <p:nvSpPr>
                          <p:cNvPr id="101" name="正方形/長方形 100"/>
                          <p:cNvSpPr/>
                          <p:nvPr/>
                        </p:nvSpPr>
                        <p:spPr bwMode="gray">
                          <a:xfrm>
                            <a:off x="2901771" y="5226346"/>
                            <a:ext cx="866710" cy="3121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0070C0"/>
                                </a:solidFill>
                              </a:rPr>
                              <a:t>地下鉄</a:t>
                            </a:r>
                            <a:endParaRPr lang="en-US" altLang="ja-JP" sz="900" dirty="0">
                              <a:solidFill>
                                <a:srgbClr val="0070C0"/>
                              </a:solidFill>
                            </a:endParaRPr>
                          </a:p>
                          <a:p>
                            <a:pPr algn="ctr">
                              <a:defRPr/>
                            </a:pPr>
                            <a:r>
                              <a:rPr lang="ja-JP" altLang="en-US" sz="900" dirty="0">
                                <a:solidFill>
                                  <a:srgbClr val="0070C0"/>
                                </a:solidFill>
                              </a:rPr>
                              <a:t>四ツ橋線</a:t>
                            </a:r>
                          </a:p>
                        </p:txBody>
                      </p:sp>
                      <p:sp>
                        <p:nvSpPr>
                          <p:cNvPr id="102" name="正方形/長方形 101"/>
                          <p:cNvSpPr/>
                          <p:nvPr/>
                        </p:nvSpPr>
                        <p:spPr bwMode="gray">
                          <a:xfrm>
                            <a:off x="2853298" y="2901434"/>
                            <a:ext cx="1052848" cy="3121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
                        <p:nvSpPr>
                          <p:cNvPr id="103" name="正方形/長方形 102"/>
                          <p:cNvSpPr/>
                          <p:nvPr/>
                        </p:nvSpPr>
                        <p:spPr bwMode="gray">
                          <a:xfrm>
                            <a:off x="4121369" y="2746311"/>
                            <a:ext cx="703837" cy="3102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3F1D20"/>
                                </a:solidFill>
                              </a:rPr>
                              <a:t>地下鉄</a:t>
                            </a:r>
                            <a:endParaRPr lang="en-US" altLang="ja-JP" sz="900" dirty="0">
                              <a:solidFill>
                                <a:srgbClr val="3F1D20"/>
                              </a:solidFill>
                            </a:endParaRPr>
                          </a:p>
                          <a:p>
                            <a:pPr algn="ctr">
                              <a:defRPr/>
                            </a:pPr>
                            <a:r>
                              <a:rPr lang="ja-JP" altLang="en-US" sz="900" dirty="0">
                                <a:solidFill>
                                  <a:srgbClr val="3F1D20"/>
                                </a:solidFill>
                              </a:rPr>
                              <a:t>堺筋線</a:t>
                            </a:r>
                          </a:p>
                        </p:txBody>
                      </p:sp>
                      <p:sp>
                        <p:nvSpPr>
                          <p:cNvPr id="104" name="正方形/長方形 103"/>
                          <p:cNvSpPr/>
                          <p:nvPr/>
                        </p:nvSpPr>
                        <p:spPr bwMode="gray">
                          <a:xfrm>
                            <a:off x="5957552" y="3766247"/>
                            <a:ext cx="701899" cy="3102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sp>
                        <p:nvSpPr>
                          <p:cNvPr id="105" name="正方形/長方形 104"/>
                          <p:cNvSpPr/>
                          <p:nvPr/>
                        </p:nvSpPr>
                        <p:spPr bwMode="gray">
                          <a:xfrm rot="20540864">
                            <a:off x="4724381" y="4382863"/>
                            <a:ext cx="969474" cy="3102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ＪＲ東西線</a:t>
                            </a:r>
                          </a:p>
                        </p:txBody>
                      </p:sp>
                      <p:sp>
                        <p:nvSpPr>
                          <p:cNvPr id="106" name="正方形/長方形 105"/>
                          <p:cNvSpPr/>
                          <p:nvPr/>
                        </p:nvSpPr>
                        <p:spPr bwMode="gray">
                          <a:xfrm>
                            <a:off x="2461630" y="4689232"/>
                            <a:ext cx="851197" cy="3839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京阪</a:t>
                            </a:r>
                            <a:endParaRPr lang="en-US" altLang="ja-JP" sz="900" dirty="0">
                              <a:solidFill>
                                <a:schemeClr val="tx1"/>
                              </a:solidFill>
                            </a:endParaRPr>
                          </a:p>
                          <a:p>
                            <a:pPr algn="ctr">
                              <a:defRPr/>
                            </a:pPr>
                            <a:r>
                              <a:rPr lang="ja-JP" altLang="en-US" sz="900" dirty="0">
                                <a:solidFill>
                                  <a:schemeClr val="tx1"/>
                                </a:solidFill>
                              </a:rPr>
                              <a:t>中之島線</a:t>
                            </a:r>
                          </a:p>
                        </p:txBody>
                      </p:sp>
                    </p:grpSp>
                    <p:sp>
                      <p:nvSpPr>
                        <p:cNvPr id="88" name="正方形/長方形 87"/>
                        <p:cNvSpPr/>
                        <p:nvPr/>
                      </p:nvSpPr>
                      <p:spPr bwMode="gray">
                        <a:xfrm>
                          <a:off x="1835349" y="3803353"/>
                          <a:ext cx="907428" cy="5642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梅田駅</a:t>
                          </a:r>
                          <a:endParaRPr lang="en-US" altLang="ja-JP" sz="1200" dirty="0">
                            <a:solidFill>
                              <a:schemeClr val="tx1"/>
                            </a:solidFill>
                          </a:endParaRPr>
                        </a:p>
                        <a:p>
                          <a:pPr algn="ctr">
                            <a:defRPr/>
                          </a:pPr>
                          <a:r>
                            <a:rPr lang="ja-JP" altLang="en-US" sz="1200" dirty="0">
                              <a:solidFill>
                                <a:schemeClr val="tx1"/>
                              </a:solidFill>
                            </a:rPr>
                            <a:t>・大阪駅</a:t>
                          </a:r>
                        </a:p>
                      </p:txBody>
                    </p:sp>
                    <p:cxnSp>
                      <p:nvCxnSpPr>
                        <p:cNvPr id="89" name="直線コネクタ 88"/>
                        <p:cNvCxnSpPr>
                          <a:stCxn id="88" idx="3"/>
                          <a:endCxn id="94" idx="2"/>
                        </p:cNvCxnSpPr>
                        <p:nvPr/>
                      </p:nvCxnSpPr>
                      <p:spPr bwMode="gray">
                        <a:xfrm>
                          <a:off x="2742777" y="4086453"/>
                          <a:ext cx="748434" cy="24238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bwMode="gray">
                        <a:xfrm>
                          <a:off x="6444229" y="4557640"/>
                          <a:ext cx="843442" cy="2889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京橋駅</a:t>
                          </a:r>
                        </a:p>
                      </p:txBody>
                    </p:sp>
                    <p:cxnSp>
                      <p:nvCxnSpPr>
                        <p:cNvPr id="91" name="直線コネクタ 90"/>
                        <p:cNvCxnSpPr>
                          <a:stCxn id="90" idx="1"/>
                          <a:endCxn id="92" idx="6"/>
                        </p:cNvCxnSpPr>
                        <p:nvPr/>
                      </p:nvCxnSpPr>
                      <p:spPr bwMode="gray">
                        <a:xfrm flipH="1" flipV="1">
                          <a:off x="6011843" y="4677860"/>
                          <a:ext cx="432386" cy="2520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円/楕円 91"/>
                        <p:cNvSpPr/>
                        <p:nvPr/>
                      </p:nvSpPr>
                      <p:spPr bwMode="gray">
                        <a:xfrm>
                          <a:off x="5651198" y="4497530"/>
                          <a:ext cx="360644" cy="36066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円/楕円 93"/>
                        <p:cNvSpPr/>
                        <p:nvPr/>
                      </p:nvSpPr>
                      <p:spPr bwMode="gray">
                        <a:xfrm>
                          <a:off x="3491210" y="4148502"/>
                          <a:ext cx="360644" cy="36066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4" name="フリーフォーム 83"/>
                      <p:cNvSpPr/>
                      <p:nvPr/>
                    </p:nvSpPr>
                    <p:spPr>
                      <a:xfrm rot="852197">
                        <a:off x="8026284" y="2821083"/>
                        <a:ext cx="396935" cy="590598"/>
                      </a:xfrm>
                      <a:custGeom>
                        <a:avLst/>
                        <a:gdLst>
                          <a:gd name="connsiteX0" fmla="*/ 323850 w 396875"/>
                          <a:gd name="connsiteY0" fmla="*/ 0 h 590550"/>
                          <a:gd name="connsiteX1" fmla="*/ 342900 w 396875"/>
                          <a:gd name="connsiteY1" fmla="*/ 476250 h 590550"/>
                          <a:gd name="connsiteX2" fmla="*/ 0 w 396875"/>
                          <a:gd name="connsiteY2" fmla="*/ 590550 h 590550"/>
                        </a:gdLst>
                        <a:ahLst/>
                        <a:cxnLst>
                          <a:cxn ang="0">
                            <a:pos x="connsiteX0" y="connsiteY0"/>
                          </a:cxn>
                          <a:cxn ang="0">
                            <a:pos x="connsiteX1" y="connsiteY1"/>
                          </a:cxn>
                          <a:cxn ang="0">
                            <a:pos x="connsiteX2" y="connsiteY2"/>
                          </a:cxn>
                        </a:cxnLst>
                        <a:rect l="l" t="t" r="r" b="b"/>
                        <a:pathLst>
                          <a:path w="396875" h="590550">
                            <a:moveTo>
                              <a:pt x="323850" y="0"/>
                            </a:moveTo>
                            <a:cubicBezTo>
                              <a:pt x="360362" y="188912"/>
                              <a:pt x="396875" y="377825"/>
                              <a:pt x="342900" y="476250"/>
                            </a:cubicBezTo>
                            <a:cubicBezTo>
                              <a:pt x="288925" y="574675"/>
                              <a:pt x="144462" y="582612"/>
                              <a:pt x="0" y="59055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5" name="正方形/長方形 84"/>
                      <p:cNvSpPr/>
                      <p:nvPr/>
                    </p:nvSpPr>
                    <p:spPr bwMode="gray">
                      <a:xfrm>
                        <a:off x="7811938" y="3429145"/>
                        <a:ext cx="720834" cy="254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FFC000"/>
                            </a:solidFill>
                          </a:rPr>
                          <a:t>地下鉄</a:t>
                        </a:r>
                        <a:endParaRPr lang="en-US" altLang="ja-JP" sz="900" dirty="0">
                          <a:solidFill>
                            <a:srgbClr val="FFC000"/>
                          </a:solidFill>
                        </a:endParaRPr>
                      </a:p>
                      <a:p>
                        <a:pPr algn="ctr">
                          <a:defRPr/>
                        </a:pPr>
                        <a:r>
                          <a:rPr lang="ja-JP" altLang="en-US" sz="900" dirty="0">
                            <a:solidFill>
                              <a:srgbClr val="FFC000"/>
                            </a:solidFill>
                          </a:rPr>
                          <a:t>今里筋線</a:t>
                        </a:r>
                      </a:p>
                    </p:txBody>
                  </p:sp>
                </p:grpSp>
                <p:sp>
                  <p:nvSpPr>
                    <p:cNvPr id="87" name="フリーフォーム 86"/>
                    <p:cNvSpPr/>
                    <p:nvPr/>
                  </p:nvSpPr>
                  <p:spPr>
                    <a:xfrm>
                      <a:off x="6967261" y="4524608"/>
                      <a:ext cx="281029" cy="190515"/>
                    </a:xfrm>
                    <a:custGeom>
                      <a:avLst/>
                      <a:gdLst>
                        <a:gd name="connsiteX0" fmla="*/ 280987 w 280987"/>
                        <a:gd name="connsiteY0" fmla="*/ 0 h 190500"/>
                        <a:gd name="connsiteX1" fmla="*/ 33337 w 280987"/>
                        <a:gd name="connsiteY1" fmla="*/ 66675 h 190500"/>
                        <a:gd name="connsiteX2" fmla="*/ 80962 w 280987"/>
                        <a:gd name="connsiteY2" fmla="*/ 190500 h 190500"/>
                      </a:gdLst>
                      <a:ahLst/>
                      <a:cxnLst>
                        <a:cxn ang="0">
                          <a:pos x="connsiteX0" y="connsiteY0"/>
                        </a:cxn>
                        <a:cxn ang="0">
                          <a:pos x="connsiteX1" y="connsiteY1"/>
                        </a:cxn>
                        <a:cxn ang="0">
                          <a:pos x="connsiteX2" y="connsiteY2"/>
                        </a:cxn>
                      </a:cxnLst>
                      <a:rect l="l" t="t" r="r" b="b"/>
                      <a:pathLst>
                        <a:path w="280987" h="190500">
                          <a:moveTo>
                            <a:pt x="280987" y="0"/>
                          </a:moveTo>
                          <a:cubicBezTo>
                            <a:pt x="173830" y="17462"/>
                            <a:pt x="66674" y="34925"/>
                            <a:pt x="33337" y="66675"/>
                          </a:cubicBezTo>
                          <a:cubicBezTo>
                            <a:pt x="0" y="98425"/>
                            <a:pt x="40481" y="144462"/>
                            <a:pt x="80962" y="19050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3" name="正方形/長方形 92"/>
                    <p:cNvSpPr/>
                    <p:nvPr/>
                  </p:nvSpPr>
                  <p:spPr bwMode="gray">
                    <a:xfrm>
                      <a:off x="6659239" y="4724650"/>
                      <a:ext cx="1008214" cy="3603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92D050"/>
                          </a:solidFill>
                        </a:rPr>
                        <a:t>地下鉄</a:t>
                      </a:r>
                      <a:endParaRPr lang="en-US" altLang="ja-JP" sz="900" dirty="0">
                        <a:solidFill>
                          <a:srgbClr val="92D050"/>
                        </a:solidFill>
                      </a:endParaRPr>
                    </a:p>
                    <a:p>
                      <a:pPr algn="ctr">
                        <a:defRPr/>
                      </a:pPr>
                      <a:r>
                        <a:rPr lang="ja-JP" altLang="en-US" sz="900" dirty="0">
                          <a:solidFill>
                            <a:srgbClr val="92D050"/>
                          </a:solidFill>
                        </a:rPr>
                        <a:t>長堀鶴見緑地線</a:t>
                      </a:r>
                    </a:p>
                  </p:txBody>
                </p:sp>
              </p:grpSp>
              <p:sp>
                <p:nvSpPr>
                  <p:cNvPr id="109" name="正方形/長方形 108"/>
                  <p:cNvSpPr/>
                  <p:nvPr/>
                </p:nvSpPr>
                <p:spPr bwMode="gray">
                  <a:xfrm>
                    <a:off x="4768240" y="4151999"/>
                    <a:ext cx="697018" cy="3143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神戸・宝塚線</a:t>
                    </a:r>
                  </a:p>
                </p:txBody>
              </p:sp>
            </p:grpSp>
            <p:sp>
              <p:nvSpPr>
                <p:cNvPr id="112" name="正方形/長方形 111"/>
                <p:cNvSpPr/>
                <p:nvPr/>
              </p:nvSpPr>
              <p:spPr bwMode="gray">
                <a:xfrm>
                  <a:off x="4201417" y="4058328"/>
                  <a:ext cx="720834" cy="2349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阪急京都</a:t>
                  </a:r>
                  <a:endParaRPr lang="en-US" altLang="ja-JP" sz="900" dirty="0">
                    <a:solidFill>
                      <a:schemeClr val="tx1"/>
                    </a:solidFill>
                  </a:endParaRPr>
                </a:p>
                <a:p>
                  <a:pPr algn="ctr">
                    <a:defRPr/>
                  </a:pPr>
                  <a:r>
                    <a:rPr lang="ja-JP" altLang="en-US" sz="900" dirty="0">
                      <a:solidFill>
                        <a:schemeClr val="tx1"/>
                      </a:solidFill>
                    </a:rPr>
                    <a:t>・千里線</a:t>
                  </a:r>
                </a:p>
              </p:txBody>
            </p:sp>
          </p:grpSp>
          <p:sp>
            <p:nvSpPr>
              <p:cNvPr id="111" name="フリーフォーム 110"/>
              <p:cNvSpPr/>
              <p:nvPr/>
            </p:nvSpPr>
            <p:spPr bwMode="auto">
              <a:xfrm>
                <a:off x="5292048" y="4076908"/>
                <a:ext cx="976501" cy="576309"/>
              </a:xfrm>
              <a:custGeom>
                <a:avLst/>
                <a:gdLst>
                  <a:gd name="connsiteX0" fmla="*/ 120650 w 976312"/>
                  <a:gd name="connsiteY0" fmla="*/ 0 h 638175"/>
                  <a:gd name="connsiteX1" fmla="*/ 120650 w 976312"/>
                  <a:gd name="connsiteY1" fmla="*/ 247650 h 638175"/>
                  <a:gd name="connsiteX2" fmla="*/ 844550 w 976312"/>
                  <a:gd name="connsiteY2" fmla="*/ 266700 h 638175"/>
                  <a:gd name="connsiteX3" fmla="*/ 911225 w 976312"/>
                  <a:gd name="connsiteY3" fmla="*/ 638175 h 638175"/>
                </a:gdLst>
                <a:ahLst/>
                <a:cxnLst>
                  <a:cxn ang="0">
                    <a:pos x="connsiteX0" y="connsiteY0"/>
                  </a:cxn>
                  <a:cxn ang="0">
                    <a:pos x="connsiteX1" y="connsiteY1"/>
                  </a:cxn>
                  <a:cxn ang="0">
                    <a:pos x="connsiteX2" y="connsiteY2"/>
                  </a:cxn>
                  <a:cxn ang="0">
                    <a:pos x="connsiteX3" y="connsiteY3"/>
                  </a:cxn>
                </a:cxnLst>
                <a:rect l="l" t="t" r="r" b="b"/>
                <a:pathLst>
                  <a:path w="976312" h="638175">
                    <a:moveTo>
                      <a:pt x="120650" y="0"/>
                    </a:moveTo>
                    <a:cubicBezTo>
                      <a:pt x="60325" y="101600"/>
                      <a:pt x="0" y="203200"/>
                      <a:pt x="120650" y="247650"/>
                    </a:cubicBezTo>
                    <a:cubicBezTo>
                      <a:pt x="241300" y="292100"/>
                      <a:pt x="712788" y="201613"/>
                      <a:pt x="844550" y="266700"/>
                    </a:cubicBezTo>
                    <a:cubicBezTo>
                      <a:pt x="976312" y="331787"/>
                      <a:pt x="943768" y="484981"/>
                      <a:pt x="911225" y="638175"/>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5" name="円/楕円 94"/>
              <p:cNvSpPr/>
              <p:nvPr/>
            </p:nvSpPr>
            <p:spPr bwMode="gray">
              <a:xfrm>
                <a:off x="5292080" y="3908868"/>
                <a:ext cx="1061414" cy="825410"/>
              </a:xfrm>
              <a:prstGeom prst="ellipse">
                <a:avLst/>
              </a:prstGeom>
              <a:gradFill>
                <a:gsLst>
                  <a:gs pos="100000">
                    <a:srgbClr val="0070C0"/>
                  </a:gs>
                  <a:gs pos="30000">
                    <a:schemeClr val="accent1">
                      <a:lumMod val="40000"/>
                      <a:lumOff val="60000"/>
                      <a:alpha val="80000"/>
                    </a:schemeClr>
                  </a:gs>
                </a:gsLst>
                <a:path path="shape">
                  <a:fillToRect l="50000" t="50000" r="50000" b="50000"/>
                </a:path>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フリーフォーム 106"/>
              <p:cNvSpPr/>
              <p:nvPr/>
            </p:nvSpPr>
            <p:spPr bwMode="gray">
              <a:xfrm>
                <a:off x="5311102" y="4486516"/>
                <a:ext cx="998730" cy="595361"/>
              </a:xfrm>
              <a:custGeom>
                <a:avLst/>
                <a:gdLst>
                  <a:gd name="connsiteX0" fmla="*/ 0 w 1219200"/>
                  <a:gd name="connsiteY0" fmla="*/ 57150 h 726717"/>
                  <a:gd name="connsiteX1" fmla="*/ 142875 w 1219200"/>
                  <a:gd name="connsiteY1" fmla="*/ 28575 h 726717"/>
                  <a:gd name="connsiteX2" fmla="*/ 142875 w 1219200"/>
                  <a:gd name="connsiteY2" fmla="*/ 28575 h 726717"/>
                  <a:gd name="connsiteX3" fmla="*/ 190500 w 1219200"/>
                  <a:gd name="connsiteY3" fmla="*/ 19050 h 726717"/>
                  <a:gd name="connsiteX4" fmla="*/ 247650 w 1219200"/>
                  <a:gd name="connsiteY4" fmla="*/ 0 h 726717"/>
                  <a:gd name="connsiteX5" fmla="*/ 552450 w 1219200"/>
                  <a:gd name="connsiteY5" fmla="*/ 19050 h 726717"/>
                  <a:gd name="connsiteX6" fmla="*/ 581025 w 1219200"/>
                  <a:gd name="connsiteY6" fmla="*/ 28575 h 726717"/>
                  <a:gd name="connsiteX7" fmla="*/ 619125 w 1219200"/>
                  <a:gd name="connsiteY7" fmla="*/ 38100 h 726717"/>
                  <a:gd name="connsiteX8" fmla="*/ 676275 w 1219200"/>
                  <a:gd name="connsiteY8" fmla="*/ 57150 h 726717"/>
                  <a:gd name="connsiteX9" fmla="*/ 714375 w 1219200"/>
                  <a:gd name="connsiteY9" fmla="*/ 66675 h 726717"/>
                  <a:gd name="connsiteX10" fmla="*/ 771525 w 1219200"/>
                  <a:gd name="connsiteY10" fmla="*/ 85725 h 726717"/>
                  <a:gd name="connsiteX11" fmla="*/ 828675 w 1219200"/>
                  <a:gd name="connsiteY11" fmla="*/ 104775 h 726717"/>
                  <a:gd name="connsiteX12" fmla="*/ 857250 w 1219200"/>
                  <a:gd name="connsiteY12" fmla="*/ 114300 h 726717"/>
                  <a:gd name="connsiteX13" fmla="*/ 885825 w 1219200"/>
                  <a:gd name="connsiteY13" fmla="*/ 123825 h 726717"/>
                  <a:gd name="connsiteX14" fmla="*/ 933450 w 1219200"/>
                  <a:gd name="connsiteY14" fmla="*/ 133350 h 726717"/>
                  <a:gd name="connsiteX15" fmla="*/ 990600 w 1219200"/>
                  <a:gd name="connsiteY15" fmla="*/ 152400 h 726717"/>
                  <a:gd name="connsiteX16" fmla="*/ 1047750 w 1219200"/>
                  <a:gd name="connsiteY16" fmla="*/ 171450 h 726717"/>
                  <a:gd name="connsiteX17" fmla="*/ 1123950 w 1219200"/>
                  <a:gd name="connsiteY17" fmla="*/ 190500 h 726717"/>
                  <a:gd name="connsiteX18" fmla="*/ 1181100 w 1219200"/>
                  <a:gd name="connsiteY18" fmla="*/ 209550 h 726717"/>
                  <a:gd name="connsiteX19" fmla="*/ 1200150 w 1219200"/>
                  <a:gd name="connsiteY19" fmla="*/ 238125 h 726717"/>
                  <a:gd name="connsiteX20" fmla="*/ 1219200 w 1219200"/>
                  <a:gd name="connsiteY20" fmla="*/ 314325 h 726717"/>
                  <a:gd name="connsiteX21" fmla="*/ 1209675 w 1219200"/>
                  <a:gd name="connsiteY21" fmla="*/ 400050 h 726717"/>
                  <a:gd name="connsiteX22" fmla="*/ 1200150 w 1219200"/>
                  <a:gd name="connsiteY22" fmla="*/ 447675 h 726717"/>
                  <a:gd name="connsiteX23" fmla="*/ 1171575 w 1219200"/>
                  <a:gd name="connsiteY23" fmla="*/ 533400 h 726717"/>
                  <a:gd name="connsiteX24" fmla="*/ 1162050 w 1219200"/>
                  <a:gd name="connsiteY24" fmla="*/ 561975 h 726717"/>
                  <a:gd name="connsiteX25" fmla="*/ 1066800 w 1219200"/>
                  <a:gd name="connsiteY25" fmla="*/ 657225 h 726717"/>
                  <a:gd name="connsiteX26" fmla="*/ 1028700 w 1219200"/>
                  <a:gd name="connsiteY26" fmla="*/ 666750 h 726717"/>
                  <a:gd name="connsiteX27" fmla="*/ 971550 w 1219200"/>
                  <a:gd name="connsiteY27" fmla="*/ 685800 h 726717"/>
                  <a:gd name="connsiteX28" fmla="*/ 933450 w 1219200"/>
                  <a:gd name="connsiteY28" fmla="*/ 695325 h 726717"/>
                  <a:gd name="connsiteX29" fmla="*/ 381000 w 1219200"/>
                  <a:gd name="connsiteY29" fmla="*/ 676275 h 726717"/>
                  <a:gd name="connsiteX30" fmla="*/ 323850 w 1219200"/>
                  <a:gd name="connsiteY30" fmla="*/ 657225 h 726717"/>
                  <a:gd name="connsiteX31" fmla="*/ 228600 w 1219200"/>
                  <a:gd name="connsiteY31" fmla="*/ 609600 h 726717"/>
                  <a:gd name="connsiteX32" fmla="*/ 200025 w 1219200"/>
                  <a:gd name="connsiteY32" fmla="*/ 600075 h 726717"/>
                  <a:gd name="connsiteX33" fmla="*/ 142875 w 1219200"/>
                  <a:gd name="connsiteY33" fmla="*/ 561975 h 726717"/>
                  <a:gd name="connsiteX34" fmla="*/ 104775 w 1219200"/>
                  <a:gd name="connsiteY34" fmla="*/ 542925 h 726717"/>
                  <a:gd name="connsiteX35" fmla="*/ 47625 w 1219200"/>
                  <a:gd name="connsiteY35" fmla="*/ 485775 h 726717"/>
                  <a:gd name="connsiteX36" fmla="*/ 9525 w 1219200"/>
                  <a:gd name="connsiteY36" fmla="*/ 400050 h 726717"/>
                  <a:gd name="connsiteX37" fmla="*/ 0 w 1219200"/>
                  <a:gd name="connsiteY37" fmla="*/ 361950 h 726717"/>
                  <a:gd name="connsiteX38" fmla="*/ 0 w 1219200"/>
                  <a:gd name="connsiteY38" fmla="*/ 57150 h 72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200" h="726717">
                    <a:moveTo>
                      <a:pt x="0" y="57150"/>
                    </a:moveTo>
                    <a:cubicBezTo>
                      <a:pt x="105683" y="45407"/>
                      <a:pt x="58450" y="56717"/>
                      <a:pt x="142875" y="28575"/>
                    </a:cubicBezTo>
                    <a:lnTo>
                      <a:pt x="142875" y="28575"/>
                    </a:lnTo>
                    <a:cubicBezTo>
                      <a:pt x="158750" y="25400"/>
                      <a:pt x="174881" y="23310"/>
                      <a:pt x="190500" y="19050"/>
                    </a:cubicBezTo>
                    <a:cubicBezTo>
                      <a:pt x="209873" y="13766"/>
                      <a:pt x="247650" y="0"/>
                      <a:pt x="247650" y="0"/>
                    </a:cubicBezTo>
                    <a:lnTo>
                      <a:pt x="552450" y="19050"/>
                    </a:lnTo>
                    <a:cubicBezTo>
                      <a:pt x="562429" y="20159"/>
                      <a:pt x="571371" y="25817"/>
                      <a:pt x="581025" y="28575"/>
                    </a:cubicBezTo>
                    <a:cubicBezTo>
                      <a:pt x="593612" y="32171"/>
                      <a:pt x="606586" y="34338"/>
                      <a:pt x="619125" y="38100"/>
                    </a:cubicBezTo>
                    <a:cubicBezTo>
                      <a:pt x="638359" y="43870"/>
                      <a:pt x="656794" y="52280"/>
                      <a:pt x="676275" y="57150"/>
                    </a:cubicBezTo>
                    <a:cubicBezTo>
                      <a:pt x="688975" y="60325"/>
                      <a:pt x="701836" y="62913"/>
                      <a:pt x="714375" y="66675"/>
                    </a:cubicBezTo>
                    <a:cubicBezTo>
                      <a:pt x="733609" y="72445"/>
                      <a:pt x="752475" y="79375"/>
                      <a:pt x="771525" y="85725"/>
                    </a:cubicBezTo>
                    <a:lnTo>
                      <a:pt x="828675" y="104775"/>
                    </a:lnTo>
                    <a:lnTo>
                      <a:pt x="857250" y="114300"/>
                    </a:lnTo>
                    <a:cubicBezTo>
                      <a:pt x="866775" y="117475"/>
                      <a:pt x="875980" y="121856"/>
                      <a:pt x="885825" y="123825"/>
                    </a:cubicBezTo>
                    <a:cubicBezTo>
                      <a:pt x="901700" y="127000"/>
                      <a:pt x="917831" y="129090"/>
                      <a:pt x="933450" y="133350"/>
                    </a:cubicBezTo>
                    <a:cubicBezTo>
                      <a:pt x="952823" y="138634"/>
                      <a:pt x="971550" y="146050"/>
                      <a:pt x="990600" y="152400"/>
                    </a:cubicBezTo>
                    <a:cubicBezTo>
                      <a:pt x="1009650" y="158750"/>
                      <a:pt x="1028269" y="166580"/>
                      <a:pt x="1047750" y="171450"/>
                    </a:cubicBezTo>
                    <a:cubicBezTo>
                      <a:pt x="1073150" y="177800"/>
                      <a:pt x="1099112" y="182221"/>
                      <a:pt x="1123950" y="190500"/>
                    </a:cubicBezTo>
                    <a:lnTo>
                      <a:pt x="1181100" y="209550"/>
                    </a:lnTo>
                    <a:cubicBezTo>
                      <a:pt x="1187450" y="219075"/>
                      <a:pt x="1196238" y="227367"/>
                      <a:pt x="1200150" y="238125"/>
                    </a:cubicBezTo>
                    <a:cubicBezTo>
                      <a:pt x="1209097" y="262730"/>
                      <a:pt x="1219200" y="314325"/>
                      <a:pt x="1219200" y="314325"/>
                    </a:cubicBezTo>
                    <a:cubicBezTo>
                      <a:pt x="1216025" y="342900"/>
                      <a:pt x="1213741" y="371588"/>
                      <a:pt x="1209675" y="400050"/>
                    </a:cubicBezTo>
                    <a:cubicBezTo>
                      <a:pt x="1207385" y="416077"/>
                      <a:pt x="1204598" y="432109"/>
                      <a:pt x="1200150" y="447675"/>
                    </a:cubicBezTo>
                    <a:cubicBezTo>
                      <a:pt x="1191875" y="476637"/>
                      <a:pt x="1181100" y="504825"/>
                      <a:pt x="1171575" y="533400"/>
                    </a:cubicBezTo>
                    <a:cubicBezTo>
                      <a:pt x="1168400" y="542925"/>
                      <a:pt x="1167619" y="553621"/>
                      <a:pt x="1162050" y="561975"/>
                    </a:cubicBezTo>
                    <a:cubicBezTo>
                      <a:pt x="1136650" y="600075"/>
                      <a:pt x="1117600" y="644525"/>
                      <a:pt x="1066800" y="657225"/>
                    </a:cubicBezTo>
                    <a:cubicBezTo>
                      <a:pt x="1054100" y="660400"/>
                      <a:pt x="1041239" y="662988"/>
                      <a:pt x="1028700" y="666750"/>
                    </a:cubicBezTo>
                    <a:cubicBezTo>
                      <a:pt x="1009466" y="672520"/>
                      <a:pt x="991031" y="680930"/>
                      <a:pt x="971550" y="685800"/>
                    </a:cubicBezTo>
                    <a:lnTo>
                      <a:pt x="933450" y="695325"/>
                    </a:lnTo>
                    <a:cubicBezTo>
                      <a:pt x="881753" y="694368"/>
                      <a:pt x="549141" y="726717"/>
                      <a:pt x="381000" y="676275"/>
                    </a:cubicBezTo>
                    <a:cubicBezTo>
                      <a:pt x="361766" y="670505"/>
                      <a:pt x="341811" y="666205"/>
                      <a:pt x="323850" y="657225"/>
                    </a:cubicBezTo>
                    <a:cubicBezTo>
                      <a:pt x="292100" y="641350"/>
                      <a:pt x="262276" y="620825"/>
                      <a:pt x="228600" y="609600"/>
                    </a:cubicBezTo>
                    <a:cubicBezTo>
                      <a:pt x="219075" y="606425"/>
                      <a:pt x="208802" y="604951"/>
                      <a:pt x="200025" y="600075"/>
                    </a:cubicBezTo>
                    <a:cubicBezTo>
                      <a:pt x="180011" y="588956"/>
                      <a:pt x="163353" y="572214"/>
                      <a:pt x="142875" y="561975"/>
                    </a:cubicBezTo>
                    <a:cubicBezTo>
                      <a:pt x="130175" y="555625"/>
                      <a:pt x="115863" y="551795"/>
                      <a:pt x="104775" y="542925"/>
                    </a:cubicBezTo>
                    <a:cubicBezTo>
                      <a:pt x="83738" y="526095"/>
                      <a:pt x="47625" y="485775"/>
                      <a:pt x="47625" y="485775"/>
                    </a:cubicBezTo>
                    <a:cubicBezTo>
                      <a:pt x="24955" y="417765"/>
                      <a:pt x="39714" y="445333"/>
                      <a:pt x="9525" y="400050"/>
                    </a:cubicBezTo>
                    <a:cubicBezTo>
                      <a:pt x="6350" y="387350"/>
                      <a:pt x="0" y="375041"/>
                      <a:pt x="0" y="361950"/>
                    </a:cubicBezTo>
                    <a:cubicBezTo>
                      <a:pt x="0" y="263474"/>
                      <a:pt x="9525" y="66675"/>
                      <a:pt x="0" y="571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5" name="フリーフォーム 114"/>
            <p:cNvSpPr/>
            <p:nvPr/>
          </p:nvSpPr>
          <p:spPr>
            <a:xfrm>
              <a:off x="7511973" y="2400300"/>
              <a:ext cx="800141" cy="1190625"/>
            </a:xfrm>
            <a:custGeom>
              <a:avLst/>
              <a:gdLst>
                <a:gd name="connsiteX0" fmla="*/ 0 w 807720"/>
                <a:gd name="connsiteY0" fmla="*/ 1235710 h 1235710"/>
                <a:gd name="connsiteX1" fmla="*/ 320040 w 807720"/>
                <a:gd name="connsiteY1" fmla="*/ 908050 h 1235710"/>
                <a:gd name="connsiteX2" fmla="*/ 449580 w 807720"/>
                <a:gd name="connsiteY2" fmla="*/ 885190 h 1235710"/>
                <a:gd name="connsiteX3" fmla="*/ 678180 w 807720"/>
                <a:gd name="connsiteY3" fmla="*/ 146050 h 1235710"/>
                <a:gd name="connsiteX4" fmla="*/ 807720 w 807720"/>
                <a:gd name="connsiteY4" fmla="*/ 8890 h 1235710"/>
                <a:gd name="connsiteX0" fmla="*/ 0 w 807720"/>
                <a:gd name="connsiteY0" fmla="*/ 1235710 h 1235710"/>
                <a:gd name="connsiteX1" fmla="*/ 285984 w 807720"/>
                <a:gd name="connsiteY1" fmla="*/ 927968 h 1235710"/>
                <a:gd name="connsiteX2" fmla="*/ 449580 w 807720"/>
                <a:gd name="connsiteY2" fmla="*/ 885190 h 1235710"/>
                <a:gd name="connsiteX3" fmla="*/ 678180 w 807720"/>
                <a:gd name="connsiteY3" fmla="*/ 146050 h 1235710"/>
                <a:gd name="connsiteX4" fmla="*/ 807720 w 807720"/>
                <a:gd name="connsiteY4" fmla="*/ 8890 h 1235710"/>
                <a:gd name="connsiteX0" fmla="*/ 0 w 807720"/>
                <a:gd name="connsiteY0" fmla="*/ 1231265 h 1231265"/>
                <a:gd name="connsiteX1" fmla="*/ 285984 w 807720"/>
                <a:gd name="connsiteY1" fmla="*/ 92352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285984 w 807720"/>
                <a:gd name="connsiteY1" fmla="*/ 92352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285984 w 807720"/>
                <a:gd name="connsiteY1" fmla="*/ 92352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330284 w 807720"/>
                <a:gd name="connsiteY1" fmla="*/ 92607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330284 w 807720"/>
                <a:gd name="connsiteY1" fmla="*/ 92607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330284 w 807720"/>
                <a:gd name="connsiteY1" fmla="*/ 926073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7720"/>
                <a:gd name="connsiteY0" fmla="*/ 1231265 h 1231265"/>
                <a:gd name="connsiteX1" fmla="*/ 293846 w 807720"/>
                <a:gd name="connsiteY1" fmla="*/ 926941 h 1231265"/>
                <a:gd name="connsiteX2" fmla="*/ 474300 w 807720"/>
                <a:gd name="connsiteY2" fmla="*/ 854065 h 1231265"/>
                <a:gd name="connsiteX3" fmla="*/ 678180 w 807720"/>
                <a:gd name="connsiteY3" fmla="*/ 141605 h 1231265"/>
                <a:gd name="connsiteX4" fmla="*/ 807720 w 807720"/>
                <a:gd name="connsiteY4" fmla="*/ 4445 h 1231265"/>
                <a:gd name="connsiteX0" fmla="*/ 0 w 803993"/>
                <a:gd name="connsiteY0" fmla="*/ 1221689 h 1221689"/>
                <a:gd name="connsiteX1" fmla="*/ 293846 w 803993"/>
                <a:gd name="connsiteY1" fmla="*/ 917365 h 1221689"/>
                <a:gd name="connsiteX2" fmla="*/ 474300 w 803993"/>
                <a:gd name="connsiteY2" fmla="*/ 844489 h 1221689"/>
                <a:gd name="connsiteX3" fmla="*/ 678180 w 803993"/>
                <a:gd name="connsiteY3" fmla="*/ 132029 h 1221689"/>
                <a:gd name="connsiteX4" fmla="*/ 803993 w 803993"/>
                <a:gd name="connsiteY4" fmla="*/ 52316 h 1221689"/>
                <a:gd name="connsiteX0" fmla="*/ 0 w 800521"/>
                <a:gd name="connsiteY0" fmla="*/ 1224326 h 1224326"/>
                <a:gd name="connsiteX1" fmla="*/ 293846 w 800521"/>
                <a:gd name="connsiteY1" fmla="*/ 920002 h 1224326"/>
                <a:gd name="connsiteX2" fmla="*/ 474300 w 800521"/>
                <a:gd name="connsiteY2" fmla="*/ 847126 h 1224326"/>
                <a:gd name="connsiteX3" fmla="*/ 678180 w 800521"/>
                <a:gd name="connsiteY3" fmla="*/ 134666 h 1224326"/>
                <a:gd name="connsiteX4" fmla="*/ 800521 w 800521"/>
                <a:gd name="connsiteY4" fmla="*/ 39128 h 1224326"/>
                <a:gd name="connsiteX0" fmla="*/ 0 w 800521"/>
                <a:gd name="connsiteY0" fmla="*/ 1189643 h 1189643"/>
                <a:gd name="connsiteX1" fmla="*/ 293846 w 800521"/>
                <a:gd name="connsiteY1" fmla="*/ 885319 h 1189643"/>
                <a:gd name="connsiteX2" fmla="*/ 474300 w 800521"/>
                <a:gd name="connsiteY2" fmla="*/ 812443 h 1189643"/>
                <a:gd name="connsiteX3" fmla="*/ 659978 w 800521"/>
                <a:gd name="connsiteY3" fmla="*/ 164286 h 1189643"/>
                <a:gd name="connsiteX4" fmla="*/ 800521 w 800521"/>
                <a:gd name="connsiteY4" fmla="*/ 4445 h 118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21" h="1189643">
                  <a:moveTo>
                    <a:pt x="0" y="1189643"/>
                  </a:moveTo>
                  <a:cubicBezTo>
                    <a:pt x="122555" y="1055023"/>
                    <a:pt x="214796" y="948186"/>
                    <a:pt x="293846" y="885319"/>
                  </a:cubicBezTo>
                  <a:cubicBezTo>
                    <a:pt x="372896" y="822452"/>
                    <a:pt x="436220" y="890673"/>
                    <a:pt x="474300" y="812443"/>
                  </a:cubicBezTo>
                  <a:cubicBezTo>
                    <a:pt x="513423" y="734709"/>
                    <a:pt x="605608" y="298952"/>
                    <a:pt x="659978" y="164286"/>
                  </a:cubicBezTo>
                  <a:cubicBezTo>
                    <a:pt x="714348" y="29620"/>
                    <a:pt x="765596" y="0"/>
                    <a:pt x="800521" y="4445"/>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26" name="グループ化 64"/>
          <p:cNvGrpSpPr>
            <a:grpSpLocks/>
          </p:cNvGrpSpPr>
          <p:nvPr/>
        </p:nvGrpSpPr>
        <p:grpSpPr bwMode="auto">
          <a:xfrm>
            <a:off x="4102100" y="378792"/>
            <a:ext cx="2198092" cy="1970087"/>
            <a:chOff x="5508104" y="3645026"/>
            <a:chExt cx="2863688" cy="2566101"/>
          </a:xfrm>
        </p:grpSpPr>
        <p:sp>
          <p:nvSpPr>
            <p:cNvPr id="116" name="Rectangle 63"/>
            <p:cNvSpPr>
              <a:spLocks noChangeArrowheads="1"/>
            </p:cNvSpPr>
            <p:nvPr/>
          </p:nvSpPr>
          <p:spPr bwMode="auto">
            <a:xfrm>
              <a:off x="5508104" y="3645026"/>
              <a:ext cx="2769876" cy="1721968"/>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22" name="Line 65"/>
            <p:cNvSpPr>
              <a:spLocks noChangeShapeType="1"/>
            </p:cNvSpPr>
            <p:nvPr/>
          </p:nvSpPr>
          <p:spPr bwMode="auto">
            <a:xfrm>
              <a:off x="5573476"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23" name="Line 66"/>
            <p:cNvSpPr>
              <a:spLocks noChangeShapeType="1"/>
            </p:cNvSpPr>
            <p:nvPr/>
          </p:nvSpPr>
          <p:spPr bwMode="auto">
            <a:xfrm>
              <a:off x="5573476" y="4150714"/>
              <a:ext cx="45719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24" name="Text Box 67"/>
            <p:cNvSpPr txBox="1">
              <a:spLocks noChangeArrowheads="1"/>
            </p:cNvSpPr>
            <p:nvPr/>
          </p:nvSpPr>
          <p:spPr bwMode="auto">
            <a:xfrm>
              <a:off x="6025628" y="3759323"/>
              <a:ext cx="2346164" cy="24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総合区役所</a:t>
              </a:r>
              <a:r>
                <a:rPr lang="en-US" altLang="ja-JP" sz="10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地域自治区事務所</a:t>
              </a:r>
              <a:r>
                <a:rPr lang="en-US" altLang="ja-JP" sz="10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27" name="円/楕円 126"/>
            <p:cNvSpPr/>
            <p:nvPr/>
          </p:nvSpPr>
          <p:spPr>
            <a:xfrm>
              <a:off x="5731724" y="5005617"/>
              <a:ext cx="140703" cy="14267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8" name="円/楕円 127"/>
            <p:cNvSpPr/>
            <p:nvPr/>
          </p:nvSpPr>
          <p:spPr>
            <a:xfrm>
              <a:off x="5694529" y="4670638"/>
              <a:ext cx="215093" cy="215048"/>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9" name="Line 64"/>
            <p:cNvSpPr>
              <a:spLocks noChangeShapeType="1"/>
            </p:cNvSpPr>
            <p:nvPr/>
          </p:nvSpPr>
          <p:spPr bwMode="auto">
            <a:xfrm>
              <a:off x="5580112" y="4469843"/>
              <a:ext cx="457199"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31" name="Line 68"/>
            <p:cNvSpPr>
              <a:spLocks noChangeShapeType="1"/>
            </p:cNvSpPr>
            <p:nvPr/>
          </p:nvSpPr>
          <p:spPr bwMode="auto">
            <a:xfrm>
              <a:off x="5573476" y="4469843"/>
              <a:ext cx="457199"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135" name="正方形/長方形 27"/>
          <p:cNvSpPr>
            <a:spLocks noChangeArrowheads="1"/>
          </p:cNvSpPr>
          <p:nvPr/>
        </p:nvSpPr>
        <p:spPr bwMode="auto">
          <a:xfrm>
            <a:off x="8112125" y="663700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１３</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16445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p:cNvSpPr txBox="1">
            <a:spLocks/>
          </p:cNvSpPr>
          <p:nvPr/>
        </p:nvSpPr>
        <p:spPr bwMode="auto">
          <a:xfrm>
            <a:off x="107950" y="620712"/>
            <a:ext cx="8928100" cy="6180137"/>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50825" y="523875"/>
            <a:ext cx="396081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7412" name="テキスト ボックス 24"/>
          <p:cNvSpPr txBox="1">
            <a:spLocks noChangeArrowheads="1"/>
          </p:cNvSpPr>
          <p:nvPr/>
        </p:nvSpPr>
        <p:spPr bwMode="auto">
          <a:xfrm>
            <a:off x="179388" y="765175"/>
            <a:ext cx="360362" cy="5903913"/>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人口・面積</a:t>
            </a:r>
          </a:p>
        </p:txBody>
      </p:sp>
      <p:sp>
        <p:nvSpPr>
          <p:cNvPr id="17413" name="Rectangle 86"/>
          <p:cNvSpPr>
            <a:spLocks noChangeArrowheads="1"/>
          </p:cNvSpPr>
          <p:nvPr/>
        </p:nvSpPr>
        <p:spPr bwMode="auto">
          <a:xfrm>
            <a:off x="2967038" y="1628775"/>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将来人口の見通し</a:t>
            </a:r>
          </a:p>
        </p:txBody>
      </p:sp>
      <p:sp>
        <p:nvSpPr>
          <p:cNvPr id="17414" name="Rectangle 86"/>
          <p:cNvSpPr>
            <a:spLocks noChangeArrowheads="1"/>
          </p:cNvSpPr>
          <p:nvPr/>
        </p:nvSpPr>
        <p:spPr bwMode="auto">
          <a:xfrm>
            <a:off x="3182938" y="420846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年齢別人口構成比の推移</a:t>
            </a:r>
          </a:p>
        </p:txBody>
      </p:sp>
      <p:sp>
        <p:nvSpPr>
          <p:cNvPr id="17415" name="Rectangle 86"/>
          <p:cNvSpPr>
            <a:spLocks noChangeArrowheads="1"/>
          </p:cNvSpPr>
          <p:nvPr/>
        </p:nvSpPr>
        <p:spPr bwMode="auto">
          <a:xfrm>
            <a:off x="6372225" y="420846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世帯数と１世帯当たりの人員の推移</a:t>
            </a:r>
            <a:endParaRPr lang="en-US" altLang="ja-JP" sz="1000" b="1">
              <a:solidFill>
                <a:schemeClr val="bg1"/>
              </a:solidFill>
            </a:endParaRPr>
          </a:p>
        </p:txBody>
      </p:sp>
      <p:sp>
        <p:nvSpPr>
          <p:cNvPr id="17416" name="テキスト ボックス 21"/>
          <p:cNvSpPr txBox="1">
            <a:spLocks noChangeArrowheads="1"/>
          </p:cNvSpPr>
          <p:nvPr/>
        </p:nvSpPr>
        <p:spPr bwMode="auto">
          <a:xfrm>
            <a:off x="6804025" y="1700213"/>
            <a:ext cx="16573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平成</a:t>
            </a:r>
            <a:r>
              <a:rPr lang="en-US" altLang="ja-JP" sz="800"/>
              <a:t>37</a:t>
            </a:r>
            <a:r>
              <a:rPr lang="ja-JP" altLang="en-US" sz="800"/>
              <a:t>～</a:t>
            </a:r>
            <a:r>
              <a:rPr lang="en-US" altLang="ja-JP" sz="800"/>
              <a:t>47</a:t>
            </a:r>
            <a:r>
              <a:rPr lang="ja-JP" altLang="en-US" sz="800"/>
              <a:t>年は将来推計人口</a:t>
            </a:r>
          </a:p>
        </p:txBody>
      </p:sp>
      <p:sp>
        <p:nvSpPr>
          <p:cNvPr id="17417" name="テキスト ボックス 35"/>
          <p:cNvSpPr txBox="1">
            <a:spLocks noChangeArrowheads="1"/>
          </p:cNvSpPr>
          <p:nvPr/>
        </p:nvSpPr>
        <p:spPr bwMode="auto">
          <a:xfrm>
            <a:off x="6706295" y="4005263"/>
            <a:ext cx="2382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dirty="0"/>
              <a:t>（人口：</a:t>
            </a:r>
            <a:r>
              <a:rPr lang="en-US" altLang="ja-JP" sz="700" dirty="0"/>
              <a:t>H27</a:t>
            </a:r>
            <a:r>
              <a:rPr lang="ja-JP" altLang="en-US" sz="700" dirty="0"/>
              <a:t>国勢調査、推計人口：大阪市政策企画室作成）</a:t>
            </a:r>
            <a:endParaRPr lang="en-US" altLang="ja-JP" sz="700" dirty="0"/>
          </a:p>
        </p:txBody>
      </p:sp>
      <p:sp>
        <p:nvSpPr>
          <p:cNvPr id="17418" name="テキスト ボックス 36"/>
          <p:cNvSpPr txBox="1">
            <a:spLocks noChangeArrowheads="1"/>
          </p:cNvSpPr>
          <p:nvPr/>
        </p:nvSpPr>
        <p:spPr bwMode="auto">
          <a:xfrm>
            <a:off x="4932363" y="6594475"/>
            <a:ext cx="792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sp>
        <p:nvSpPr>
          <p:cNvPr id="17419" name="テキスト ボックス 37"/>
          <p:cNvSpPr txBox="1">
            <a:spLocks noChangeArrowheads="1"/>
          </p:cNvSpPr>
          <p:nvPr/>
        </p:nvSpPr>
        <p:spPr bwMode="auto">
          <a:xfrm>
            <a:off x="8316913" y="6594475"/>
            <a:ext cx="863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sp>
        <p:nvSpPr>
          <p:cNvPr id="17420" name="正方形/長方形 25"/>
          <p:cNvSpPr>
            <a:spLocks noChangeArrowheads="1"/>
          </p:cNvSpPr>
          <p:nvPr/>
        </p:nvSpPr>
        <p:spPr bwMode="gray">
          <a:xfrm>
            <a:off x="0" y="0"/>
            <a:ext cx="9144000" cy="36000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ja-JP" altLang="en-US" sz="2000" b="1" dirty="0">
                <a:latin typeface="HGS創英角ｺﾞｼｯｸUB"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第二区（北区・都島区・旭区）</a:t>
            </a:r>
          </a:p>
        </p:txBody>
      </p:sp>
      <p:sp>
        <p:nvSpPr>
          <p:cNvPr id="17421" name="タイトル 3"/>
          <p:cNvSpPr>
            <a:spLocks/>
          </p:cNvSpPr>
          <p:nvPr/>
        </p:nvSpPr>
        <p:spPr bwMode="gray">
          <a:xfrm>
            <a:off x="611188" y="788988"/>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buFont typeface="Wingdings" pitchFamily="2" charset="2"/>
              <a:buNone/>
            </a:pPr>
            <a:endParaRPr lang="ja-JP" altLang="ja-JP" sz="1200">
              <a:latin typeface="ＭＳ Ｐゴシック" charset="-128"/>
            </a:endParaRPr>
          </a:p>
        </p:txBody>
      </p:sp>
      <p:sp>
        <p:nvSpPr>
          <p:cNvPr id="17422" name="テキスト ボックス 17"/>
          <p:cNvSpPr txBox="1">
            <a:spLocks noChangeArrowheads="1"/>
          </p:cNvSpPr>
          <p:nvPr/>
        </p:nvSpPr>
        <p:spPr bwMode="auto">
          <a:xfrm>
            <a:off x="611188" y="928688"/>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buFont typeface="Wingdings" pitchFamily="2" charset="2"/>
              <a:buNone/>
            </a:pPr>
            <a:r>
              <a:rPr lang="ja-JP" altLang="en-US" sz="1200">
                <a:solidFill>
                  <a:srgbClr val="000000"/>
                </a:solidFill>
                <a:latin typeface="ＭＳ Ｐゴシック" charset="-128"/>
              </a:rPr>
              <a:t>○</a:t>
            </a:r>
            <a:r>
              <a:rPr lang="ja-JP" altLang="ja-JP" sz="1200">
                <a:latin typeface="ＭＳ Ｐゴシック" charset="-128"/>
              </a:rPr>
              <a:t>平成</a:t>
            </a:r>
            <a:r>
              <a:rPr lang="en-US" altLang="ja-JP" sz="1200">
                <a:latin typeface="ＭＳ Ｐゴシック" charset="-128"/>
              </a:rPr>
              <a:t>27 </a:t>
            </a:r>
            <a:r>
              <a:rPr lang="ja-JP" altLang="ja-JP" sz="1200">
                <a:latin typeface="ＭＳ Ｐゴシック" charset="-128"/>
              </a:rPr>
              <a:t>年の人口は、</a:t>
            </a:r>
            <a:r>
              <a:rPr lang="en-US" altLang="ja-JP" sz="1200">
                <a:latin typeface="ＭＳ Ｐゴシック" charset="-128"/>
              </a:rPr>
              <a:t>320,002</a:t>
            </a:r>
            <a:r>
              <a:rPr lang="ja-JP" altLang="ja-JP" sz="1200">
                <a:latin typeface="ＭＳ Ｐゴシック" charset="-128"/>
              </a:rPr>
              <a:t>人で人口推移を見ると増加傾向</a:t>
            </a:r>
            <a:endParaRPr lang="ja-JP" altLang="en-US" sz="1200">
              <a:solidFill>
                <a:srgbClr val="000000"/>
              </a:solidFill>
              <a:latin typeface="ＭＳ Ｐゴシック" charset="-128"/>
            </a:endParaRPr>
          </a:p>
          <a:p>
            <a:pPr eaLnBrk="1" hangingPunct="1">
              <a:lnSpc>
                <a:spcPts val="1000"/>
              </a:lnSpc>
              <a:spcBef>
                <a:spcPct val="50000"/>
              </a:spcBef>
              <a:buFont typeface="Wingdings" pitchFamily="2" charset="2"/>
              <a:buNone/>
            </a:pPr>
            <a:r>
              <a:rPr lang="ja-JP" altLang="en-US" sz="1200">
                <a:solidFill>
                  <a:srgbClr val="000000"/>
                </a:solidFill>
                <a:latin typeface="ＭＳ Ｐゴシック" charset="-128"/>
              </a:rPr>
              <a:t>○</a:t>
            </a:r>
            <a:r>
              <a:rPr lang="ja-JP" altLang="en-US" sz="1200">
                <a:latin typeface="ＭＳ Ｐゴシック" charset="-128"/>
              </a:rPr>
              <a:t>平成</a:t>
            </a:r>
            <a:r>
              <a:rPr lang="en-US" altLang="ja-JP" sz="1200">
                <a:latin typeface="ＭＳ Ｐゴシック" charset="-128"/>
              </a:rPr>
              <a:t>47</a:t>
            </a:r>
            <a:r>
              <a:rPr lang="ja-JP" altLang="en-US" sz="1200">
                <a:latin typeface="ＭＳ Ｐゴシック" charset="-128"/>
              </a:rPr>
              <a:t>年の将来推計人口は</a:t>
            </a:r>
            <a:r>
              <a:rPr lang="en-US" altLang="ja-JP" sz="1200">
                <a:latin typeface="ＭＳ Ｐゴシック" charset="-128"/>
              </a:rPr>
              <a:t>297,982</a:t>
            </a:r>
            <a:r>
              <a:rPr lang="ja-JP" altLang="en-US" sz="1200">
                <a:latin typeface="ＭＳ Ｐゴシック" charset="-128"/>
              </a:rPr>
              <a:t>人で、今後は減少傾向と予測される</a:t>
            </a:r>
            <a:endParaRPr lang="en-US" altLang="ja-JP" sz="1200">
              <a:latin typeface="ＭＳ Ｐゴシック" charset="-128"/>
            </a:endParaRPr>
          </a:p>
        </p:txBody>
      </p:sp>
      <p:graphicFrame>
        <p:nvGraphicFramePr>
          <p:cNvPr id="19" name="Group 23"/>
          <p:cNvGraphicFramePr>
            <a:graphicFrameLocks noGrp="1"/>
          </p:cNvGraphicFramePr>
          <p:nvPr/>
        </p:nvGraphicFramePr>
        <p:xfrm>
          <a:off x="592138" y="1700213"/>
          <a:ext cx="2016125" cy="4824804"/>
        </p:xfrm>
        <a:graphic>
          <a:graphicData uri="http://schemas.openxmlformats.org/drawingml/2006/table">
            <a:tbl>
              <a:tblPr/>
              <a:tblGrid>
                <a:gridCol w="216013"/>
                <a:gridCol w="936058"/>
                <a:gridCol w="864054"/>
              </a:tblGrid>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320,002</a:t>
                      </a:r>
                      <a:r>
                        <a:rPr lang="ja-JP" altLang="en-US" sz="1000" b="0" i="0" u="none" strike="noStrike" dirty="0" smtClean="0">
                          <a:latin typeface="ＭＳ Ｐゴシック" pitchFamily="50" charset="-128"/>
                          <a:ea typeface="ＭＳ Ｐゴシック" pitchFamily="50" charset="-128"/>
                        </a:rPr>
                        <a:t>人</a:t>
                      </a:r>
                      <a:endParaRPr lang="ja-JP" altLang="en-US" sz="1000" b="0" i="0" u="none" strike="noStrike" dirty="0">
                        <a:latin typeface="ＭＳ Ｐゴシック" pitchFamily="50" charset="-128"/>
                        <a:ea typeface="ＭＳ Ｐゴシック" pitchFamily="50" charset="-128"/>
                      </a:endParaRP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59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10.2%</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1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66.1%</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0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23.7%</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297,982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169,431</a:t>
                      </a:r>
                      <a:r>
                        <a:rPr lang="ja-JP" altLang="en-US" sz="1000" b="0" i="0" u="none" strike="noStrike" dirty="0">
                          <a:latin typeface="ＭＳ Ｐゴシック" pitchFamily="50" charset="-128"/>
                          <a:ea typeface="ＭＳ Ｐゴシック" pitchFamily="50" charset="-128"/>
                        </a:rPr>
                        <a:t>世帯</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83098">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世帯構成割合</a:t>
                      </a:r>
                    </a:p>
                  </a:txBody>
                  <a:tcPr marL="0" marR="0"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39.3%</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4596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12.4%</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786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smtClean="0">
                          <a:latin typeface="ＭＳ Ｐゴシック" pitchFamily="50" charset="-128"/>
                          <a:ea typeface="ＭＳ Ｐゴシック" pitchFamily="50" charset="-128"/>
                        </a:rPr>
                        <a:t>18.3%</a:t>
                      </a:r>
                      <a:endParaRPr lang="en-US" altLang="ja-JP" sz="1000" b="0" i="0" u="none" strike="noStrike" dirty="0">
                        <a:latin typeface="ＭＳ Ｐゴシック" pitchFamily="50" charset="-128"/>
                        <a:ea typeface="ＭＳ Ｐゴシック" pitchFamily="50" charset="-128"/>
                      </a:endParaRP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4596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6.5%</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8309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23.5%</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09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598,913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14,072</a:t>
                      </a:r>
                      <a:r>
                        <a:rPr lang="ja-JP" altLang="en-US" sz="1000" b="0" i="0" u="none" strike="noStrike" dirty="0">
                          <a:latin typeface="ＭＳ Ｐゴシック" pitchFamily="50" charset="-128"/>
                          <a:ea typeface="ＭＳ Ｐゴシック" pitchFamily="50" charset="-128"/>
                        </a:rPr>
                        <a:t>人</a:t>
                      </a:r>
                      <a:r>
                        <a:rPr lang="en-US" altLang="ja-JP" sz="1000" b="0" i="0" u="none" strike="noStrike" dirty="0">
                          <a:latin typeface="ＭＳ Ｐゴシック" pitchFamily="50" charset="-128"/>
                          <a:ea typeface="ＭＳ Ｐゴシック" pitchFamily="50" charset="-128"/>
                        </a:rPr>
                        <a:t>/</a:t>
                      </a:r>
                      <a:r>
                        <a:rPr lang="en-US" sz="1000" b="0" i="0" u="none" strike="noStrike" dirty="0">
                          <a:latin typeface="ＭＳ Ｐゴシック" pitchFamily="50" charset="-128"/>
                          <a:ea typeface="ＭＳ Ｐゴシック" pitchFamily="50" charset="-128"/>
                        </a:rPr>
                        <a:t>ｋ㎡</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6,086</a:t>
                      </a:r>
                      <a:r>
                        <a:rPr lang="ja-JP" altLang="en-US" sz="1000" b="0" i="0" u="none" strike="noStrike" dirty="0">
                          <a:latin typeface="ＭＳ Ｐゴシック" pitchFamily="50" charset="-128"/>
                          <a:ea typeface="ＭＳ Ｐゴシック" pitchFamily="50" charset="-128"/>
                        </a:rPr>
                        <a:t>人</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a:latin typeface="ＭＳ Ｐゴシック" pitchFamily="50" charset="-128"/>
                          <a:ea typeface="ＭＳ Ｐゴシック" pitchFamily="50" charset="-128"/>
                        </a:rPr>
                        <a:t>22.74ｋ㎡</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graphicFrame>
        <p:nvGraphicFramePr>
          <p:cNvPr id="20" name="グラフ 19"/>
          <p:cNvGraphicFramePr>
            <a:graphicFrameLocks/>
          </p:cNvGraphicFramePr>
          <p:nvPr/>
        </p:nvGraphicFramePr>
        <p:xfrm>
          <a:off x="2627784" y="1772816"/>
          <a:ext cx="5624480" cy="24292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nvGraphicFramePr>
        <p:xfrm>
          <a:off x="2563540" y="4350204"/>
          <a:ext cx="3456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nvGraphicFramePr>
        <p:xfrm>
          <a:off x="5827471" y="4268324"/>
          <a:ext cx="3276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１４</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226098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3"/>
          <p:cNvSpPr txBox="1">
            <a:spLocks/>
          </p:cNvSpPr>
          <p:nvPr/>
        </p:nvSpPr>
        <p:spPr bwMode="auto">
          <a:xfrm>
            <a:off x="107950" y="260350"/>
            <a:ext cx="8928100" cy="641340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50825" y="163513"/>
            <a:ext cx="3960813"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8436" name="テキスト ボックス 24"/>
          <p:cNvSpPr txBox="1">
            <a:spLocks noChangeArrowheads="1"/>
          </p:cNvSpPr>
          <p:nvPr/>
        </p:nvSpPr>
        <p:spPr bwMode="auto">
          <a:xfrm>
            <a:off x="187325" y="401639"/>
            <a:ext cx="360363" cy="6244822"/>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産　業</a:t>
            </a:r>
          </a:p>
        </p:txBody>
      </p:sp>
      <p:graphicFrame>
        <p:nvGraphicFramePr>
          <p:cNvPr id="5" name="Group 30"/>
          <p:cNvGraphicFramePr>
            <a:graphicFrameLocks noGrp="1"/>
          </p:cNvGraphicFramePr>
          <p:nvPr/>
        </p:nvGraphicFramePr>
        <p:xfrm>
          <a:off x="828675" y="1268413"/>
          <a:ext cx="2268537" cy="1971701"/>
        </p:xfrm>
        <a:graphic>
          <a:graphicData uri="http://schemas.openxmlformats.org/drawingml/2006/table">
            <a:tbl>
              <a:tblPr/>
              <a:tblGrid>
                <a:gridCol w="239074"/>
                <a:gridCol w="877191"/>
                <a:gridCol w="1152272"/>
              </a:tblGrid>
              <a:tr h="24595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4013" marR="54013" marT="46792" marB="467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79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4013" marR="54013"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4</a:t>
                      </a:r>
                      <a:r>
                        <a:rPr lang="ja-JP" altLang="en-US" sz="1000" b="0" i="0" u="none" strike="noStrike" dirty="0">
                          <a:latin typeface="ＭＳ Ｐゴシック" pitchFamily="50" charset="-128"/>
                          <a:ea typeface="ＭＳ Ｐゴシック" pitchFamily="50" charset="-128"/>
                        </a:rPr>
                        <a:t>兆</a:t>
                      </a:r>
                      <a:r>
                        <a:rPr lang="en-US" altLang="ja-JP" sz="1000" b="0" i="0" u="none" strike="noStrike" dirty="0">
                          <a:latin typeface="ＭＳ Ｐゴシック" pitchFamily="50" charset="-128"/>
                          <a:ea typeface="ＭＳ Ｐゴシック" pitchFamily="50" charset="-128"/>
                        </a:rPr>
                        <a:t>8,758</a:t>
                      </a:r>
                      <a:r>
                        <a:rPr lang="ja-JP" altLang="en-US" sz="1000" b="0" i="0" u="none" strike="noStrike" dirty="0">
                          <a:latin typeface="ＭＳ Ｐゴシック" pitchFamily="50" charset="-128"/>
                          <a:ea typeface="ＭＳ Ｐゴシック" pitchFamily="50" charset="-128"/>
                        </a:rPr>
                        <a:t>億円</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4013" marR="54013"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6.3%</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27.6%</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63.2%</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95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2.9%</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5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4013" marR="54013"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17,261</a:t>
                      </a:r>
                      <a:r>
                        <a:rPr lang="ja-JP" altLang="en-US" sz="1000" b="0" i="0" u="none" strike="noStrike" dirty="0" smtClean="0">
                          <a:latin typeface="ＭＳ Ｐゴシック" pitchFamily="50" charset="-128"/>
                          <a:ea typeface="ＭＳ Ｐゴシック" pitchFamily="50" charset="-128"/>
                        </a:rPr>
                        <a:t>社</a:t>
                      </a:r>
                      <a:endParaRPr lang="ja-JP" altLang="en-US" sz="1000" b="0" i="0" u="none" strike="noStrike" dirty="0">
                        <a:latin typeface="ＭＳ Ｐゴシック" pitchFamily="50" charset="-128"/>
                        <a:ea typeface="ＭＳ Ｐゴシック" pitchFamily="50" charset="-128"/>
                      </a:endParaRP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4" name="Rectangle 86"/>
          <p:cNvSpPr>
            <a:spLocks noChangeArrowheads="1"/>
          </p:cNvSpPr>
          <p:nvPr/>
        </p:nvSpPr>
        <p:spPr bwMode="auto">
          <a:xfrm>
            <a:off x="5638800" y="3477609"/>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産業別就業者数の推移</a:t>
            </a:r>
          </a:p>
        </p:txBody>
      </p:sp>
      <p:sp>
        <p:nvSpPr>
          <p:cNvPr id="18465" name="テキスト ボックス 33"/>
          <p:cNvSpPr txBox="1">
            <a:spLocks noChangeArrowheads="1"/>
          </p:cNvSpPr>
          <p:nvPr/>
        </p:nvSpPr>
        <p:spPr bwMode="auto">
          <a:xfrm>
            <a:off x="8027988" y="6493859"/>
            <a:ext cx="865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graphicFrame>
        <p:nvGraphicFramePr>
          <p:cNvPr id="9" name="Group 30"/>
          <p:cNvGraphicFramePr>
            <a:graphicFrameLocks noGrp="1"/>
          </p:cNvGraphicFramePr>
          <p:nvPr/>
        </p:nvGraphicFramePr>
        <p:xfrm>
          <a:off x="3203575" y="1268413"/>
          <a:ext cx="2124075" cy="1973318"/>
        </p:xfrm>
        <a:graphic>
          <a:graphicData uri="http://schemas.openxmlformats.org/drawingml/2006/table">
            <a:tbl>
              <a:tblPr/>
              <a:tblGrid>
                <a:gridCol w="239026"/>
                <a:gridCol w="877014"/>
                <a:gridCol w="1008035"/>
              </a:tblGrid>
              <a:tr h="24590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産業別就業者数</a:t>
                      </a:r>
                    </a:p>
                  </a:txBody>
                  <a:tcPr marL="54002" marR="54002" marT="46783" marB="467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31838">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就業者数</a:t>
                      </a:r>
                    </a:p>
                  </a:txBody>
                  <a:tcPr marL="54002" marR="54002" marT="46783" marB="467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136,109 </a:t>
                      </a:r>
                      <a:r>
                        <a:rPr lang="ja-JP" altLang="en-US" sz="1000" b="0" i="0" u="none" strike="noStrike" dirty="0" smtClean="0">
                          <a:latin typeface="ＭＳ Ｐゴシック" pitchFamily="50" charset="-128"/>
                          <a:ea typeface="ＭＳ Ｐゴシック" pitchFamily="50" charset="-128"/>
                        </a:rPr>
                        <a:t>人</a:t>
                      </a:r>
                      <a:endParaRPr lang="en-US" altLang="ja-JP" sz="1000" b="0" i="0" u="none" strike="noStrike" dirty="0">
                        <a:latin typeface="ＭＳ Ｐゴシック" pitchFamily="50" charset="-128"/>
                        <a:ea typeface="ＭＳ Ｐゴシック" pitchFamily="50" charset="-128"/>
                      </a:endParaRP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4002" marR="54002" marT="46783" marB="467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ja-JP" altLang="en-US" sz="1000" dirty="0" smtClean="0">
                          <a:latin typeface="+mn-ea"/>
                          <a:ea typeface="+mn-ea"/>
                        </a:rPr>
                        <a:t>第一次産業</a:t>
                      </a:r>
                      <a:endParaRPr kumimoji="1" lang="ja-JP" altLang="en-US" sz="1000" dirty="0">
                        <a:latin typeface="+mn-ea"/>
                        <a:ea typeface="+mn-ea"/>
                      </a:endParaRP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0.1%  </a:t>
                      </a: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第二次産業</a:t>
                      </a: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19.8%  </a:t>
                      </a: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smtClean="0">
                          <a:latin typeface="+mn-ea"/>
                          <a:ea typeface="+mn-ea"/>
                        </a:rPr>
                        <a:t>第三次産業</a:t>
                      </a:r>
                      <a:endParaRPr kumimoji="1" lang="ja-JP" altLang="en-US" sz="1000" dirty="0" smtClean="0">
                        <a:latin typeface="+mn-ea"/>
                        <a:ea typeface="+mn-ea"/>
                      </a:endParaRP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pitchFamily="50" charset="-128"/>
                          <a:ea typeface="ＭＳ Ｐゴシック" pitchFamily="50" charset="-128"/>
                        </a:rPr>
                        <a:t>80.1%  </a:t>
                      </a:r>
                      <a:endParaRPr lang="en-US" altLang="ja-JP" sz="1000" b="0" i="0" u="none" strike="noStrike" dirty="0">
                        <a:latin typeface="ＭＳ Ｐゴシック" pitchFamily="50" charset="-128"/>
                        <a:ea typeface="ＭＳ Ｐゴシック" pitchFamily="50" charset="-128"/>
                      </a:endParaRP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19">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n-ea"/>
                          <a:ea typeface="+mn-ea"/>
                        </a:rPr>
                        <a:t>※</a:t>
                      </a:r>
                      <a:r>
                        <a:rPr kumimoji="1" lang="ja-JP" altLang="en-US" sz="800" dirty="0" smtClean="0">
                          <a:latin typeface="+mn-ea"/>
                          <a:ea typeface="+mn-ea"/>
                        </a:rPr>
                        <a:t>構成比に分類不能は含まず</a:t>
                      </a:r>
                    </a:p>
                  </a:txBody>
                  <a:tcPr marL="54002" marR="54002" marT="46783" marB="467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altLang="ja-JP" sz="10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30"/>
          <p:cNvGraphicFramePr>
            <a:graphicFrameLocks noGrp="1"/>
          </p:cNvGraphicFramePr>
          <p:nvPr/>
        </p:nvGraphicFramePr>
        <p:xfrm>
          <a:off x="5437188" y="1268413"/>
          <a:ext cx="3311525" cy="1541461"/>
        </p:xfrm>
        <a:graphic>
          <a:graphicData uri="http://schemas.openxmlformats.org/drawingml/2006/table">
            <a:tbl>
              <a:tblPr/>
              <a:tblGrid>
                <a:gridCol w="719897"/>
                <a:gridCol w="899871"/>
                <a:gridCol w="791886"/>
                <a:gridCol w="899871"/>
              </a:tblGrid>
              <a:tr h="24507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3418" marR="53418" marT="46316" marB="463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8</a:t>
                      </a:r>
                      <a:r>
                        <a:rPr lang="ja-JP" altLang="en-US" sz="1000" b="0" i="0" u="none" strike="noStrike" dirty="0">
                          <a:latin typeface="ＭＳ Ｐゴシック" pitchFamily="50" charset="-128"/>
                          <a:ea typeface="ＭＳ Ｐゴシック" pitchFamily="50" charset="-128"/>
                        </a:rPr>
                        <a:t>兆</a:t>
                      </a:r>
                      <a:r>
                        <a:rPr lang="en-US" altLang="ja-JP" sz="1000" b="0" i="0" u="none" strike="noStrike" dirty="0">
                          <a:latin typeface="ＭＳ Ｐゴシック" pitchFamily="50" charset="-128"/>
                          <a:ea typeface="ＭＳ Ｐゴシック" pitchFamily="50" charset="-128"/>
                        </a:rPr>
                        <a:t>9,428</a:t>
                      </a:r>
                      <a:r>
                        <a:rPr lang="ja-JP" altLang="en-US" sz="1000" b="0" i="0" u="none" strike="noStrike" dirty="0">
                          <a:latin typeface="ＭＳ Ｐゴシック" pitchFamily="50" charset="-128"/>
                          <a:ea typeface="ＭＳ Ｐゴシック" pitchFamily="50" charset="-128"/>
                        </a:rPr>
                        <a:t>億円</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zh-TW" sz="1000" b="0" i="0" u="none" strike="noStrike" dirty="0">
                          <a:latin typeface="ＭＳ Ｐゴシック" pitchFamily="50" charset="-128"/>
                          <a:ea typeface="ＭＳ Ｐゴシック" pitchFamily="50" charset="-128"/>
                        </a:rPr>
                        <a:t>1,961</a:t>
                      </a:r>
                      <a:r>
                        <a:rPr lang="zh-TW" altLang="en-US" sz="1000" b="0" i="0" u="none" strike="noStrike" dirty="0">
                          <a:latin typeface="ＭＳ Ｐゴシック" pitchFamily="50" charset="-128"/>
                          <a:ea typeface="ＭＳ Ｐゴシック" pitchFamily="50" charset="-128"/>
                        </a:rPr>
                        <a:t>億円</a:t>
                      </a:r>
                      <a:br>
                        <a:rPr lang="zh-TW" altLang="en-US" sz="1000" b="0" i="0" u="none" strike="noStrike" dirty="0">
                          <a:latin typeface="ＭＳ Ｐゴシック" pitchFamily="50" charset="-128"/>
                          <a:ea typeface="ＭＳ Ｐゴシック" pitchFamily="50" charset="-128"/>
                        </a:rPr>
                      </a:br>
                      <a:r>
                        <a:rPr lang="zh-TW" altLang="en-US" sz="1000" b="0" i="0" u="none" strike="noStrike" dirty="0">
                          <a:latin typeface="ＭＳ Ｐゴシック" pitchFamily="50" charset="-128"/>
                          <a:ea typeface="ＭＳ Ｐゴシック" pitchFamily="50" charset="-128"/>
                        </a:rPr>
                        <a:t>（</a:t>
                      </a:r>
                      <a:r>
                        <a:rPr lang="en-US" altLang="zh-TW" sz="1000" b="0" i="0" u="none" strike="noStrike" dirty="0">
                          <a:latin typeface="ＭＳ Ｐゴシック" pitchFamily="50" charset="-128"/>
                          <a:ea typeface="ＭＳ Ｐゴシック" pitchFamily="50" charset="-128"/>
                        </a:rPr>
                        <a:t>4.5</a:t>
                      </a:r>
                      <a:r>
                        <a:rPr lang="zh-TW" altLang="en-US" sz="1000" b="0" i="0" u="none" strike="noStrike" dirty="0">
                          <a:latin typeface="ＭＳ Ｐゴシック" pitchFamily="50" charset="-128"/>
                          <a:ea typeface="ＭＳ Ｐゴシック" pitchFamily="50" charset="-128"/>
                        </a:rPr>
                        <a:t>億円）</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5,737</a:t>
                      </a:r>
                      <a:r>
                        <a:rPr lang="ja-JP" altLang="en-US" sz="1000" b="0" i="0" u="none" strike="noStrike" dirty="0">
                          <a:latin typeface="ＭＳ Ｐゴシック" pitchFamily="50" charset="-128"/>
                          <a:ea typeface="ＭＳ Ｐゴシック" pitchFamily="50" charset="-128"/>
                        </a:rPr>
                        <a:t>ヵ所</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434</a:t>
                      </a:r>
                      <a:r>
                        <a:rPr lang="ja-JP" altLang="en-US" sz="1000" b="0" i="0" u="none" strike="noStrike" dirty="0">
                          <a:latin typeface="ＭＳ Ｐゴシック" pitchFamily="50" charset="-128"/>
                          <a:ea typeface="ＭＳ Ｐゴシック" pitchFamily="50" charset="-128"/>
                        </a:rPr>
                        <a:t>ヵ所</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69,243</a:t>
                      </a:r>
                      <a:r>
                        <a:rPr lang="ja-JP" altLang="en-US" sz="1000" b="0" i="0" u="none" strike="noStrike" dirty="0">
                          <a:latin typeface="ＭＳ Ｐゴシック" pitchFamily="50" charset="-128"/>
                          <a:ea typeface="ＭＳ Ｐゴシック" pitchFamily="50" charset="-128"/>
                        </a:rPr>
                        <a:t>人</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8,688</a:t>
                      </a:r>
                      <a:r>
                        <a:rPr lang="ja-JP" altLang="en-US" sz="1000" b="0" i="0" u="none" strike="noStrike" dirty="0">
                          <a:latin typeface="ＭＳ Ｐゴシック" pitchFamily="50" charset="-128"/>
                          <a:ea typeface="ＭＳ Ｐゴシック" pitchFamily="50" charset="-128"/>
                        </a:rPr>
                        <a:t>人</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14" name="Rectangle 86"/>
          <p:cNvSpPr>
            <a:spLocks noChangeArrowheads="1"/>
          </p:cNvSpPr>
          <p:nvPr/>
        </p:nvSpPr>
        <p:spPr bwMode="auto">
          <a:xfrm>
            <a:off x="1498600" y="3479197"/>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区内総生産</a:t>
            </a:r>
          </a:p>
        </p:txBody>
      </p:sp>
      <p:sp>
        <p:nvSpPr>
          <p:cNvPr id="18515" name="タイトル 3"/>
          <p:cNvSpPr>
            <a:spLocks/>
          </p:cNvSpPr>
          <p:nvPr/>
        </p:nvSpPr>
        <p:spPr bwMode="gray">
          <a:xfrm>
            <a:off x="611188" y="42862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600"/>
              </a:lnSpc>
              <a:buFont typeface="Wingdings" pitchFamily="2" charset="2"/>
              <a:buNone/>
            </a:pPr>
            <a:endParaRPr lang="en-US" altLang="ja-JP" sz="1200">
              <a:solidFill>
                <a:srgbClr val="000000"/>
              </a:solidFill>
              <a:latin typeface="HGP創英角ｺﾞｼｯｸUB" pitchFamily="50" charset="-128"/>
              <a:ea typeface="HGP創英角ｺﾞｼｯｸUB" pitchFamily="50" charset="-128"/>
            </a:endParaRPr>
          </a:p>
        </p:txBody>
      </p:sp>
      <p:sp>
        <p:nvSpPr>
          <p:cNvPr id="14" name="テキスト ボックス 13"/>
          <p:cNvSpPr txBox="1"/>
          <p:nvPr/>
        </p:nvSpPr>
        <p:spPr>
          <a:xfrm>
            <a:off x="611188" y="568325"/>
            <a:ext cx="8064500" cy="441325"/>
          </a:xfrm>
          <a:prstGeom prst="rect">
            <a:avLst/>
          </a:prstGeom>
          <a:noFill/>
        </p:spPr>
        <p:txBody>
          <a:bodyPr>
            <a:spAutoFit/>
          </a:bodyPr>
          <a:lstStyle/>
          <a:p>
            <a:pPr marL="85725">
              <a:lnSpc>
                <a:spcPts val="1000"/>
              </a:lnSpc>
              <a:defRPr/>
            </a:pPr>
            <a:r>
              <a:rPr lang="ja-JP" altLang="en-US" sz="1200" dirty="0">
                <a:solidFill>
                  <a:srgbClr val="000000"/>
                </a:solidFill>
                <a:latin typeface="+mn-ea"/>
                <a:ea typeface="ＭＳ Ｐゴシック" pitchFamily="50" charset="-128"/>
              </a:rPr>
              <a:t>○</a:t>
            </a:r>
            <a:r>
              <a:rPr lang="ja-JP" altLang="ja-JP" sz="1200" dirty="0">
                <a:latin typeface="+mn-ea"/>
                <a:ea typeface="ＭＳ Ｐゴシック" pitchFamily="50" charset="-128"/>
              </a:rPr>
              <a:t>全産業の総生産は</a:t>
            </a:r>
            <a:r>
              <a:rPr lang="en-US" altLang="ja-JP" sz="1200" dirty="0">
                <a:latin typeface="+mn-ea"/>
                <a:ea typeface="ＭＳ Ｐゴシック" pitchFamily="50" charset="-128"/>
              </a:rPr>
              <a:t>4</a:t>
            </a:r>
            <a:r>
              <a:rPr lang="ja-JP" altLang="ja-JP" sz="1200" dirty="0">
                <a:latin typeface="+mn-ea"/>
                <a:ea typeface="ＭＳ Ｐゴシック" pitchFamily="50" charset="-128"/>
              </a:rPr>
              <a:t>兆</a:t>
            </a:r>
            <a:r>
              <a:rPr lang="en-US" altLang="ja-JP" sz="1200" dirty="0">
                <a:latin typeface="+mn-ea"/>
                <a:ea typeface="ＭＳ Ｐゴシック" pitchFamily="50" charset="-128"/>
              </a:rPr>
              <a:t>8,758</a:t>
            </a:r>
            <a:r>
              <a:rPr lang="ja-JP" altLang="ja-JP" sz="1200" dirty="0">
                <a:latin typeface="+mn-ea"/>
                <a:ea typeface="ＭＳ Ｐゴシック" pitchFamily="50" charset="-128"/>
              </a:rPr>
              <a:t>億円</a:t>
            </a:r>
            <a:endParaRPr lang="en-US" altLang="ja-JP" sz="1200" dirty="0">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a:t>
            </a:r>
            <a:r>
              <a:rPr lang="ja-JP" altLang="en-US" sz="1200" dirty="0">
                <a:solidFill>
                  <a:srgbClr val="000000"/>
                </a:solidFill>
                <a:latin typeface="ＭＳ Ｐゴシック" pitchFamily="50" charset="-128"/>
                <a:ea typeface="ＭＳ Ｐゴシック" pitchFamily="50" charset="-128"/>
                <a:cs typeface="Times New Roman" pitchFamily="18" charset="0"/>
              </a:rPr>
              <a:t>商業の販売額は</a:t>
            </a:r>
            <a:r>
              <a:rPr lang="en-US" altLang="ja-JP" sz="1200" dirty="0">
                <a:solidFill>
                  <a:srgbClr val="000000"/>
                </a:solidFill>
                <a:latin typeface="ＭＳ Ｐゴシック" pitchFamily="50" charset="-128"/>
                <a:ea typeface="ＭＳ Ｐゴシック" pitchFamily="50" charset="-128"/>
                <a:cs typeface="Times New Roman" pitchFamily="18" charset="0"/>
              </a:rPr>
              <a:t>8</a:t>
            </a:r>
            <a:r>
              <a:rPr lang="ja-JP" altLang="en-US" sz="1200" dirty="0">
                <a:solidFill>
                  <a:srgbClr val="000000"/>
                </a:solidFill>
                <a:latin typeface="ＭＳ Ｐゴシック" pitchFamily="50" charset="-128"/>
                <a:ea typeface="ＭＳ Ｐゴシック" pitchFamily="50" charset="-128"/>
                <a:cs typeface="Times New Roman" pitchFamily="18" charset="0"/>
              </a:rPr>
              <a:t>兆</a:t>
            </a:r>
            <a:r>
              <a:rPr lang="en-US" altLang="ja-JP" sz="1200" dirty="0">
                <a:solidFill>
                  <a:srgbClr val="000000"/>
                </a:solidFill>
                <a:latin typeface="ＭＳ Ｐゴシック" pitchFamily="50" charset="-128"/>
                <a:ea typeface="ＭＳ Ｐゴシック" pitchFamily="50" charset="-128"/>
                <a:cs typeface="Times New Roman" pitchFamily="18" charset="0"/>
              </a:rPr>
              <a:t>9,428</a:t>
            </a:r>
            <a:r>
              <a:rPr lang="ja-JP" altLang="en-US" sz="1200" dirty="0">
                <a:solidFill>
                  <a:srgbClr val="000000"/>
                </a:solidFill>
                <a:latin typeface="ＭＳ Ｐゴシック" pitchFamily="50" charset="-128"/>
                <a:ea typeface="ＭＳ Ｐゴシック" pitchFamily="50" charset="-128"/>
                <a:cs typeface="Times New Roman" pitchFamily="18" charset="0"/>
              </a:rPr>
              <a:t>億円となっており、総合区</a:t>
            </a:r>
            <a:r>
              <a:rPr lang="en-US" altLang="ja-JP" sz="1200" dirty="0">
                <a:solidFill>
                  <a:srgbClr val="000000"/>
                </a:solidFill>
                <a:latin typeface="ＭＳ Ｐゴシック" pitchFamily="50" charset="-128"/>
                <a:ea typeface="ＭＳ Ｐゴシック" pitchFamily="50" charset="-128"/>
                <a:cs typeface="Times New Roman" pitchFamily="18" charset="0"/>
              </a:rPr>
              <a:t>(8</a:t>
            </a:r>
            <a:r>
              <a:rPr lang="ja-JP" altLang="en-US" sz="1200" dirty="0">
                <a:solidFill>
                  <a:srgbClr val="000000"/>
                </a:solidFill>
                <a:latin typeface="ＭＳ Ｐゴシック" pitchFamily="50" charset="-128"/>
                <a:ea typeface="ＭＳ Ｐゴシック" pitchFamily="50" charset="-128"/>
                <a:cs typeface="Times New Roman" pitchFamily="18" charset="0"/>
              </a:rPr>
              <a:t>区</a:t>
            </a:r>
            <a:r>
              <a:rPr lang="en-US" altLang="ja-JP" sz="1200" dirty="0">
                <a:solidFill>
                  <a:srgbClr val="000000"/>
                </a:solidFill>
                <a:latin typeface="ＭＳ Ｐゴシック" pitchFamily="50" charset="-128"/>
                <a:ea typeface="ＭＳ Ｐゴシック" pitchFamily="50" charset="-128"/>
                <a:cs typeface="Times New Roman" pitchFamily="18" charset="0"/>
              </a:rPr>
              <a:t>)</a:t>
            </a:r>
            <a:r>
              <a:rPr lang="ja-JP" altLang="en-US" sz="1200" dirty="0">
                <a:solidFill>
                  <a:srgbClr val="000000"/>
                </a:solidFill>
                <a:latin typeface="ＭＳ Ｐゴシック" pitchFamily="50" charset="-128"/>
                <a:ea typeface="ＭＳ Ｐゴシック" pitchFamily="50" charset="-128"/>
                <a:cs typeface="Times New Roman" pitchFamily="18" charset="0"/>
              </a:rPr>
              <a:t>平均の</a:t>
            </a:r>
            <a:r>
              <a:rPr lang="en-US" altLang="ja-JP" sz="1200" dirty="0">
                <a:solidFill>
                  <a:srgbClr val="000000"/>
                </a:solidFill>
                <a:latin typeface="ＭＳ Ｐゴシック" pitchFamily="50" charset="-128"/>
                <a:ea typeface="ＭＳ Ｐゴシック" pitchFamily="50" charset="-128"/>
                <a:cs typeface="Times New Roman" pitchFamily="18" charset="0"/>
              </a:rPr>
              <a:t>4</a:t>
            </a:r>
            <a:r>
              <a:rPr lang="ja-JP" altLang="en-US" sz="1200" dirty="0">
                <a:solidFill>
                  <a:srgbClr val="000000"/>
                </a:solidFill>
                <a:latin typeface="ＭＳ Ｐゴシック" pitchFamily="50" charset="-128"/>
                <a:ea typeface="ＭＳ Ｐゴシック" pitchFamily="50" charset="-128"/>
                <a:cs typeface="Times New Roman" pitchFamily="18" charset="0"/>
              </a:rPr>
              <a:t>兆</a:t>
            </a:r>
            <a:r>
              <a:rPr lang="en-US" altLang="ja-JP" sz="1200" dirty="0">
                <a:solidFill>
                  <a:srgbClr val="000000"/>
                </a:solidFill>
                <a:latin typeface="ＭＳ Ｐゴシック" pitchFamily="50" charset="-128"/>
                <a:ea typeface="ＭＳ Ｐゴシック" pitchFamily="50" charset="-128"/>
                <a:cs typeface="Times New Roman" pitchFamily="18" charset="0"/>
              </a:rPr>
              <a:t>3,435</a:t>
            </a:r>
            <a:r>
              <a:rPr lang="ja-JP" altLang="en-US" sz="1200" dirty="0">
                <a:solidFill>
                  <a:srgbClr val="000000"/>
                </a:solidFill>
                <a:latin typeface="ＭＳ Ｐゴシック" pitchFamily="50" charset="-128"/>
                <a:ea typeface="ＭＳ Ｐゴシック" pitchFamily="50" charset="-128"/>
                <a:cs typeface="Times New Roman" pitchFamily="18" charset="0"/>
              </a:rPr>
              <a:t>億円を上回っている</a:t>
            </a:r>
            <a:endParaRPr lang="en-US" altLang="ja-JP" sz="1200" dirty="0">
              <a:latin typeface="+mn-ea"/>
              <a:ea typeface="ＭＳ Ｐゴシック" pitchFamily="50" charset="-128"/>
            </a:endParaRPr>
          </a:p>
        </p:txBody>
      </p:sp>
      <p:graphicFrame>
        <p:nvGraphicFramePr>
          <p:cNvPr id="17" name="グラフ 16"/>
          <p:cNvGraphicFramePr>
            <a:graphicFrameLocks/>
          </p:cNvGraphicFramePr>
          <p:nvPr/>
        </p:nvGraphicFramePr>
        <p:xfrm>
          <a:off x="4716016" y="3838790"/>
          <a:ext cx="4003200" cy="278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nvGraphicFramePr>
        <p:xfrm>
          <a:off x="511208" y="3622766"/>
          <a:ext cx="41328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18519" name="テキスト ボックス 33"/>
          <p:cNvSpPr txBox="1">
            <a:spLocks noChangeArrowheads="1"/>
          </p:cNvSpPr>
          <p:nvPr/>
        </p:nvSpPr>
        <p:spPr bwMode="auto">
          <a:xfrm>
            <a:off x="2987675" y="6493859"/>
            <a:ext cx="15128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（大阪の経済</a:t>
            </a:r>
            <a:r>
              <a:rPr lang="en-US" altLang="ja-JP" sz="700"/>
              <a:t>2017</a:t>
            </a:r>
            <a:r>
              <a:rPr lang="ja-JP" altLang="en-US" sz="700"/>
              <a:t>年版）</a:t>
            </a:r>
            <a:endParaRPr lang="en-US" altLang="ja-JP" sz="700"/>
          </a:p>
        </p:txBody>
      </p:sp>
      <p:sp>
        <p:nvSpPr>
          <p:cNvPr id="16" name="正方形/長方形 27"/>
          <p:cNvSpPr>
            <a:spLocks noChangeArrowheads="1"/>
          </p:cNvSpPr>
          <p:nvPr/>
        </p:nvSpPr>
        <p:spPr bwMode="auto">
          <a:xfrm>
            <a:off x="8112125" y="6669360"/>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１５</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2282665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3"/>
          <p:cNvSpPr txBox="1">
            <a:spLocks/>
          </p:cNvSpPr>
          <p:nvPr/>
        </p:nvSpPr>
        <p:spPr bwMode="auto">
          <a:xfrm>
            <a:off x="107950" y="260350"/>
            <a:ext cx="8928100" cy="6488113"/>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50825" y="160338"/>
            <a:ext cx="3960813"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9460" name="テキスト ボックス 24"/>
          <p:cNvSpPr txBox="1">
            <a:spLocks noChangeArrowheads="1"/>
          </p:cNvSpPr>
          <p:nvPr/>
        </p:nvSpPr>
        <p:spPr bwMode="auto">
          <a:xfrm>
            <a:off x="179388" y="401638"/>
            <a:ext cx="360362" cy="6300787"/>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6" name="Group 22"/>
          <p:cNvGraphicFramePr>
            <a:graphicFrameLocks noGrp="1"/>
          </p:cNvGraphicFramePr>
          <p:nvPr/>
        </p:nvGraphicFramePr>
        <p:xfrm>
          <a:off x="831850" y="1268413"/>
          <a:ext cx="2012950" cy="2160588"/>
        </p:xfrm>
        <a:graphic>
          <a:graphicData uri="http://schemas.openxmlformats.org/drawingml/2006/table">
            <a:tbl>
              <a:tblPr/>
              <a:tblGrid>
                <a:gridCol w="249636"/>
                <a:gridCol w="935636"/>
                <a:gridCol w="827678"/>
              </a:tblGrid>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51.8%</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0098">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住居</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43.0%</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29.5%</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10.6%</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16.9%</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54.1%</a:t>
                      </a:r>
                    </a:p>
                  </a:txBody>
                  <a:tcPr marL="53979" marR="53979" marT="46813" marB="468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6" name="Rectangle 86"/>
          <p:cNvSpPr>
            <a:spLocks noChangeArrowheads="1"/>
          </p:cNvSpPr>
          <p:nvPr/>
        </p:nvSpPr>
        <p:spPr bwMode="auto">
          <a:xfrm>
            <a:off x="3348038" y="126841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建物用途の内訳</a:t>
            </a:r>
          </a:p>
        </p:txBody>
      </p:sp>
      <p:sp>
        <p:nvSpPr>
          <p:cNvPr id="19487" name="テキスト ボックス 34"/>
          <p:cNvSpPr txBox="1">
            <a:spLocks noChangeArrowheads="1"/>
          </p:cNvSpPr>
          <p:nvPr/>
        </p:nvSpPr>
        <p:spPr bwMode="auto">
          <a:xfrm>
            <a:off x="4427538" y="3716338"/>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H25</a:t>
            </a:r>
            <a:r>
              <a:rPr lang="ja-JP" altLang="en-US" sz="700"/>
              <a:t>建物用途別土地利用現況調査）</a:t>
            </a:r>
            <a:endParaRPr lang="en-US" altLang="ja-JP" sz="700"/>
          </a:p>
        </p:txBody>
      </p:sp>
      <p:graphicFrame>
        <p:nvGraphicFramePr>
          <p:cNvPr id="11" name="Group 22"/>
          <p:cNvGraphicFramePr>
            <a:graphicFrameLocks noGrp="1"/>
          </p:cNvGraphicFramePr>
          <p:nvPr/>
        </p:nvGraphicFramePr>
        <p:xfrm>
          <a:off x="6084888" y="1268413"/>
          <a:ext cx="2663825" cy="5161178"/>
        </p:xfrm>
        <a:graphic>
          <a:graphicData uri="http://schemas.openxmlformats.org/drawingml/2006/table">
            <a:tbl>
              <a:tblPr/>
              <a:tblGrid>
                <a:gridCol w="288010"/>
                <a:gridCol w="719944"/>
                <a:gridCol w="719944"/>
                <a:gridCol w="935927"/>
              </a:tblGrid>
              <a:tr h="24382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4860" marR="54860"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7979">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3996" marR="53996" marT="46797" marB="46797"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89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7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待機児童数</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98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中学校数</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高等学校数（全日）</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短期大学数</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大学数</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371">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3996" marR="53996" marT="46797" marB="46797"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pitchFamily="50" charset="-128"/>
                          <a:ea typeface="ＭＳ Ｐゴシック" pitchFamily="50" charset="-128"/>
                        </a:rPr>
                        <a:t>492</a:t>
                      </a:r>
                      <a:r>
                        <a:rPr lang="zh-TW" altLang="en-US" sz="1000" b="0" i="0" u="none" strike="noStrike" dirty="0" smtClean="0">
                          <a:latin typeface="ＭＳ Ｐゴシック" pitchFamily="50" charset="-128"/>
                          <a:ea typeface="ＭＳ Ｐゴシック" pitchFamily="50" charset="-128"/>
                        </a:rPr>
                        <a:t>業者</a:t>
                      </a:r>
                      <a:endParaRPr lang="en-US" altLang="zh-TW" sz="1000" b="0" i="0" u="none" strike="noStrike" dirty="0" smtClean="0">
                        <a:latin typeface="ＭＳ Ｐゴシック" pitchFamily="50" charset="-128"/>
                        <a:ea typeface="ＭＳ Ｐゴシック" pitchFamily="50" charset="-128"/>
                      </a:endParaRPr>
                    </a:p>
                    <a:p>
                      <a:pPr algn="ctr" fontAlgn="ctr"/>
                      <a:r>
                        <a:rPr lang="zh-TW" altLang="en-US" sz="1000" b="0" i="0" u="none" strike="noStrike" dirty="0" smtClean="0">
                          <a:latin typeface="ＭＳ Ｐゴシック" pitchFamily="50" charset="-128"/>
                          <a:ea typeface="ＭＳ Ｐゴシック" pitchFamily="50" charset="-128"/>
                        </a:rPr>
                        <a:t>（</a:t>
                      </a:r>
                      <a:r>
                        <a:rPr lang="en-US" altLang="zh-TW" sz="1000" b="0" i="0" u="none" strike="noStrike" dirty="0" smtClean="0">
                          <a:latin typeface="ＭＳ Ｐゴシック" pitchFamily="50" charset="-128"/>
                          <a:ea typeface="ＭＳ Ｐゴシック" pitchFamily="50" charset="-128"/>
                        </a:rPr>
                        <a:t>21.6</a:t>
                      </a:r>
                      <a:r>
                        <a:rPr lang="zh-TW" altLang="en-US" sz="1000" b="0" i="0" u="none" strike="noStrike" dirty="0" smtClean="0">
                          <a:latin typeface="ＭＳ Ｐゴシック" pitchFamily="50" charset="-128"/>
                          <a:ea typeface="ＭＳ Ｐゴシック" pitchFamily="50" charset="-128"/>
                        </a:rPr>
                        <a:t>業者） </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46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pitchFamily="50" charset="-128"/>
                          <a:ea typeface="ＭＳ Ｐゴシック" pitchFamily="50" charset="-128"/>
                        </a:rPr>
                        <a:t>1,013</a:t>
                      </a:r>
                      <a:r>
                        <a:rPr lang="ja-JP" altLang="en-US" sz="1000" b="0" i="0" u="none" strike="noStrike" dirty="0" smtClean="0">
                          <a:latin typeface="ＭＳ Ｐゴシック" pitchFamily="50" charset="-128"/>
                          <a:ea typeface="ＭＳ Ｐゴシック" pitchFamily="50" charset="-128"/>
                        </a:rPr>
                        <a:t>ヵ所</a:t>
                      </a:r>
                      <a:br>
                        <a:rPr lang="ja-JP" altLang="en-US" sz="1000" b="0" i="0" u="none" strike="noStrike" dirty="0" smtClean="0">
                          <a:latin typeface="ＭＳ Ｐゴシック" pitchFamily="50" charset="-128"/>
                          <a:ea typeface="ＭＳ Ｐゴシック" pitchFamily="50" charset="-128"/>
                        </a:rPr>
                      </a:br>
                      <a:r>
                        <a:rPr lang="ja-JP" altLang="en-US" sz="1000" b="0" i="0" u="none" strike="noStrike" dirty="0" smtClean="0">
                          <a:latin typeface="ＭＳ Ｐゴシック" pitchFamily="50" charset="-128"/>
                          <a:ea typeface="ＭＳ Ｐゴシック" pitchFamily="50" charset="-128"/>
                        </a:rPr>
                        <a:t>（</a:t>
                      </a:r>
                      <a:r>
                        <a:rPr lang="en-US" altLang="ja-JP" sz="1000" b="0" i="0" u="none" strike="noStrike" dirty="0" smtClean="0">
                          <a:latin typeface="ＭＳ Ｐゴシック" pitchFamily="50" charset="-128"/>
                          <a:ea typeface="ＭＳ Ｐゴシック" pitchFamily="50" charset="-128"/>
                        </a:rPr>
                        <a:t>3.2</a:t>
                      </a:r>
                      <a:r>
                        <a:rPr lang="ja-JP" altLang="en-US" sz="1000" b="0" i="0" u="none" strike="noStrike" dirty="0" smtClean="0">
                          <a:latin typeface="ＭＳ Ｐゴシック" pitchFamily="50" charset="-128"/>
                          <a:ea typeface="ＭＳ Ｐゴシック" pitchFamily="50" charset="-128"/>
                        </a:rPr>
                        <a:t>ヵ所）</a:t>
                      </a:r>
                    </a:p>
                  </a:txBody>
                  <a:tcPr marL="9524" marR="9524" marT="952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46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82,528</a:t>
                      </a:r>
                      <a:r>
                        <a:rPr lang="ja-JP" altLang="en-US" sz="1000" b="0" i="0" u="none" strike="noStrike" dirty="0">
                          <a:latin typeface="ＭＳ Ｐゴシック" pitchFamily="50" charset="-128"/>
                          <a:ea typeface="ＭＳ Ｐゴシック" pitchFamily="50" charset="-128"/>
                        </a:rPr>
                        <a:t>人</a:t>
                      </a:r>
                      <a:br>
                        <a:rPr lang="ja-JP" altLang="en-US" sz="1000" b="0" i="0" u="none" strike="noStrike" dirty="0">
                          <a:latin typeface="ＭＳ Ｐゴシック" pitchFamily="50" charset="-128"/>
                          <a:ea typeface="ＭＳ Ｐゴシック" pitchFamily="50" charset="-128"/>
                        </a:rPr>
                      </a:br>
                      <a:r>
                        <a:rPr lang="ja-JP" altLang="en-US" sz="1000" b="0" i="0" u="none" strike="noStrike" dirty="0">
                          <a:latin typeface="ＭＳ Ｐゴシック" pitchFamily="50" charset="-128"/>
                          <a:ea typeface="ＭＳ Ｐゴシック" pitchFamily="50" charset="-128"/>
                        </a:rPr>
                        <a:t>（</a:t>
                      </a:r>
                      <a:r>
                        <a:rPr lang="en-US" altLang="ja-JP" sz="1000" b="0" i="0" u="none" strike="noStrike" dirty="0">
                          <a:latin typeface="ＭＳ Ｐゴシック" pitchFamily="50" charset="-128"/>
                          <a:ea typeface="ＭＳ Ｐゴシック" pitchFamily="50" charset="-128"/>
                        </a:rPr>
                        <a:t>25.8%</a:t>
                      </a:r>
                      <a:r>
                        <a:rPr lang="ja-JP" altLang="en-US" sz="1000" b="0" i="0" u="none" strike="noStrike" dirty="0">
                          <a:latin typeface="ＭＳ Ｐゴシック" pitchFamily="50" charset="-128"/>
                          <a:ea typeface="ＭＳ Ｐゴシック" pitchFamily="50" charset="-128"/>
                        </a:rPr>
                        <a:t>）</a:t>
                      </a:r>
                    </a:p>
                  </a:txBody>
                  <a:tcPr marL="9524" marR="9524" marT="952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46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10,520</a:t>
                      </a:r>
                      <a:r>
                        <a:rPr lang="ja-JP" altLang="en-US" sz="1000" b="0" i="0" u="none" strike="noStrike" dirty="0">
                          <a:latin typeface="ＭＳ Ｐゴシック" pitchFamily="50" charset="-128"/>
                          <a:ea typeface="ＭＳ Ｐゴシック" pitchFamily="50" charset="-128"/>
                        </a:rPr>
                        <a:t>人</a:t>
                      </a:r>
                      <a:br>
                        <a:rPr lang="ja-JP" altLang="en-US" sz="1000" b="0" i="0" u="none" strike="noStrike" dirty="0">
                          <a:latin typeface="ＭＳ Ｐゴシック" pitchFamily="50" charset="-128"/>
                          <a:ea typeface="ＭＳ Ｐゴシック" pitchFamily="50" charset="-128"/>
                        </a:rPr>
                      </a:br>
                      <a:r>
                        <a:rPr lang="ja-JP" altLang="en-US" sz="1000" b="0" i="0" u="none" strike="noStrike" dirty="0">
                          <a:latin typeface="ＭＳ Ｐゴシック" pitchFamily="50" charset="-128"/>
                          <a:ea typeface="ＭＳ Ｐゴシック" pitchFamily="50" charset="-128"/>
                        </a:rPr>
                        <a:t>（</a:t>
                      </a:r>
                      <a:r>
                        <a:rPr lang="en-US" altLang="ja-JP" sz="1000" b="0" i="0" u="none" strike="noStrike" dirty="0">
                          <a:latin typeface="ＭＳ Ｐゴシック" pitchFamily="50" charset="-128"/>
                          <a:ea typeface="ＭＳ Ｐゴシック" pitchFamily="50" charset="-128"/>
                        </a:rPr>
                        <a:t>32.7‰</a:t>
                      </a:r>
                      <a:r>
                        <a:rPr lang="ja-JP" altLang="en-US" sz="1000" b="0" i="0" u="none" strike="noStrike" dirty="0">
                          <a:latin typeface="ＭＳ Ｐゴシック" pitchFamily="50" charset="-128"/>
                          <a:ea typeface="ＭＳ Ｐゴシック" pitchFamily="50" charset="-128"/>
                        </a:rPr>
                        <a:t>）</a:t>
                      </a:r>
                    </a:p>
                  </a:txBody>
                  <a:tcPr marL="9524" marR="9524" marT="952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371">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3996" marR="53996" marT="46797" marB="46797"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41</a:t>
                      </a:r>
                      <a:r>
                        <a:rPr lang="ja-JP" altLang="en-US" sz="1000" b="0" i="0" u="none" strike="noStrike" dirty="0" smtClean="0">
                          <a:latin typeface="ＭＳ Ｐゴシック" pitchFamily="50" charset="-128"/>
                          <a:ea typeface="ＭＳ Ｐゴシック" pitchFamily="50" charset="-128"/>
                        </a:rPr>
                        <a:t>駅</a:t>
                      </a:r>
                      <a:endParaRPr lang="en-US" altLang="ja-JP" sz="1000" b="0" i="0" u="none" strike="noStrike" dirty="0" smtClean="0">
                        <a:latin typeface="ＭＳ Ｐゴシック" pitchFamily="50" charset="-128"/>
                        <a:ea typeface="ＭＳ Ｐゴシック" pitchFamily="50" charset="-128"/>
                      </a:endParaRPr>
                    </a:p>
                    <a:p>
                      <a:pPr algn="ctr" fontAlgn="ctr"/>
                      <a:r>
                        <a:rPr lang="ja-JP" altLang="en-US" sz="1000" b="0" i="0" u="none" strike="noStrike" dirty="0" smtClean="0">
                          <a:latin typeface="ＭＳ Ｐゴシック" pitchFamily="50" charset="-128"/>
                          <a:ea typeface="ＭＳ Ｐゴシック" pitchFamily="50" charset="-128"/>
                        </a:rPr>
                        <a:t>（</a:t>
                      </a:r>
                      <a:r>
                        <a:rPr lang="en-US" altLang="ja-JP" sz="1000" b="0" i="0" u="none" strike="noStrike" dirty="0" smtClean="0">
                          <a:latin typeface="ＭＳ Ｐゴシック" pitchFamily="50" charset="-128"/>
                          <a:ea typeface="ＭＳ Ｐゴシック" pitchFamily="50" charset="-128"/>
                        </a:rPr>
                        <a:t>1.8</a:t>
                      </a:r>
                      <a:r>
                        <a:rPr lang="ja-JP" altLang="en-US" sz="1000" b="0" i="0" u="none" strike="noStrike" dirty="0" smtClean="0">
                          <a:latin typeface="ＭＳ Ｐゴシック" pitchFamily="50" charset="-128"/>
                          <a:ea typeface="ＭＳ Ｐゴシック" pitchFamily="50" charset="-128"/>
                        </a:rPr>
                        <a:t>駅）</a:t>
                      </a:r>
                    </a:p>
                  </a:txBody>
                  <a:tcPr marL="53996" marR="53996"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7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pitchFamily="50" charset="-128"/>
                          <a:ea typeface="ＭＳ Ｐゴシック" pitchFamily="50" charset="-128"/>
                        </a:rPr>
                        <a:t>1,946</a:t>
                      </a:r>
                      <a:r>
                        <a:rPr lang="ja-JP" altLang="en-US" sz="1000" b="0" i="0" u="none" strike="noStrike" dirty="0" smtClean="0">
                          <a:latin typeface="ＭＳ Ｐゴシック" pitchFamily="50" charset="-128"/>
                          <a:ea typeface="ＭＳ Ｐゴシック" pitchFamily="50" charset="-128"/>
                        </a:rPr>
                        <a:t>台</a:t>
                      </a:r>
                      <a:endParaRPr lang="en-US" altLang="ja-JP" sz="1000" b="0" i="0" u="none" strike="noStrike" dirty="0" smtClean="0">
                        <a:latin typeface="ＭＳ Ｐゴシック" pitchFamily="50" charset="-128"/>
                        <a:ea typeface="ＭＳ Ｐゴシック" pitchFamily="50" charset="-128"/>
                      </a:endParaRPr>
                    </a:p>
                  </a:txBody>
                  <a:tcPr marL="9524" marR="9524" marT="952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7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3996" marR="53996" marT="46797" marB="46797" anchor="ctr" horzOverflow="overflow">
                    <a:lnL w="12700" cap="flat" cmpd="sng" algn="ctr">
                      <a:solidFill>
                        <a:schemeClr val="tx1"/>
                      </a:solidFill>
                      <a:prstDash val="solid"/>
                      <a:round/>
                      <a:headEnd type="none" w="med" len="med"/>
                      <a:tailEnd type="none" w="med" len="med"/>
                    </a:lnL>
                  </a:tcPr>
                </a:tc>
                <a:tc>
                  <a:txBody>
                    <a:bodyPr/>
                    <a:lstStyle/>
                    <a:p>
                      <a:pPr algn="ctr" fontAlgn="ctr"/>
                      <a:r>
                        <a:rPr lang="en-US" altLang="ja-JP" sz="1000" b="0" i="0" u="none" strike="noStrike" dirty="0">
                          <a:solidFill>
                            <a:schemeClr val="tx1"/>
                          </a:solidFill>
                          <a:latin typeface="ＭＳ Ｐゴシック" pitchFamily="50" charset="-128"/>
                          <a:ea typeface="ＭＳ Ｐゴシック" pitchFamily="50" charset="-128"/>
                        </a:rPr>
                        <a:t>44.9%</a:t>
                      </a:r>
                    </a:p>
                  </a:txBody>
                  <a:tcPr marL="9524" marR="9524" marT="9524"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7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797" marB="46797" anchor="ctr" horzOverflow="overflow">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latin typeface="ＭＳ Ｐゴシック" pitchFamily="50" charset="-128"/>
                          <a:ea typeface="ＭＳ Ｐゴシック" pitchFamily="50" charset="-128"/>
                        </a:rPr>
                        <a:t>55.1%</a:t>
                      </a:r>
                    </a:p>
                  </a:txBody>
                  <a:tcPr marL="9524" marR="9524" marT="9524"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58" name="タイトル 3"/>
          <p:cNvSpPr>
            <a:spLocks/>
          </p:cNvSpPr>
          <p:nvPr/>
        </p:nvSpPr>
        <p:spPr bwMode="gray">
          <a:xfrm>
            <a:off x="611188" y="42862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600"/>
              </a:lnSpc>
              <a:buFont typeface="Wingdings" pitchFamily="2" charset="2"/>
              <a:buNone/>
            </a:pPr>
            <a:endParaRPr lang="en-US" altLang="ja-JP" sz="1200">
              <a:solidFill>
                <a:srgbClr val="000000"/>
              </a:solidFill>
              <a:latin typeface="HGP創英角ｺﾞｼｯｸUB" pitchFamily="50" charset="-128"/>
              <a:ea typeface="HGP創英角ｺﾞｼｯｸUB" pitchFamily="50" charset="-128"/>
            </a:endParaRPr>
          </a:p>
        </p:txBody>
      </p:sp>
      <p:sp>
        <p:nvSpPr>
          <p:cNvPr id="19559" name="Rectangle 86"/>
          <p:cNvSpPr>
            <a:spLocks noChangeArrowheads="1"/>
          </p:cNvSpPr>
          <p:nvPr/>
        </p:nvSpPr>
        <p:spPr bwMode="auto">
          <a:xfrm>
            <a:off x="3348038" y="4076700"/>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非建物用途の内訳</a:t>
            </a:r>
          </a:p>
        </p:txBody>
      </p:sp>
      <p:sp>
        <p:nvSpPr>
          <p:cNvPr id="19560" name="テキスト ボックス 34"/>
          <p:cNvSpPr txBox="1">
            <a:spLocks noChangeArrowheads="1"/>
          </p:cNvSpPr>
          <p:nvPr/>
        </p:nvSpPr>
        <p:spPr bwMode="auto">
          <a:xfrm>
            <a:off x="4572000" y="6562725"/>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H25</a:t>
            </a:r>
            <a:r>
              <a:rPr lang="ja-JP" altLang="en-US" sz="700"/>
              <a:t>建物用途別土地利用現況調査）</a:t>
            </a:r>
            <a:endParaRPr lang="en-US" altLang="ja-JP" sz="700"/>
          </a:p>
        </p:txBody>
      </p:sp>
      <p:sp>
        <p:nvSpPr>
          <p:cNvPr id="15" name="テキスト ボックス 14"/>
          <p:cNvSpPr txBox="1"/>
          <p:nvPr/>
        </p:nvSpPr>
        <p:spPr>
          <a:xfrm>
            <a:off x="611188" y="485775"/>
            <a:ext cx="8064500" cy="661988"/>
          </a:xfrm>
          <a:prstGeom prst="rect">
            <a:avLst/>
          </a:prstGeom>
          <a:noFill/>
        </p:spPr>
        <p:txBody>
          <a:bodyPr>
            <a:spAutoFit/>
          </a:bodyPr>
          <a:lstStyle/>
          <a:p>
            <a:pPr marL="85725">
              <a:lnSpc>
                <a:spcPts val="1000"/>
              </a:lnSpc>
              <a:buFont typeface="Wingdings" pitchFamily="2" charset="2"/>
              <a:buNone/>
              <a:defRPr/>
            </a:pPr>
            <a:r>
              <a:rPr lang="en-US" altLang="ja-JP" sz="1200" dirty="0">
                <a:solidFill>
                  <a:srgbClr val="000000"/>
                </a:solidFill>
                <a:latin typeface="+mn-ea"/>
                <a:ea typeface="ＭＳ Ｐゴシック" pitchFamily="50" charset="-128"/>
              </a:rPr>
              <a:t>○</a:t>
            </a:r>
            <a:r>
              <a:rPr lang="ja-JP" altLang="ja-JP" sz="1200" dirty="0">
                <a:latin typeface="+mn-ea"/>
                <a:ea typeface="ＭＳ Ｐゴシック" pitchFamily="50" charset="-128"/>
              </a:rPr>
              <a:t>建物用途の割合は</a:t>
            </a:r>
            <a:r>
              <a:rPr lang="ja-JP" altLang="en-US" sz="1200" dirty="0" smtClean="0">
                <a:latin typeface="+mn-ea"/>
                <a:ea typeface="ＭＳ Ｐゴシック" pitchFamily="50" charset="-128"/>
              </a:rPr>
              <a:t>住居が</a:t>
            </a:r>
            <a:r>
              <a:rPr lang="en-US" altLang="ja-JP" sz="1200" dirty="0">
                <a:latin typeface="+mn-ea"/>
                <a:ea typeface="ＭＳ Ｐゴシック" pitchFamily="50" charset="-128"/>
              </a:rPr>
              <a:t>43</a:t>
            </a:r>
            <a:r>
              <a:rPr lang="ja-JP" altLang="ja-JP" sz="1200" dirty="0">
                <a:latin typeface="+mn-ea"/>
                <a:ea typeface="ＭＳ Ｐゴシック" pitchFamily="50" charset="-128"/>
              </a:rPr>
              <a:t>％</a:t>
            </a:r>
            <a:r>
              <a:rPr lang="ja-JP" altLang="en-US" sz="1200" dirty="0">
                <a:latin typeface="+mn-ea"/>
                <a:ea typeface="ＭＳ Ｐゴシック" pitchFamily="50" charset="-128"/>
              </a:rPr>
              <a:t>と</a:t>
            </a:r>
            <a:r>
              <a:rPr lang="ja-JP" altLang="ja-JP" sz="1200" dirty="0">
                <a:latin typeface="+mn-ea"/>
                <a:ea typeface="ＭＳ Ｐゴシック" pitchFamily="50" charset="-128"/>
              </a:rPr>
              <a:t>全体に占める割合が大きい</a:t>
            </a:r>
            <a:endParaRPr lang="ja-JP" altLang="en-US" sz="1200" dirty="0">
              <a:solidFill>
                <a:srgbClr val="000000"/>
              </a:solidFill>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○区域内には鉄道駅が</a:t>
            </a:r>
            <a:r>
              <a:rPr lang="en-US" altLang="ja-JP" sz="1200" dirty="0">
                <a:latin typeface="+mn-ea"/>
                <a:ea typeface="ＭＳ Ｐゴシック" pitchFamily="50" charset="-128"/>
              </a:rPr>
              <a:t>41</a:t>
            </a:r>
            <a:r>
              <a:rPr lang="ja-JP" altLang="ja-JP" sz="1200" dirty="0">
                <a:latin typeface="+mn-ea"/>
                <a:ea typeface="ＭＳ Ｐゴシック" pitchFamily="50" charset="-128"/>
              </a:rPr>
              <a:t>駅設置されており、１ｋ㎡あたりの鉄道駅数は</a:t>
            </a:r>
            <a:r>
              <a:rPr lang="en-US" altLang="ja-JP" sz="1200" dirty="0">
                <a:latin typeface="+mn-ea"/>
                <a:ea typeface="ＭＳ Ｐゴシック" pitchFamily="50" charset="-128"/>
              </a:rPr>
              <a:t>1.8</a:t>
            </a:r>
            <a:r>
              <a:rPr lang="ja-JP" altLang="ja-JP" sz="1200" dirty="0">
                <a:latin typeface="+mn-ea"/>
                <a:ea typeface="ＭＳ Ｐゴシック" pitchFamily="50" charset="-128"/>
              </a:rPr>
              <a:t>駅ある</a:t>
            </a:r>
            <a:endParaRPr lang="en-US" altLang="ja-JP" sz="1200" dirty="0">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○病院・診療所数は</a:t>
            </a:r>
            <a:r>
              <a:rPr lang="en-US" altLang="ja-JP" sz="1200" dirty="0">
                <a:latin typeface="+mn-ea"/>
                <a:ea typeface="ＭＳ Ｐゴシック" pitchFamily="50" charset="-128"/>
              </a:rPr>
              <a:t>1,013</a:t>
            </a:r>
            <a:r>
              <a:rPr lang="ja-JP" altLang="ja-JP" sz="1200" dirty="0">
                <a:latin typeface="+mn-ea"/>
                <a:ea typeface="ＭＳ Ｐゴシック" pitchFamily="50" charset="-128"/>
              </a:rPr>
              <a:t>カ所で、千人あたりの病院・診療所数は</a:t>
            </a:r>
            <a:r>
              <a:rPr lang="en-US" altLang="ja-JP" sz="1200" dirty="0">
                <a:latin typeface="+mn-ea"/>
                <a:ea typeface="ＭＳ Ｐゴシック" pitchFamily="50" charset="-128"/>
              </a:rPr>
              <a:t>3.2</a:t>
            </a:r>
            <a:r>
              <a:rPr lang="ja-JP" altLang="ja-JP" sz="1200" dirty="0">
                <a:latin typeface="+mn-ea"/>
                <a:ea typeface="ＭＳ Ｐゴシック" pitchFamily="50" charset="-128"/>
              </a:rPr>
              <a:t>カ所である</a:t>
            </a:r>
          </a:p>
        </p:txBody>
      </p:sp>
      <p:graphicFrame>
        <p:nvGraphicFramePr>
          <p:cNvPr id="18" name="Group 22"/>
          <p:cNvGraphicFramePr>
            <a:graphicFrameLocks noGrp="1"/>
          </p:cNvGraphicFramePr>
          <p:nvPr/>
        </p:nvGraphicFramePr>
        <p:xfrm>
          <a:off x="831850" y="4095750"/>
          <a:ext cx="2012950" cy="2160588"/>
        </p:xfrm>
        <a:graphic>
          <a:graphicData uri="http://schemas.openxmlformats.org/drawingml/2006/table">
            <a:tbl>
              <a:tblPr/>
              <a:tblGrid>
                <a:gridCol w="249636"/>
                <a:gridCol w="935636"/>
                <a:gridCol w="827678"/>
              </a:tblGrid>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非建物用途</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48.2</a:t>
                      </a:r>
                      <a:r>
                        <a:rPr lang="en-US" altLang="ja-JP" sz="1000" b="0" i="0" u="none" strike="noStrike" dirty="0">
                          <a:latin typeface="ＭＳ Ｐゴシック" pitchFamily="50" charset="-128"/>
                          <a:ea typeface="ＭＳ Ｐゴシック" pitchFamily="50" charset="-128"/>
                        </a:rPr>
                        <a:t>%</a:t>
                      </a:r>
                      <a:endParaRPr lang="en-US" altLang="ja-JP" sz="1000" b="0" i="0" u="none" strike="noStrike" dirty="0" smtClean="0">
                        <a:latin typeface="ＭＳ Ｐゴシック" pitchFamily="50" charset="-128"/>
                        <a:ea typeface="ＭＳ Ｐゴシック" pitchFamily="50" charset="-128"/>
                      </a:endParaRP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0098">
                <a:tc rowSpan="5">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3979" marR="53979" marT="46813" marB="46813"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道路</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41.2%</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水面</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21.7%</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公園緑地</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17.3%</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農地</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0.0%</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19.8%</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 name="グラフ 15"/>
          <p:cNvGraphicFramePr>
            <a:graphicFrameLocks/>
          </p:cNvGraphicFramePr>
          <p:nvPr/>
        </p:nvGraphicFramePr>
        <p:xfrm>
          <a:off x="2931071" y="1366589"/>
          <a:ext cx="3024000" cy="249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nvGraphicFramePr>
        <p:xfrm>
          <a:off x="2875831" y="4240535"/>
          <a:ext cx="3024000" cy="2494800"/>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１６</a:t>
            </a:r>
            <a:endParaRPr lang="ja-JP" altLang="en-US" sz="1200" b="1" dirty="0">
              <a:solidFill>
                <a:srgbClr val="000000"/>
              </a:solidFill>
              <a:latin typeface="ＭＳ Ｐゴシック" charset="-128"/>
              <a:ea typeface="Meiryo UI" pitchFamily="50" charset="-128"/>
              <a:cs typeface="Meiryo UI" pitchFamily="50" charset="-128"/>
            </a:endParaRPr>
          </a:p>
        </p:txBody>
      </p:sp>
      <p:grpSp>
        <p:nvGrpSpPr>
          <p:cNvPr id="20" name="グループ化 19"/>
          <p:cNvGrpSpPr/>
          <p:nvPr/>
        </p:nvGrpSpPr>
        <p:grpSpPr>
          <a:xfrm>
            <a:off x="3730724" y="3535308"/>
            <a:ext cx="432048" cy="216024"/>
            <a:chOff x="701196" y="2120240"/>
            <a:chExt cx="432048" cy="216024"/>
          </a:xfrm>
        </p:grpSpPr>
        <p:sp>
          <p:nvSpPr>
            <p:cNvPr id="21" name="正方形/長方形 20"/>
            <p:cNvSpPr/>
            <p:nvPr/>
          </p:nvSpPr>
          <p:spPr>
            <a:xfrm>
              <a:off x="797984" y="2149956"/>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2" name="テキスト ボックス 3"/>
            <p:cNvSpPr txBox="1"/>
            <p:nvPr/>
          </p:nvSpPr>
          <p:spPr>
            <a:xfrm>
              <a:off x="701196" y="2120240"/>
              <a:ext cx="43204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t>住居</a:t>
              </a:r>
            </a:p>
          </p:txBody>
        </p:sp>
      </p:grpSp>
    </p:spTree>
    <p:extLst>
      <p:ext uri="{BB962C8B-B14F-4D97-AF65-F5344CB8AC3E}">
        <p14:creationId xmlns:p14="http://schemas.microsoft.com/office/powerpoint/2010/main" val="174552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25"/>
          <p:cNvSpPr>
            <a:spLocks noChangeArrowheads="1"/>
          </p:cNvSpPr>
          <p:nvPr/>
        </p:nvSpPr>
        <p:spPr bwMode="gray">
          <a:xfrm>
            <a:off x="0" y="2924175"/>
            <a:ext cx="9144000" cy="100965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buFont typeface="Wingdings" pitchFamily="2" charset="2"/>
              <a:buNone/>
            </a:pPr>
            <a:r>
              <a:rPr lang="ja-JP" altLang="en-US" sz="2400" b="1">
                <a:latin typeface="HGS創英角ｺﾞｼｯｸUB" pitchFamily="50" charset="-128"/>
              </a:rPr>
              <a:t>第三区</a:t>
            </a:r>
          </a:p>
          <a:p>
            <a:pPr algn="ctr" eaLnBrk="1" hangingPunct="1">
              <a:spcBef>
                <a:spcPct val="50000"/>
              </a:spcBef>
              <a:buFont typeface="Wingdings" pitchFamily="2" charset="2"/>
              <a:buNone/>
            </a:pPr>
            <a:r>
              <a:rPr lang="ja-JP" altLang="en-US" sz="2400" b="1">
                <a:latin typeface="HGS創英角ｺﾞｼｯｸUB" pitchFamily="50" charset="-128"/>
              </a:rPr>
              <a:t>（福島</a:t>
            </a:r>
            <a:r>
              <a:rPr lang="ja-JP" altLang="en-US" sz="2400" b="1">
                <a:latin typeface="HGP創英角ｺﾞｼｯｸUB" pitchFamily="50" charset="-128"/>
              </a:rPr>
              <a:t>区・此花区・港区・西淀川区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112125" y="663700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１７</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77711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68313" y="1002914"/>
            <a:ext cx="8278812" cy="5400675"/>
          </a:xfrm>
          <a:prstGeom prst="rect">
            <a:avLst/>
          </a:prstGeom>
          <a:noFill/>
          <a:ln w="1270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144000" rIns="36000" anchor="ctr"/>
          <a:lstStyle>
            <a:lvl1pPr marL="406400" indent="-4064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en-US" altLang="ja-JP"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総合区の</a:t>
            </a:r>
            <a:r>
              <a:rPr lang="ja-JP" altLang="en-US" dirty="0" smtClean="0">
                <a:latin typeface="Meiryo UI" pitchFamily="50" charset="-128"/>
                <a:ea typeface="Meiryo UI" pitchFamily="50" charset="-128"/>
                <a:cs typeface="Meiryo UI" pitchFamily="50" charset="-128"/>
              </a:rPr>
              <a:t>特徴  ・・・・・・・・・・・・・・・・・・・・・・・・・・・・・・・・・・・・・・・・・・・・・・・・すがた</a:t>
            </a:r>
            <a:r>
              <a:rPr lang="en-US" altLang="ja-JP" dirty="0" smtClean="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１</a:t>
            </a:r>
            <a:endParaRPr lang="en-US" altLang="ja-JP" dirty="0">
              <a:latin typeface="Meiryo UI" pitchFamily="50" charset="-128"/>
              <a:ea typeface="Meiryo UI" pitchFamily="50" charset="-128"/>
              <a:cs typeface="Meiryo UI" pitchFamily="50" charset="-128"/>
            </a:endParaRPr>
          </a:p>
          <a:p>
            <a:pPr eaLnBrk="1" hangingPunct="1"/>
            <a:endParaRPr lang="ja-JP" altLang="en-US"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総合区基礎</a:t>
            </a:r>
            <a:r>
              <a:rPr lang="ja-JP" altLang="en-US" dirty="0" smtClean="0">
                <a:latin typeface="Meiryo UI" pitchFamily="50" charset="-128"/>
                <a:ea typeface="Meiryo UI" pitchFamily="50" charset="-128"/>
                <a:cs typeface="Meiryo UI" pitchFamily="50" charset="-128"/>
              </a:rPr>
              <a:t>データ ・・・</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 すがた</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２</a:t>
            </a:r>
            <a:endParaRPr lang="en-US" altLang="ja-JP" dirty="0">
              <a:latin typeface="Meiryo UI" pitchFamily="50" charset="-128"/>
              <a:ea typeface="Meiryo UI" pitchFamily="50" charset="-128"/>
              <a:cs typeface="Meiryo UI" pitchFamily="50" charset="-128"/>
            </a:endParaRPr>
          </a:p>
          <a:p>
            <a:pPr eaLnBrk="1" hangingPunct="1"/>
            <a:endParaRPr lang="ja-JP" altLang="en-US"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第一区（淀川</a:t>
            </a:r>
            <a:r>
              <a:rPr lang="ja-JP" altLang="ja-JP" dirty="0">
                <a:latin typeface="Meiryo UI" pitchFamily="50" charset="-128"/>
                <a:ea typeface="Meiryo UI" pitchFamily="50" charset="-128"/>
                <a:cs typeface="Meiryo UI" pitchFamily="50" charset="-128"/>
              </a:rPr>
              <a:t>区・</a:t>
            </a:r>
            <a:r>
              <a:rPr lang="ja-JP" altLang="en-US" dirty="0" smtClean="0">
                <a:latin typeface="Meiryo UI" pitchFamily="50" charset="-128"/>
                <a:ea typeface="Meiryo UI" pitchFamily="50" charset="-128"/>
                <a:cs typeface="Meiryo UI" pitchFamily="50" charset="-128"/>
              </a:rPr>
              <a:t>東</a:t>
            </a:r>
            <a:r>
              <a:rPr lang="ja-JP" altLang="ja-JP" dirty="0" smtClean="0">
                <a:latin typeface="Meiryo UI" pitchFamily="50" charset="-128"/>
                <a:ea typeface="Meiryo UI" pitchFamily="50" charset="-128"/>
                <a:cs typeface="Meiryo UI" pitchFamily="50" charset="-128"/>
              </a:rPr>
              <a:t>淀川区</a:t>
            </a:r>
            <a:r>
              <a:rPr lang="ja-JP" altLang="en-US" dirty="0" smtClean="0">
                <a:latin typeface="Meiryo UI" pitchFamily="50" charset="-128"/>
                <a:ea typeface="Meiryo UI" pitchFamily="50" charset="-128"/>
                <a:cs typeface="Meiryo UI" pitchFamily="50" charset="-128"/>
              </a:rPr>
              <a:t>） ・・</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 すがた </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５</a:t>
            </a:r>
            <a:endParaRPr lang="en-US" altLang="ja-JP" dirty="0">
              <a:latin typeface="Meiryo UI" pitchFamily="50" charset="-128"/>
              <a:ea typeface="Meiryo UI" pitchFamily="50" charset="-128"/>
              <a:cs typeface="Meiryo UI" pitchFamily="50" charset="-128"/>
            </a:endParaRPr>
          </a:p>
          <a:p>
            <a:pPr eaLnBrk="1" hangingPunct="1"/>
            <a:endParaRPr lang="ja-JP" altLang="en-US"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第二区（北</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都島</a:t>
            </a:r>
            <a:r>
              <a:rPr lang="ja-JP" altLang="ja-JP" dirty="0">
                <a:latin typeface="Meiryo UI" pitchFamily="50" charset="-128"/>
                <a:ea typeface="Meiryo UI" pitchFamily="50" charset="-128"/>
                <a:cs typeface="Meiryo UI" pitchFamily="50" charset="-128"/>
              </a:rPr>
              <a:t>区・旭区</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・すがた</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１１</a:t>
            </a:r>
            <a:endParaRPr lang="en-US" altLang="ja-JP" dirty="0">
              <a:latin typeface="Meiryo UI" pitchFamily="50" charset="-128"/>
              <a:ea typeface="Meiryo UI" pitchFamily="50" charset="-128"/>
              <a:cs typeface="Meiryo UI" pitchFamily="50" charset="-128"/>
            </a:endParaRPr>
          </a:p>
          <a:p>
            <a:pPr eaLnBrk="1" hangingPunct="1"/>
            <a:endParaRPr lang="ja-JP" altLang="en-US"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第三区（福島</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此花</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港</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西</a:t>
            </a:r>
            <a:r>
              <a:rPr lang="ja-JP" altLang="ja-JP" dirty="0">
                <a:latin typeface="Meiryo UI" pitchFamily="50" charset="-128"/>
                <a:ea typeface="Meiryo UI" pitchFamily="50" charset="-128"/>
                <a:cs typeface="Meiryo UI" pitchFamily="50" charset="-128"/>
              </a:rPr>
              <a:t>淀川区</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・・すがた</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１７</a:t>
            </a:r>
            <a:endParaRPr lang="en-US" altLang="ja-JP" dirty="0">
              <a:latin typeface="Meiryo UI" pitchFamily="50" charset="-128"/>
              <a:ea typeface="Meiryo UI" pitchFamily="50" charset="-128"/>
              <a:cs typeface="Meiryo UI" pitchFamily="50" charset="-128"/>
            </a:endParaRPr>
          </a:p>
          <a:p>
            <a:pPr eaLnBrk="1" hangingPunct="1"/>
            <a:endParaRPr lang="ja-JP" altLang="en-US"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第四区（東成</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城東</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鶴見</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・すがた</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２３</a:t>
            </a:r>
            <a:endParaRPr lang="en-US" altLang="ja-JP" dirty="0">
              <a:latin typeface="Meiryo UI" pitchFamily="50" charset="-128"/>
              <a:ea typeface="Meiryo UI" pitchFamily="50" charset="-128"/>
              <a:cs typeface="Meiryo UI" pitchFamily="50" charset="-128"/>
            </a:endParaRPr>
          </a:p>
          <a:p>
            <a:pPr eaLnBrk="1" hangingPunct="1"/>
            <a:endParaRPr lang="ja-JP" altLang="en-US"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第五区（</a:t>
            </a:r>
            <a:r>
              <a:rPr lang="ja-JP" altLang="ja-JP" dirty="0">
                <a:latin typeface="Meiryo UI" pitchFamily="50" charset="-128"/>
                <a:ea typeface="Meiryo UI" pitchFamily="50" charset="-128"/>
                <a:cs typeface="Meiryo UI" pitchFamily="50" charset="-128"/>
              </a:rPr>
              <a:t>中央区・西区・</a:t>
            </a:r>
            <a:r>
              <a:rPr lang="ja-JP" altLang="en-US" dirty="0">
                <a:latin typeface="Meiryo UI" pitchFamily="50" charset="-128"/>
                <a:ea typeface="Meiryo UI" pitchFamily="50" charset="-128"/>
                <a:cs typeface="Meiryo UI" pitchFamily="50" charset="-128"/>
              </a:rPr>
              <a:t>大正</a:t>
            </a:r>
            <a:r>
              <a:rPr lang="ja-JP" altLang="ja-JP" dirty="0">
                <a:latin typeface="Meiryo UI" pitchFamily="50" charset="-128"/>
                <a:ea typeface="Meiryo UI" pitchFamily="50" charset="-128"/>
                <a:cs typeface="Meiryo UI" pitchFamily="50" charset="-128"/>
              </a:rPr>
              <a:t>区・浪速区</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・すがた</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２９</a:t>
            </a:r>
            <a:endParaRPr lang="en-US" altLang="ja-JP" dirty="0">
              <a:latin typeface="Meiryo UI" pitchFamily="50" charset="-128"/>
              <a:ea typeface="Meiryo UI" pitchFamily="50" charset="-128"/>
              <a:cs typeface="Meiryo UI" pitchFamily="50" charset="-128"/>
            </a:endParaRPr>
          </a:p>
          <a:p>
            <a:pPr eaLnBrk="1" hangingPunct="1"/>
            <a:endParaRPr lang="en-US" altLang="ja-JP"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第六区（天王寺区・生野区・阿倍野区）・・・・・・・・・・・・・</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・すがた</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３５</a:t>
            </a:r>
            <a:endParaRPr lang="en-US" altLang="ja-JP" dirty="0">
              <a:latin typeface="Meiryo UI" pitchFamily="50" charset="-128"/>
              <a:ea typeface="Meiryo UI" pitchFamily="50" charset="-128"/>
              <a:cs typeface="Meiryo UI" pitchFamily="50" charset="-128"/>
            </a:endParaRPr>
          </a:p>
          <a:p>
            <a:pPr eaLnBrk="1" hangingPunct="1"/>
            <a:endParaRPr lang="en-US" altLang="ja-JP"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第七区（住之江</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住吉</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西成</a:t>
            </a:r>
            <a:r>
              <a:rPr lang="ja-JP" altLang="ja-JP" dirty="0">
                <a:latin typeface="Meiryo UI" pitchFamily="50" charset="-128"/>
                <a:ea typeface="Meiryo UI" pitchFamily="50" charset="-128"/>
                <a:cs typeface="Meiryo UI" pitchFamily="50" charset="-128"/>
              </a:rPr>
              <a:t>区</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・すがた</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４１</a:t>
            </a:r>
            <a:endParaRPr lang="en-US" altLang="ja-JP" dirty="0">
              <a:latin typeface="Meiryo UI" pitchFamily="50" charset="-128"/>
              <a:ea typeface="Meiryo UI" pitchFamily="50" charset="-128"/>
              <a:cs typeface="Meiryo UI" pitchFamily="50" charset="-128"/>
            </a:endParaRPr>
          </a:p>
          <a:p>
            <a:pPr eaLnBrk="1" hangingPunct="1"/>
            <a:endParaRPr lang="en-US" altLang="ja-JP" dirty="0">
              <a:latin typeface="Meiryo UI" pitchFamily="50" charset="-128"/>
              <a:ea typeface="Meiryo UI" pitchFamily="50" charset="-128"/>
              <a:cs typeface="Meiryo UI" pitchFamily="50" charset="-128"/>
            </a:endParaRPr>
          </a:p>
          <a:p>
            <a:pPr eaLnBrk="1" hangingPunct="1"/>
            <a:r>
              <a:rPr lang="ja-JP" altLang="en-US" dirty="0">
                <a:latin typeface="Meiryo UI" pitchFamily="50" charset="-128"/>
                <a:ea typeface="Meiryo UI" pitchFamily="50" charset="-128"/>
                <a:cs typeface="Meiryo UI" pitchFamily="50" charset="-128"/>
              </a:rPr>
              <a:t>・　第八区（東住吉区・平野区）・・・・・・・・・・・・・・・・</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・すがた</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４７</a:t>
            </a:r>
          </a:p>
          <a:p>
            <a:pPr eaLnBrk="1" hangingPunct="1"/>
            <a:endParaRPr lang="ja-JP" altLang="en-US" dirty="0">
              <a:latin typeface="Meiryo UI" pitchFamily="50" charset="-128"/>
              <a:ea typeface="Meiryo UI" pitchFamily="50" charset="-128"/>
              <a:cs typeface="Meiryo UI" pitchFamily="50" charset="-128"/>
            </a:endParaRPr>
          </a:p>
        </p:txBody>
      </p:sp>
      <p:sp>
        <p:nvSpPr>
          <p:cNvPr id="3075" name="Text Box 3"/>
          <p:cNvSpPr txBox="1">
            <a:spLocks noChangeArrowheads="1"/>
          </p:cNvSpPr>
          <p:nvPr/>
        </p:nvSpPr>
        <p:spPr bwMode="auto">
          <a:xfrm>
            <a:off x="323850" y="355214"/>
            <a:ext cx="8467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3200" dirty="0">
                <a:latin typeface="Calibri" pitchFamily="34" charset="0"/>
              </a:rPr>
              <a:t>目　　　次</a:t>
            </a:r>
          </a:p>
        </p:txBody>
      </p:sp>
    </p:spTree>
    <p:extLst>
      <p:ext uri="{BB962C8B-B14F-4D97-AF65-F5344CB8AC3E}">
        <p14:creationId xmlns:p14="http://schemas.microsoft.com/office/powerpoint/2010/main" val="2413329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25"/>
          <p:cNvSpPr>
            <a:spLocks noChangeArrowheads="1"/>
          </p:cNvSpPr>
          <p:nvPr/>
        </p:nvSpPr>
        <p:spPr bwMode="gray">
          <a:xfrm>
            <a:off x="0" y="0"/>
            <a:ext cx="9144000" cy="36000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ja-JP" altLang="en-US" sz="2000" b="1" dirty="0">
                <a:latin typeface="HGS創英角ｺﾞｼｯｸUB"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第三区（福島区・此花区・港区・西淀川区）</a:t>
            </a:r>
          </a:p>
        </p:txBody>
      </p:sp>
      <p:sp>
        <p:nvSpPr>
          <p:cNvPr id="21508" name="タイトル 3"/>
          <p:cNvSpPr txBox="1">
            <a:spLocks/>
          </p:cNvSpPr>
          <p:nvPr/>
        </p:nvSpPr>
        <p:spPr bwMode="auto">
          <a:xfrm>
            <a:off x="4019550" y="549275"/>
            <a:ext cx="5040313" cy="619283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1509" name="タイトル 3"/>
          <p:cNvSpPr>
            <a:spLocks/>
          </p:cNvSpPr>
          <p:nvPr/>
        </p:nvSpPr>
        <p:spPr bwMode="auto">
          <a:xfrm>
            <a:off x="74613" y="549275"/>
            <a:ext cx="3816350" cy="619283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72000" rIns="3600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147638" y="620713"/>
            <a:ext cx="1439862" cy="21590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21511" name="Text Box 8"/>
          <p:cNvSpPr txBox="1">
            <a:spLocks noChangeArrowheads="1"/>
          </p:cNvSpPr>
          <p:nvPr/>
        </p:nvSpPr>
        <p:spPr bwMode="auto">
          <a:xfrm>
            <a:off x="74613" y="2708275"/>
            <a:ext cx="12239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smtClean="0">
                <a:solidFill>
                  <a:srgbClr val="000000"/>
                </a:solidFill>
                <a:latin typeface="HGP創英角ｺﾞｼｯｸUB" pitchFamily="50" charset="-128"/>
                <a:ea typeface="HGP創英角ｺﾞｼｯｸUB" pitchFamily="50" charset="-128"/>
              </a:rPr>
              <a:t>区役所関係</a:t>
            </a:r>
            <a:r>
              <a:rPr lang="en-US" altLang="ja-JP" sz="1100" dirty="0" smtClean="0">
                <a:solidFill>
                  <a:srgbClr val="000000"/>
                </a:solidFill>
                <a:latin typeface="HGP創英角ｺﾞｼｯｸUB" pitchFamily="50" charset="-128"/>
                <a:ea typeface="HGP創英角ｺﾞｼｯｸUB" pitchFamily="50" charset="-128"/>
              </a:rPr>
              <a:t>】</a:t>
            </a:r>
            <a:endParaRPr lang="en-US" altLang="ja-JP" sz="1100" dirty="0">
              <a:solidFill>
                <a:srgbClr val="000000"/>
              </a:solidFill>
              <a:latin typeface="HGP創英角ｺﾞｼｯｸUB" pitchFamily="50" charset="-128"/>
              <a:ea typeface="HGP創英角ｺﾞｼｯｸUB" pitchFamily="50" charset="-128"/>
            </a:endParaRPr>
          </a:p>
        </p:txBody>
      </p:sp>
      <p:sp>
        <p:nvSpPr>
          <p:cNvPr id="21512" name="Text Box 9"/>
          <p:cNvSpPr txBox="1">
            <a:spLocks noChangeArrowheads="1"/>
          </p:cNvSpPr>
          <p:nvPr/>
        </p:nvSpPr>
        <p:spPr bwMode="auto">
          <a:xfrm>
            <a:off x="74613" y="836613"/>
            <a:ext cx="12239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21513" name="Text Box 10"/>
          <p:cNvSpPr txBox="1">
            <a:spLocks noChangeArrowheads="1"/>
          </p:cNvSpPr>
          <p:nvPr/>
        </p:nvSpPr>
        <p:spPr bwMode="auto">
          <a:xfrm>
            <a:off x="74613" y="4508500"/>
            <a:ext cx="2592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graphicFrame>
        <p:nvGraphicFramePr>
          <p:cNvPr id="49163" name="Group 11"/>
          <p:cNvGraphicFramePr>
            <a:graphicFrameLocks noGrp="1"/>
          </p:cNvGraphicFramePr>
          <p:nvPr/>
        </p:nvGraphicFramePr>
        <p:xfrm>
          <a:off x="147638" y="1125538"/>
          <a:ext cx="3671887" cy="1368723"/>
        </p:xfrm>
        <a:graphic>
          <a:graphicData uri="http://schemas.openxmlformats.org/drawingml/2006/table">
            <a:tbl>
              <a:tblPr/>
              <a:tblGrid>
                <a:gridCol w="1223962"/>
                <a:gridCol w="1223963"/>
                <a:gridCol w="1223962"/>
              </a:tblGrid>
              <a:tr h="24277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316,665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305,336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286,901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151,494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358,467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489">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面　積</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6,884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err="1" smtClean="0">
                          <a:ln>
                            <a:noFill/>
                          </a:ln>
                          <a:solidFill>
                            <a:schemeClr val="tx1"/>
                          </a:solidFill>
                          <a:effectLst/>
                          <a:latin typeface="ＭＳ Ｐゴシック" pitchFamily="50" charset="-128"/>
                          <a:ea typeface="ＭＳ Ｐゴシック" pitchFamily="50" charset="-128"/>
                        </a:rPr>
                        <a:t>ｋ</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46.00</a:t>
                      </a:r>
                      <a:r>
                        <a:rPr kumimoji="1" lang="ja-JP" altLang="en-US" sz="1000" b="0" i="0" u="none" strike="noStrike" cap="none" normalizeH="0" baseline="0" dirty="0" err="1" smtClean="0">
                          <a:ln>
                            <a:noFill/>
                          </a:ln>
                          <a:solidFill>
                            <a:schemeClr val="tx1"/>
                          </a:solidFill>
                          <a:effectLst/>
                          <a:latin typeface="ＭＳ Ｐゴシック" pitchFamily="50" charset="-128"/>
                          <a:ea typeface="ＭＳ Ｐゴシック" pitchFamily="50" charset="-128"/>
                        </a:rPr>
                        <a:t>ｋ</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192" name="Group 40"/>
          <p:cNvGraphicFramePr>
            <a:graphicFrameLocks noGrp="1"/>
          </p:cNvGraphicFramePr>
          <p:nvPr/>
        </p:nvGraphicFramePr>
        <p:xfrm>
          <a:off x="147638" y="4806950"/>
          <a:ext cx="3671887" cy="1346340"/>
        </p:xfrm>
        <a:graphic>
          <a:graphicData uri="http://schemas.openxmlformats.org/drawingml/2006/table">
            <a:tbl>
              <a:tblPr/>
              <a:tblGrid>
                <a:gridCol w="1223962"/>
                <a:gridCol w="1223963"/>
                <a:gridCol w="1223962"/>
              </a:tblGrid>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館</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332" name="Group 180"/>
          <p:cNvGraphicFramePr>
            <a:graphicFrameLocks noGrp="1"/>
          </p:cNvGraphicFramePr>
          <p:nvPr/>
        </p:nvGraphicFramePr>
        <p:xfrm>
          <a:off x="147638" y="2995613"/>
          <a:ext cx="3671887" cy="1257621"/>
        </p:xfrm>
        <a:graphic>
          <a:graphicData uri="http://schemas.openxmlformats.org/drawingml/2006/table">
            <a:tbl>
              <a:tblPr/>
              <a:tblGrid>
                <a:gridCol w="1223962"/>
                <a:gridCol w="608112"/>
                <a:gridCol w="615851"/>
                <a:gridCol w="1223962"/>
              </a:tblGrid>
              <a:tr h="36017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職員配置数案</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81" marB="3598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18000" marR="18000" marT="35981" marB="35981"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r>
              <a:tr h="22428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1" marB="3598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81" marB="35981"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r>
              <a:tr h="22428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8000" marR="18000" marT="35981" marB="3598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42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此花</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81" marB="35981"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r>
                        <a:rPr lang="ja-JP" altLang="en-US" sz="1000" dirty="0" smtClean="0">
                          <a:latin typeface="ＭＳ Ｐゴシック" pitchFamily="50" charset="-128"/>
                          <a:ea typeface="ＭＳ Ｐゴシック" pitchFamily="50" charset="-128"/>
                        </a:rPr>
                        <a:t>福島 ⇔ 港   　　</a:t>
                      </a:r>
                      <a:r>
                        <a:rPr lang="en-US" altLang="ja-JP" sz="1000" dirty="0" smtClean="0">
                          <a:latin typeface="ＭＳ Ｐゴシック" pitchFamily="50" charset="-128"/>
                          <a:ea typeface="ＭＳ Ｐゴシック" pitchFamily="50" charset="-128"/>
                        </a:rPr>
                        <a:t>4.2km</a:t>
                      </a:r>
                      <a:endParaRPr lang="ja-JP" altLang="en-US" sz="1000" dirty="0">
                        <a:latin typeface="ＭＳ Ｐゴシック" pitchFamily="50" charset="-128"/>
                        <a:ea typeface="ＭＳ Ｐゴシック" pitchFamily="50" charset="-128"/>
                      </a:endParaRPr>
                    </a:p>
                  </a:txBody>
                  <a:tcPr marL="18000" marR="18000" marT="35981" marB="35981"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r>
                        <a:rPr lang="ja-JP" altLang="en-US" sz="1000" dirty="0" smtClean="0">
                          <a:latin typeface="ＭＳ Ｐゴシック" pitchFamily="50" charset="-128"/>
                          <a:ea typeface="ＭＳ Ｐゴシック" pitchFamily="50" charset="-128"/>
                        </a:rPr>
                        <a:t>福島 ⇔西淀川  </a:t>
                      </a:r>
                      <a:r>
                        <a:rPr lang="en-US" altLang="ja-JP" sz="1000" dirty="0" smtClean="0">
                          <a:latin typeface="ＭＳ Ｐゴシック" pitchFamily="50" charset="-128"/>
                          <a:ea typeface="ＭＳ Ｐゴシック" pitchFamily="50" charset="-128"/>
                        </a:rPr>
                        <a:t>2.9km</a:t>
                      </a:r>
                      <a:endParaRPr lang="ja-JP" altLang="en-US" sz="1000" dirty="0">
                        <a:latin typeface="ＭＳ Ｐゴシック" pitchFamily="50" charset="-128"/>
                        <a:ea typeface="ＭＳ Ｐゴシック" pitchFamily="50" charset="-128"/>
                      </a:endParaRPr>
                    </a:p>
                  </a:txBody>
                  <a:tcPr marL="18000" marR="18000" marT="35981" marB="35981"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r h="2242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港</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81" marB="35981"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r>
                        <a:rPr lang="ja-JP" altLang="en-US" sz="1000" dirty="0" smtClean="0">
                          <a:latin typeface="ＭＳ Ｐゴシック" pitchFamily="50" charset="-128"/>
                          <a:ea typeface="ＭＳ Ｐゴシック" pitchFamily="50" charset="-128"/>
                        </a:rPr>
                        <a:t>此花 ⇔ 西淀川 </a:t>
                      </a:r>
                      <a:r>
                        <a:rPr lang="en-US" altLang="ja-JP" sz="1000" dirty="0" smtClean="0">
                          <a:latin typeface="ＭＳ Ｐゴシック" pitchFamily="50" charset="-128"/>
                          <a:ea typeface="ＭＳ Ｐゴシック" pitchFamily="50" charset="-128"/>
                        </a:rPr>
                        <a:t>4.1km</a:t>
                      </a:r>
                      <a:endParaRPr lang="ja-JP" altLang="en-US" sz="1000" dirty="0">
                        <a:latin typeface="ＭＳ Ｐゴシック" pitchFamily="50" charset="-128"/>
                        <a:ea typeface="ＭＳ Ｐゴシック" pitchFamily="50" charset="-128"/>
                      </a:endParaRPr>
                    </a:p>
                  </a:txBody>
                  <a:tcPr marL="18000" marR="18000" marT="35981" marB="35981"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r>
                        <a:rPr lang="ja-JP" altLang="en-US" sz="1000" dirty="0" smtClean="0">
                          <a:latin typeface="ＭＳ Ｐゴシック" pitchFamily="50" charset="-128"/>
                          <a:ea typeface="ＭＳ Ｐゴシック" pitchFamily="50" charset="-128"/>
                        </a:rPr>
                        <a:t>港　  ⇔西淀川  </a:t>
                      </a:r>
                      <a:r>
                        <a:rPr lang="en-US" altLang="ja-JP" sz="1000" dirty="0" smtClean="0">
                          <a:latin typeface="ＭＳ Ｐゴシック" pitchFamily="50" charset="-128"/>
                          <a:ea typeface="ＭＳ Ｐゴシック" pitchFamily="50" charset="-128"/>
                        </a:rPr>
                        <a:t>6.9km</a:t>
                      </a:r>
                      <a:endParaRPr lang="ja-JP" altLang="en-US" sz="1000" dirty="0">
                        <a:latin typeface="ＭＳ Ｐゴシック" pitchFamily="50" charset="-128"/>
                        <a:ea typeface="ＭＳ Ｐゴシック" pitchFamily="50" charset="-128"/>
                      </a:endParaRPr>
                    </a:p>
                  </a:txBody>
                  <a:tcPr marL="18000" marR="18000" marT="35981" marB="35981"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グループ化 89"/>
          <p:cNvGrpSpPr>
            <a:grpSpLocks/>
          </p:cNvGrpSpPr>
          <p:nvPr/>
        </p:nvGrpSpPr>
        <p:grpSpPr bwMode="auto">
          <a:xfrm>
            <a:off x="7292976" y="248369"/>
            <a:ext cx="1835150" cy="1700213"/>
            <a:chOff x="7308304" y="0"/>
            <a:chExt cx="1835696" cy="1700808"/>
          </a:xfrm>
        </p:grpSpPr>
        <p:sp>
          <p:nvSpPr>
            <p:cNvPr id="87" name="正方形/長方形 86"/>
            <p:cNvSpPr>
              <a:spLocks/>
            </p:cNvSpPr>
            <p:nvPr/>
          </p:nvSpPr>
          <p:spPr bwMode="gray">
            <a:xfrm>
              <a:off x="7308304" y="0"/>
              <a:ext cx="1835696" cy="1700808"/>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88" name="正方形/長方形 26"/>
            <p:cNvSpPr>
              <a:spLocks/>
            </p:cNvSpPr>
            <p:nvPr/>
          </p:nvSpPr>
          <p:spPr bwMode="gray">
            <a:xfrm>
              <a:off x="7400406" y="85755"/>
              <a:ext cx="1651491" cy="152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4" name="グループ化 88"/>
          <p:cNvGrpSpPr>
            <a:grpSpLocks/>
          </p:cNvGrpSpPr>
          <p:nvPr/>
        </p:nvGrpSpPr>
        <p:grpSpPr bwMode="auto">
          <a:xfrm>
            <a:off x="7469189" y="378544"/>
            <a:ext cx="1482725" cy="1439863"/>
            <a:chOff x="7460457" y="94469"/>
            <a:chExt cx="1482725" cy="1439862"/>
          </a:xfrm>
        </p:grpSpPr>
        <p:grpSp>
          <p:nvGrpSpPr>
            <p:cNvPr id="5" name="Group 171"/>
            <p:cNvGrpSpPr>
              <a:grpSpLocks noChangeAspect="1"/>
            </p:cNvGrpSpPr>
            <p:nvPr/>
          </p:nvGrpSpPr>
          <p:grpSpPr bwMode="auto">
            <a:xfrm>
              <a:off x="7460457" y="94469"/>
              <a:ext cx="1482725" cy="1439862"/>
              <a:chOff x="6349" y="1776"/>
              <a:chExt cx="3819" cy="3706"/>
            </a:xfrm>
          </p:grpSpPr>
          <p:sp>
            <p:nvSpPr>
              <p:cNvPr id="21648" name="Freeform 172"/>
              <p:cNvSpPr>
                <a:spLocks noChangeAspect="1"/>
              </p:cNvSpPr>
              <p:nvPr/>
            </p:nvSpPr>
            <p:spPr bwMode="auto">
              <a:xfrm>
                <a:off x="8418" y="4218"/>
                <a:ext cx="568" cy="652"/>
              </a:xfrm>
              <a:custGeom>
                <a:avLst/>
                <a:gdLst>
                  <a:gd name="T0" fmla="*/ 0 w 1234"/>
                  <a:gd name="T1" fmla="*/ 0 h 1419"/>
                  <a:gd name="T2" fmla="*/ 0 w 1234"/>
                  <a:gd name="T3" fmla="*/ 0 h 1419"/>
                  <a:gd name="T4" fmla="*/ 0 w 1234"/>
                  <a:gd name="T5" fmla="*/ 0 h 1419"/>
                  <a:gd name="T6" fmla="*/ 0 w 1234"/>
                  <a:gd name="T7" fmla="*/ 0 h 1419"/>
                  <a:gd name="T8" fmla="*/ 0 w 1234"/>
                  <a:gd name="T9" fmla="*/ 0 h 1419"/>
                  <a:gd name="T10" fmla="*/ 0 w 1234"/>
                  <a:gd name="T11" fmla="*/ 0 h 1419"/>
                  <a:gd name="T12" fmla="*/ 0 w 1234"/>
                  <a:gd name="T13" fmla="*/ 0 h 1419"/>
                  <a:gd name="T14" fmla="*/ 0 w 1234"/>
                  <a:gd name="T15" fmla="*/ 0 h 1419"/>
                  <a:gd name="T16" fmla="*/ 0 w 1234"/>
                  <a:gd name="T17" fmla="*/ 0 h 1419"/>
                  <a:gd name="T18" fmla="*/ 0 w 1234"/>
                  <a:gd name="T19" fmla="*/ 0 h 1419"/>
                  <a:gd name="T20" fmla="*/ 0 w 1234"/>
                  <a:gd name="T21" fmla="*/ 0 h 1419"/>
                  <a:gd name="T22" fmla="*/ 0 w 1234"/>
                  <a:gd name="T23" fmla="*/ 0 h 1419"/>
                  <a:gd name="T24" fmla="*/ 0 w 1234"/>
                  <a:gd name="T25" fmla="*/ 0 h 1419"/>
                  <a:gd name="T26" fmla="*/ 0 w 1234"/>
                  <a:gd name="T27" fmla="*/ 0 h 1419"/>
                  <a:gd name="T28" fmla="*/ 0 w 1234"/>
                  <a:gd name="T29" fmla="*/ 0 h 1419"/>
                  <a:gd name="T30" fmla="*/ 0 w 1234"/>
                  <a:gd name="T31" fmla="*/ 0 h 1419"/>
                  <a:gd name="T32" fmla="*/ 0 w 1234"/>
                  <a:gd name="T33" fmla="*/ 0 h 1419"/>
                  <a:gd name="T34" fmla="*/ 0 w 1234"/>
                  <a:gd name="T35" fmla="*/ 0 h 1419"/>
                  <a:gd name="T36" fmla="*/ 0 w 1234"/>
                  <a:gd name="T37" fmla="*/ 0 h 1419"/>
                  <a:gd name="T38" fmla="*/ 0 w 1234"/>
                  <a:gd name="T39" fmla="*/ 0 h 1419"/>
                  <a:gd name="T40" fmla="*/ 0 w 1234"/>
                  <a:gd name="T41" fmla="*/ 0 h 1419"/>
                  <a:gd name="T42" fmla="*/ 0 w 1234"/>
                  <a:gd name="T43" fmla="*/ 0 h 1419"/>
                  <a:gd name="T44" fmla="*/ 0 w 1234"/>
                  <a:gd name="T45" fmla="*/ 0 h 1419"/>
                  <a:gd name="T46" fmla="*/ 0 w 1234"/>
                  <a:gd name="T47" fmla="*/ 0 h 1419"/>
                  <a:gd name="T48" fmla="*/ 0 w 1234"/>
                  <a:gd name="T49" fmla="*/ 0 h 1419"/>
                  <a:gd name="T50" fmla="*/ 0 w 1234"/>
                  <a:gd name="T51" fmla="*/ 0 h 1419"/>
                  <a:gd name="T52" fmla="*/ 0 w 1234"/>
                  <a:gd name="T53" fmla="*/ 0 h 1419"/>
                  <a:gd name="T54" fmla="*/ 0 w 1234"/>
                  <a:gd name="T55" fmla="*/ 0 h 1419"/>
                  <a:gd name="T56" fmla="*/ 0 w 1234"/>
                  <a:gd name="T57" fmla="*/ 0 h 1419"/>
                  <a:gd name="T58" fmla="*/ 0 w 1234"/>
                  <a:gd name="T59" fmla="*/ 0 h 1419"/>
                  <a:gd name="T60" fmla="*/ 0 w 1234"/>
                  <a:gd name="T61" fmla="*/ 0 h 1419"/>
                  <a:gd name="T62" fmla="*/ 0 w 1234"/>
                  <a:gd name="T63" fmla="*/ 0 h 1419"/>
                  <a:gd name="T64" fmla="*/ 0 w 1234"/>
                  <a:gd name="T65" fmla="*/ 0 h 1419"/>
                  <a:gd name="T66" fmla="*/ 0 w 1234"/>
                  <a:gd name="T67" fmla="*/ 0 h 1419"/>
                  <a:gd name="T68" fmla="*/ 0 w 1234"/>
                  <a:gd name="T69" fmla="*/ 0 h 1419"/>
                  <a:gd name="T70" fmla="*/ 0 w 1234"/>
                  <a:gd name="T71" fmla="*/ 0 h 1419"/>
                  <a:gd name="T72" fmla="*/ 0 w 1234"/>
                  <a:gd name="T73" fmla="*/ 0 h 1419"/>
                  <a:gd name="T74" fmla="*/ 0 w 1234"/>
                  <a:gd name="T75" fmla="*/ 0 h 1419"/>
                  <a:gd name="T76" fmla="*/ 0 w 1234"/>
                  <a:gd name="T77" fmla="*/ 0 h 1419"/>
                  <a:gd name="T78" fmla="*/ 0 w 1234"/>
                  <a:gd name="T79" fmla="*/ 0 h 1419"/>
                  <a:gd name="T80" fmla="*/ 0 w 1234"/>
                  <a:gd name="T81" fmla="*/ 0 h 1419"/>
                  <a:gd name="T82" fmla="*/ 0 w 1234"/>
                  <a:gd name="T83" fmla="*/ 0 h 1419"/>
                  <a:gd name="T84" fmla="*/ 0 w 1234"/>
                  <a:gd name="T85" fmla="*/ 0 h 1419"/>
                  <a:gd name="T86" fmla="*/ 0 w 1234"/>
                  <a:gd name="T87" fmla="*/ 0 h 1419"/>
                  <a:gd name="T88" fmla="*/ 0 w 1234"/>
                  <a:gd name="T89" fmla="*/ 0 h 1419"/>
                  <a:gd name="T90" fmla="*/ 0 w 1234"/>
                  <a:gd name="T91" fmla="*/ 0 h 1419"/>
                  <a:gd name="T92" fmla="*/ 0 w 1234"/>
                  <a:gd name="T93" fmla="*/ 0 h 1419"/>
                  <a:gd name="T94" fmla="*/ 0 w 1234"/>
                  <a:gd name="T95" fmla="*/ 0 h 1419"/>
                  <a:gd name="T96" fmla="*/ 0 w 1234"/>
                  <a:gd name="T97" fmla="*/ 0 h 1419"/>
                  <a:gd name="T98" fmla="*/ 0 w 1234"/>
                  <a:gd name="T99" fmla="*/ 0 h 1419"/>
                  <a:gd name="T100" fmla="*/ 0 w 1234"/>
                  <a:gd name="T101" fmla="*/ 0 h 1419"/>
                  <a:gd name="T102" fmla="*/ 0 w 1234"/>
                  <a:gd name="T103" fmla="*/ 0 h 1419"/>
                  <a:gd name="T104" fmla="*/ 0 w 1234"/>
                  <a:gd name="T105" fmla="*/ 0 h 1419"/>
                  <a:gd name="T106" fmla="*/ 0 w 1234"/>
                  <a:gd name="T107" fmla="*/ 0 h 1419"/>
                  <a:gd name="T108" fmla="*/ 0 w 1234"/>
                  <a:gd name="T109" fmla="*/ 0 h 1419"/>
                  <a:gd name="T110" fmla="*/ 0 w 1234"/>
                  <a:gd name="T111" fmla="*/ 0 h 1419"/>
                  <a:gd name="T112" fmla="*/ 0 w 1234"/>
                  <a:gd name="T113" fmla="*/ 0 h 1419"/>
                  <a:gd name="T114" fmla="*/ 0 w 1234"/>
                  <a:gd name="T115" fmla="*/ 0 h 1419"/>
                  <a:gd name="T116" fmla="*/ 0 w 1234"/>
                  <a:gd name="T117" fmla="*/ 0 h 1419"/>
                  <a:gd name="T118" fmla="*/ 0 w 1234"/>
                  <a:gd name="T119" fmla="*/ 0 h 1419"/>
                  <a:gd name="T120" fmla="*/ 0 w 1234"/>
                  <a:gd name="T121" fmla="*/ 0 h 1419"/>
                  <a:gd name="T122" fmla="*/ 0 w 1234"/>
                  <a:gd name="T123" fmla="*/ 0 h 1419"/>
                  <a:gd name="T124" fmla="*/ 0 w 1234"/>
                  <a:gd name="T125" fmla="*/ 0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49" name="Freeform 173"/>
              <p:cNvSpPr>
                <a:spLocks noChangeAspect="1"/>
              </p:cNvSpPr>
              <p:nvPr/>
            </p:nvSpPr>
            <p:spPr bwMode="auto">
              <a:xfrm>
                <a:off x="8934" y="2232"/>
                <a:ext cx="705" cy="710"/>
              </a:xfrm>
              <a:custGeom>
                <a:avLst/>
                <a:gdLst>
                  <a:gd name="T0" fmla="*/ 0 w 1531"/>
                  <a:gd name="T1" fmla="*/ 0 h 1546"/>
                  <a:gd name="T2" fmla="*/ 0 w 1531"/>
                  <a:gd name="T3" fmla="*/ 0 h 1546"/>
                  <a:gd name="T4" fmla="*/ 0 w 1531"/>
                  <a:gd name="T5" fmla="*/ 0 h 1546"/>
                  <a:gd name="T6" fmla="*/ 0 w 1531"/>
                  <a:gd name="T7" fmla="*/ 0 h 1546"/>
                  <a:gd name="T8" fmla="*/ 0 w 1531"/>
                  <a:gd name="T9" fmla="*/ 0 h 1546"/>
                  <a:gd name="T10" fmla="*/ 0 w 1531"/>
                  <a:gd name="T11" fmla="*/ 0 h 1546"/>
                  <a:gd name="T12" fmla="*/ 0 w 1531"/>
                  <a:gd name="T13" fmla="*/ 0 h 1546"/>
                  <a:gd name="T14" fmla="*/ 0 w 1531"/>
                  <a:gd name="T15" fmla="*/ 0 h 1546"/>
                  <a:gd name="T16" fmla="*/ 0 w 1531"/>
                  <a:gd name="T17" fmla="*/ 0 h 1546"/>
                  <a:gd name="T18" fmla="*/ 0 w 1531"/>
                  <a:gd name="T19" fmla="*/ 0 h 1546"/>
                  <a:gd name="T20" fmla="*/ 0 w 1531"/>
                  <a:gd name="T21" fmla="*/ 0 h 1546"/>
                  <a:gd name="T22" fmla="*/ 0 w 1531"/>
                  <a:gd name="T23" fmla="*/ 0 h 1546"/>
                  <a:gd name="T24" fmla="*/ 0 w 1531"/>
                  <a:gd name="T25" fmla="*/ 0 h 1546"/>
                  <a:gd name="T26" fmla="*/ 0 w 1531"/>
                  <a:gd name="T27" fmla="*/ 0 h 1546"/>
                  <a:gd name="T28" fmla="*/ 0 w 1531"/>
                  <a:gd name="T29" fmla="*/ 0 h 1546"/>
                  <a:gd name="T30" fmla="*/ 0 w 1531"/>
                  <a:gd name="T31" fmla="*/ 0 h 1546"/>
                  <a:gd name="T32" fmla="*/ 0 w 1531"/>
                  <a:gd name="T33" fmla="*/ 0 h 1546"/>
                  <a:gd name="T34" fmla="*/ 0 w 1531"/>
                  <a:gd name="T35" fmla="*/ 0 h 1546"/>
                  <a:gd name="T36" fmla="*/ 0 w 1531"/>
                  <a:gd name="T37" fmla="*/ 0 h 1546"/>
                  <a:gd name="T38" fmla="*/ 0 w 1531"/>
                  <a:gd name="T39" fmla="*/ 0 h 1546"/>
                  <a:gd name="T40" fmla="*/ 0 w 1531"/>
                  <a:gd name="T41" fmla="*/ 0 h 1546"/>
                  <a:gd name="T42" fmla="*/ 0 w 1531"/>
                  <a:gd name="T43" fmla="*/ 0 h 1546"/>
                  <a:gd name="T44" fmla="*/ 0 w 1531"/>
                  <a:gd name="T45" fmla="*/ 0 h 1546"/>
                  <a:gd name="T46" fmla="*/ 0 w 1531"/>
                  <a:gd name="T47" fmla="*/ 0 h 1546"/>
                  <a:gd name="T48" fmla="*/ 0 w 1531"/>
                  <a:gd name="T49" fmla="*/ 0 h 1546"/>
                  <a:gd name="T50" fmla="*/ 0 w 1531"/>
                  <a:gd name="T51" fmla="*/ 0 h 1546"/>
                  <a:gd name="T52" fmla="*/ 0 w 1531"/>
                  <a:gd name="T53" fmla="*/ 0 h 1546"/>
                  <a:gd name="T54" fmla="*/ 0 w 1531"/>
                  <a:gd name="T55" fmla="*/ 0 h 1546"/>
                  <a:gd name="T56" fmla="*/ 0 w 1531"/>
                  <a:gd name="T57" fmla="*/ 0 h 1546"/>
                  <a:gd name="T58" fmla="*/ 0 w 1531"/>
                  <a:gd name="T59" fmla="*/ 0 h 1546"/>
                  <a:gd name="T60" fmla="*/ 0 w 1531"/>
                  <a:gd name="T61" fmla="*/ 0 h 1546"/>
                  <a:gd name="T62" fmla="*/ 0 w 1531"/>
                  <a:gd name="T63" fmla="*/ 0 h 1546"/>
                  <a:gd name="T64" fmla="*/ 0 w 1531"/>
                  <a:gd name="T65" fmla="*/ 0 h 1546"/>
                  <a:gd name="T66" fmla="*/ 0 w 1531"/>
                  <a:gd name="T67" fmla="*/ 0 h 1546"/>
                  <a:gd name="T68" fmla="*/ 0 w 1531"/>
                  <a:gd name="T69" fmla="*/ 0 h 1546"/>
                  <a:gd name="T70" fmla="*/ 0 w 1531"/>
                  <a:gd name="T71" fmla="*/ 0 h 1546"/>
                  <a:gd name="T72" fmla="*/ 0 w 1531"/>
                  <a:gd name="T73" fmla="*/ 0 h 1546"/>
                  <a:gd name="T74" fmla="*/ 0 w 1531"/>
                  <a:gd name="T75" fmla="*/ 0 h 1546"/>
                  <a:gd name="T76" fmla="*/ 0 w 1531"/>
                  <a:gd name="T77" fmla="*/ 0 h 1546"/>
                  <a:gd name="T78" fmla="*/ 0 w 1531"/>
                  <a:gd name="T79" fmla="*/ 0 h 1546"/>
                  <a:gd name="T80" fmla="*/ 0 w 1531"/>
                  <a:gd name="T81" fmla="*/ 0 h 1546"/>
                  <a:gd name="T82" fmla="*/ 0 w 1531"/>
                  <a:gd name="T83" fmla="*/ 0 h 1546"/>
                  <a:gd name="T84" fmla="*/ 0 w 1531"/>
                  <a:gd name="T85" fmla="*/ 0 h 1546"/>
                  <a:gd name="T86" fmla="*/ 0 w 1531"/>
                  <a:gd name="T87" fmla="*/ 0 h 1546"/>
                  <a:gd name="T88" fmla="*/ 0 w 1531"/>
                  <a:gd name="T89" fmla="*/ 0 h 1546"/>
                  <a:gd name="T90" fmla="*/ 0 w 1531"/>
                  <a:gd name="T91" fmla="*/ 0 h 1546"/>
                  <a:gd name="T92" fmla="*/ 0 w 1531"/>
                  <a:gd name="T93" fmla="*/ 0 h 1546"/>
                  <a:gd name="T94" fmla="*/ 0 w 1531"/>
                  <a:gd name="T95" fmla="*/ 0 h 1546"/>
                  <a:gd name="T96" fmla="*/ 0 w 1531"/>
                  <a:gd name="T97" fmla="*/ 0 h 1546"/>
                  <a:gd name="T98" fmla="*/ 0 w 1531"/>
                  <a:gd name="T99" fmla="*/ 0 h 1546"/>
                  <a:gd name="T100" fmla="*/ 0 w 1531"/>
                  <a:gd name="T101" fmla="*/ 0 h 1546"/>
                  <a:gd name="T102" fmla="*/ 0 w 1531"/>
                  <a:gd name="T103" fmla="*/ 0 h 1546"/>
                  <a:gd name="T104" fmla="*/ 0 w 1531"/>
                  <a:gd name="T105" fmla="*/ 0 h 1546"/>
                  <a:gd name="T106" fmla="*/ 0 w 1531"/>
                  <a:gd name="T107" fmla="*/ 0 h 1546"/>
                  <a:gd name="T108" fmla="*/ 0 w 1531"/>
                  <a:gd name="T109" fmla="*/ 0 h 1546"/>
                  <a:gd name="T110" fmla="*/ 0 w 1531"/>
                  <a:gd name="T111" fmla="*/ 0 h 1546"/>
                  <a:gd name="T112" fmla="*/ 0 w 1531"/>
                  <a:gd name="T113" fmla="*/ 0 h 1546"/>
                  <a:gd name="T114" fmla="*/ 0 w 1531"/>
                  <a:gd name="T115" fmla="*/ 0 h 1546"/>
                  <a:gd name="T116" fmla="*/ 0 w 1531"/>
                  <a:gd name="T117" fmla="*/ 0 h 1546"/>
                  <a:gd name="T118" fmla="*/ 0 w 1531"/>
                  <a:gd name="T119" fmla="*/ 0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50" name="Freeform 174" descr="50%"/>
              <p:cNvSpPr>
                <a:spLocks noChangeAspect="1"/>
              </p:cNvSpPr>
              <p:nvPr/>
            </p:nvSpPr>
            <p:spPr bwMode="auto">
              <a:xfrm>
                <a:off x="7165" y="3619"/>
                <a:ext cx="908" cy="710"/>
              </a:xfrm>
              <a:custGeom>
                <a:avLst/>
                <a:gdLst>
                  <a:gd name="T0" fmla="*/ 0 w 1972"/>
                  <a:gd name="T1" fmla="*/ 0 h 1546"/>
                  <a:gd name="T2" fmla="*/ 0 w 1972"/>
                  <a:gd name="T3" fmla="*/ 0 h 1546"/>
                  <a:gd name="T4" fmla="*/ 0 w 1972"/>
                  <a:gd name="T5" fmla="*/ 0 h 1546"/>
                  <a:gd name="T6" fmla="*/ 0 w 1972"/>
                  <a:gd name="T7" fmla="*/ 0 h 1546"/>
                  <a:gd name="T8" fmla="*/ 0 w 1972"/>
                  <a:gd name="T9" fmla="*/ 0 h 1546"/>
                  <a:gd name="T10" fmla="*/ 0 w 1972"/>
                  <a:gd name="T11" fmla="*/ 0 h 1546"/>
                  <a:gd name="T12" fmla="*/ 0 w 1972"/>
                  <a:gd name="T13" fmla="*/ 0 h 1546"/>
                  <a:gd name="T14" fmla="*/ 0 w 1972"/>
                  <a:gd name="T15" fmla="*/ 0 h 1546"/>
                  <a:gd name="T16" fmla="*/ 0 w 1972"/>
                  <a:gd name="T17" fmla="*/ 0 h 1546"/>
                  <a:gd name="T18" fmla="*/ 0 w 1972"/>
                  <a:gd name="T19" fmla="*/ 0 h 1546"/>
                  <a:gd name="T20" fmla="*/ 0 w 1972"/>
                  <a:gd name="T21" fmla="*/ 0 h 1546"/>
                  <a:gd name="T22" fmla="*/ 0 w 1972"/>
                  <a:gd name="T23" fmla="*/ 0 h 1546"/>
                  <a:gd name="T24" fmla="*/ 0 w 1972"/>
                  <a:gd name="T25" fmla="*/ 0 h 1546"/>
                  <a:gd name="T26" fmla="*/ 0 w 1972"/>
                  <a:gd name="T27" fmla="*/ 0 h 1546"/>
                  <a:gd name="T28" fmla="*/ 0 w 1972"/>
                  <a:gd name="T29" fmla="*/ 0 h 1546"/>
                  <a:gd name="T30" fmla="*/ 0 w 1972"/>
                  <a:gd name="T31" fmla="*/ 0 h 1546"/>
                  <a:gd name="T32" fmla="*/ 0 w 1972"/>
                  <a:gd name="T33" fmla="*/ 0 h 1546"/>
                  <a:gd name="T34" fmla="*/ 0 w 1972"/>
                  <a:gd name="T35" fmla="*/ 0 h 1546"/>
                  <a:gd name="T36" fmla="*/ 0 w 1972"/>
                  <a:gd name="T37" fmla="*/ 0 h 1546"/>
                  <a:gd name="T38" fmla="*/ 0 w 1972"/>
                  <a:gd name="T39" fmla="*/ 0 h 1546"/>
                  <a:gd name="T40" fmla="*/ 0 w 1972"/>
                  <a:gd name="T41" fmla="*/ 0 h 1546"/>
                  <a:gd name="T42" fmla="*/ 0 w 1972"/>
                  <a:gd name="T43" fmla="*/ 0 h 1546"/>
                  <a:gd name="T44" fmla="*/ 0 w 1972"/>
                  <a:gd name="T45" fmla="*/ 0 h 1546"/>
                  <a:gd name="T46" fmla="*/ 0 w 1972"/>
                  <a:gd name="T47" fmla="*/ 0 h 1546"/>
                  <a:gd name="T48" fmla="*/ 0 w 1972"/>
                  <a:gd name="T49" fmla="*/ 0 h 1546"/>
                  <a:gd name="T50" fmla="*/ 0 w 1972"/>
                  <a:gd name="T51" fmla="*/ 0 h 1546"/>
                  <a:gd name="T52" fmla="*/ 0 w 1972"/>
                  <a:gd name="T53" fmla="*/ 0 h 1546"/>
                  <a:gd name="T54" fmla="*/ 0 w 1972"/>
                  <a:gd name="T55" fmla="*/ 0 h 1546"/>
                  <a:gd name="T56" fmla="*/ 0 w 1972"/>
                  <a:gd name="T57" fmla="*/ 0 h 1546"/>
                  <a:gd name="T58" fmla="*/ 0 w 1972"/>
                  <a:gd name="T59" fmla="*/ 0 h 1546"/>
                  <a:gd name="T60" fmla="*/ 0 w 1972"/>
                  <a:gd name="T61" fmla="*/ 0 h 1546"/>
                  <a:gd name="T62" fmla="*/ 0 w 1972"/>
                  <a:gd name="T63" fmla="*/ 0 h 1546"/>
                  <a:gd name="T64" fmla="*/ 0 w 1972"/>
                  <a:gd name="T65" fmla="*/ 0 h 1546"/>
                  <a:gd name="T66" fmla="*/ 0 w 1972"/>
                  <a:gd name="T67" fmla="*/ 0 h 1546"/>
                  <a:gd name="T68" fmla="*/ 0 w 1972"/>
                  <a:gd name="T69" fmla="*/ 0 h 1546"/>
                  <a:gd name="T70" fmla="*/ 0 w 1972"/>
                  <a:gd name="T71" fmla="*/ 0 h 1546"/>
                  <a:gd name="T72" fmla="*/ 0 w 1972"/>
                  <a:gd name="T73" fmla="*/ 0 h 1546"/>
                  <a:gd name="T74" fmla="*/ 0 w 1972"/>
                  <a:gd name="T75" fmla="*/ 0 h 1546"/>
                  <a:gd name="T76" fmla="*/ 0 w 1972"/>
                  <a:gd name="T77" fmla="*/ 0 h 1546"/>
                  <a:gd name="T78" fmla="*/ 0 w 1972"/>
                  <a:gd name="T79" fmla="*/ 0 h 1546"/>
                  <a:gd name="T80" fmla="*/ 0 w 1972"/>
                  <a:gd name="T81" fmla="*/ 0 h 1546"/>
                  <a:gd name="T82" fmla="*/ 0 w 1972"/>
                  <a:gd name="T83" fmla="*/ 0 h 1546"/>
                  <a:gd name="T84" fmla="*/ 0 w 1972"/>
                  <a:gd name="T85" fmla="*/ 0 h 1546"/>
                  <a:gd name="T86" fmla="*/ 0 w 1972"/>
                  <a:gd name="T87" fmla="*/ 0 h 1546"/>
                  <a:gd name="T88" fmla="*/ 0 w 1972"/>
                  <a:gd name="T89" fmla="*/ 0 h 1546"/>
                  <a:gd name="T90" fmla="*/ 0 w 1972"/>
                  <a:gd name="T91" fmla="*/ 0 h 1546"/>
                  <a:gd name="T92" fmla="*/ 0 w 1972"/>
                  <a:gd name="T93" fmla="*/ 0 h 1546"/>
                  <a:gd name="T94" fmla="*/ 0 w 1972"/>
                  <a:gd name="T95" fmla="*/ 0 h 1546"/>
                  <a:gd name="T96" fmla="*/ 0 w 1972"/>
                  <a:gd name="T97" fmla="*/ 0 h 1546"/>
                  <a:gd name="T98" fmla="*/ 0 w 1972"/>
                  <a:gd name="T99" fmla="*/ 0 h 1546"/>
                  <a:gd name="T100" fmla="*/ 0 w 1972"/>
                  <a:gd name="T101" fmla="*/ 0 h 1546"/>
                  <a:gd name="T102" fmla="*/ 0 w 1972"/>
                  <a:gd name="T103" fmla="*/ 0 h 1546"/>
                  <a:gd name="T104" fmla="*/ 0 w 1972"/>
                  <a:gd name="T105" fmla="*/ 0 h 1546"/>
                  <a:gd name="T106" fmla="*/ 0 w 1972"/>
                  <a:gd name="T107" fmla="*/ 0 h 1546"/>
                  <a:gd name="T108" fmla="*/ 0 w 1972"/>
                  <a:gd name="T109" fmla="*/ 0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pct50">
                <a:fgClr>
                  <a:srgbClr val="000000"/>
                </a:fgClr>
                <a:bgClr>
                  <a:srgbClr val="FFFFFF"/>
                </a:bgClr>
              </a:pattFill>
              <a:ln w="0">
                <a:solidFill>
                  <a:srgbClr val="000000"/>
                </a:solidFill>
                <a:prstDash val="dash"/>
                <a:round/>
                <a:headEnd/>
                <a:tailEnd/>
              </a:ln>
            </p:spPr>
            <p:txBody>
              <a:bodyPr/>
              <a:lstStyle/>
              <a:p>
                <a:endParaRPr lang="ja-JP" altLang="en-US"/>
              </a:p>
            </p:txBody>
          </p:sp>
          <p:sp>
            <p:nvSpPr>
              <p:cNvPr id="21651" name="Freeform 175" descr="50%"/>
              <p:cNvSpPr>
                <a:spLocks noChangeAspect="1"/>
              </p:cNvSpPr>
              <p:nvPr/>
            </p:nvSpPr>
            <p:spPr bwMode="auto">
              <a:xfrm>
                <a:off x="6349" y="3169"/>
                <a:ext cx="1684" cy="1193"/>
              </a:xfrm>
              <a:custGeom>
                <a:avLst/>
                <a:gdLst>
                  <a:gd name="T0" fmla="*/ 0 w 5838"/>
                  <a:gd name="T1" fmla="*/ 0 h 4133"/>
                  <a:gd name="T2" fmla="*/ 0 w 5838"/>
                  <a:gd name="T3" fmla="*/ 0 h 4133"/>
                  <a:gd name="T4" fmla="*/ 0 w 5838"/>
                  <a:gd name="T5" fmla="*/ 0 h 4133"/>
                  <a:gd name="T6" fmla="*/ 0 w 5838"/>
                  <a:gd name="T7" fmla="*/ 0 h 4133"/>
                  <a:gd name="T8" fmla="*/ 0 w 5838"/>
                  <a:gd name="T9" fmla="*/ 0 h 4133"/>
                  <a:gd name="T10" fmla="*/ 0 w 5838"/>
                  <a:gd name="T11" fmla="*/ 0 h 4133"/>
                  <a:gd name="T12" fmla="*/ 0 w 5838"/>
                  <a:gd name="T13" fmla="*/ 0 h 4133"/>
                  <a:gd name="T14" fmla="*/ 0 w 5838"/>
                  <a:gd name="T15" fmla="*/ 0 h 4133"/>
                  <a:gd name="T16" fmla="*/ 0 w 5838"/>
                  <a:gd name="T17" fmla="*/ 0 h 4133"/>
                  <a:gd name="T18" fmla="*/ 0 w 5838"/>
                  <a:gd name="T19" fmla="*/ 0 h 4133"/>
                  <a:gd name="T20" fmla="*/ 0 w 5838"/>
                  <a:gd name="T21" fmla="*/ 0 h 4133"/>
                  <a:gd name="T22" fmla="*/ 0 w 5838"/>
                  <a:gd name="T23" fmla="*/ 0 h 4133"/>
                  <a:gd name="T24" fmla="*/ 0 w 5838"/>
                  <a:gd name="T25" fmla="*/ 0 h 4133"/>
                  <a:gd name="T26" fmla="*/ 0 w 5838"/>
                  <a:gd name="T27" fmla="*/ 0 h 4133"/>
                  <a:gd name="T28" fmla="*/ 0 w 5838"/>
                  <a:gd name="T29" fmla="*/ 0 h 4133"/>
                  <a:gd name="T30" fmla="*/ 0 w 5838"/>
                  <a:gd name="T31" fmla="*/ 0 h 4133"/>
                  <a:gd name="T32" fmla="*/ 0 w 5838"/>
                  <a:gd name="T33" fmla="*/ 0 h 4133"/>
                  <a:gd name="T34" fmla="*/ 0 w 5838"/>
                  <a:gd name="T35" fmla="*/ 0 h 4133"/>
                  <a:gd name="T36" fmla="*/ 0 w 5838"/>
                  <a:gd name="T37" fmla="*/ 0 h 4133"/>
                  <a:gd name="T38" fmla="*/ 0 w 5838"/>
                  <a:gd name="T39" fmla="*/ 0 h 4133"/>
                  <a:gd name="T40" fmla="*/ 0 w 5838"/>
                  <a:gd name="T41" fmla="*/ 0 h 4133"/>
                  <a:gd name="T42" fmla="*/ 0 w 5838"/>
                  <a:gd name="T43" fmla="*/ 0 h 4133"/>
                  <a:gd name="T44" fmla="*/ 0 w 5838"/>
                  <a:gd name="T45" fmla="*/ 0 h 4133"/>
                  <a:gd name="T46" fmla="*/ 0 w 5838"/>
                  <a:gd name="T47" fmla="*/ 0 h 4133"/>
                  <a:gd name="T48" fmla="*/ 0 w 5838"/>
                  <a:gd name="T49" fmla="*/ 0 h 4133"/>
                  <a:gd name="T50" fmla="*/ 0 w 5838"/>
                  <a:gd name="T51" fmla="*/ 0 h 4133"/>
                  <a:gd name="T52" fmla="*/ 0 w 5838"/>
                  <a:gd name="T53" fmla="*/ 0 h 4133"/>
                  <a:gd name="T54" fmla="*/ 0 w 5838"/>
                  <a:gd name="T55" fmla="*/ 0 h 4133"/>
                  <a:gd name="T56" fmla="*/ 0 w 5838"/>
                  <a:gd name="T57" fmla="*/ 0 h 4133"/>
                  <a:gd name="T58" fmla="*/ 0 w 5838"/>
                  <a:gd name="T59" fmla="*/ 0 h 4133"/>
                  <a:gd name="T60" fmla="*/ 0 w 5838"/>
                  <a:gd name="T61" fmla="*/ 0 h 4133"/>
                  <a:gd name="T62" fmla="*/ 0 w 5838"/>
                  <a:gd name="T63" fmla="*/ 0 h 4133"/>
                  <a:gd name="T64" fmla="*/ 0 w 5838"/>
                  <a:gd name="T65" fmla="*/ 0 h 4133"/>
                  <a:gd name="T66" fmla="*/ 0 w 5838"/>
                  <a:gd name="T67" fmla="*/ 0 h 4133"/>
                  <a:gd name="T68" fmla="*/ 0 w 5838"/>
                  <a:gd name="T69" fmla="*/ 0 h 4133"/>
                  <a:gd name="T70" fmla="*/ 0 w 5838"/>
                  <a:gd name="T71" fmla="*/ 0 h 4133"/>
                  <a:gd name="T72" fmla="*/ 0 w 5838"/>
                  <a:gd name="T73" fmla="*/ 0 h 4133"/>
                  <a:gd name="T74" fmla="*/ 0 w 5838"/>
                  <a:gd name="T75" fmla="*/ 0 h 4133"/>
                  <a:gd name="T76" fmla="*/ 0 w 5838"/>
                  <a:gd name="T77" fmla="*/ 0 h 4133"/>
                  <a:gd name="T78" fmla="*/ 0 w 5838"/>
                  <a:gd name="T79" fmla="*/ 0 h 4133"/>
                  <a:gd name="T80" fmla="*/ 0 w 5838"/>
                  <a:gd name="T81" fmla="*/ 0 h 4133"/>
                  <a:gd name="T82" fmla="*/ 0 w 5838"/>
                  <a:gd name="T83" fmla="*/ 0 h 4133"/>
                  <a:gd name="T84" fmla="*/ 0 w 5838"/>
                  <a:gd name="T85" fmla="*/ 0 h 4133"/>
                  <a:gd name="T86" fmla="*/ 0 w 5838"/>
                  <a:gd name="T87" fmla="*/ 0 h 4133"/>
                  <a:gd name="T88" fmla="*/ 0 w 5838"/>
                  <a:gd name="T89" fmla="*/ 0 h 4133"/>
                  <a:gd name="T90" fmla="*/ 0 w 5838"/>
                  <a:gd name="T91" fmla="*/ 0 h 4133"/>
                  <a:gd name="T92" fmla="*/ 0 w 5838"/>
                  <a:gd name="T93" fmla="*/ 0 h 4133"/>
                  <a:gd name="T94" fmla="*/ 0 w 5838"/>
                  <a:gd name="T95" fmla="*/ 0 h 4133"/>
                  <a:gd name="T96" fmla="*/ 0 w 5838"/>
                  <a:gd name="T97" fmla="*/ 0 h 4133"/>
                  <a:gd name="T98" fmla="*/ 0 w 5838"/>
                  <a:gd name="T99" fmla="*/ 0 h 4133"/>
                  <a:gd name="T100" fmla="*/ 0 w 5838"/>
                  <a:gd name="T101" fmla="*/ 0 h 4133"/>
                  <a:gd name="T102" fmla="*/ 0 w 5838"/>
                  <a:gd name="T103" fmla="*/ 0 h 4133"/>
                  <a:gd name="T104" fmla="*/ 0 w 5838"/>
                  <a:gd name="T105" fmla="*/ 0 h 4133"/>
                  <a:gd name="T106" fmla="*/ 0 w 5838"/>
                  <a:gd name="T107" fmla="*/ 0 h 4133"/>
                  <a:gd name="T108" fmla="*/ 0 w 5838"/>
                  <a:gd name="T109" fmla="*/ 0 h 4133"/>
                  <a:gd name="T110" fmla="*/ 0 w 5838"/>
                  <a:gd name="T111" fmla="*/ 0 h 4133"/>
                  <a:gd name="T112" fmla="*/ 0 w 5838"/>
                  <a:gd name="T113" fmla="*/ 0 h 4133"/>
                  <a:gd name="T114" fmla="*/ 0 w 5838"/>
                  <a:gd name="T115" fmla="*/ 0 h 4133"/>
                  <a:gd name="T116" fmla="*/ 0 w 5838"/>
                  <a:gd name="T117" fmla="*/ 0 h 4133"/>
                  <a:gd name="T118" fmla="*/ 0 w 5838"/>
                  <a:gd name="T119" fmla="*/ 0 h 4133"/>
                  <a:gd name="T120" fmla="*/ 0 w 5838"/>
                  <a:gd name="T121" fmla="*/ 0 h 4133"/>
                  <a:gd name="T122" fmla="*/ 0 w 5838"/>
                  <a:gd name="T123" fmla="*/ 0 h 4133"/>
                  <a:gd name="T124" fmla="*/ 0 w 5838"/>
                  <a:gd name="T125" fmla="*/ 0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pattFill prst="pct50">
                <a:fgClr>
                  <a:srgbClr val="000000"/>
                </a:fgClr>
                <a:bgClr>
                  <a:srgbClr val="FFFFFF"/>
                </a:bgClr>
              </a:pattFill>
              <a:ln w="0" cap="flat">
                <a:solidFill>
                  <a:srgbClr val="000000"/>
                </a:solidFill>
                <a:prstDash val="solid"/>
                <a:round/>
                <a:headEnd/>
                <a:tailEnd/>
              </a:ln>
            </p:spPr>
            <p:txBody>
              <a:bodyPr/>
              <a:lstStyle/>
              <a:p>
                <a:endParaRPr lang="ja-JP" altLang="en-US"/>
              </a:p>
            </p:txBody>
          </p:sp>
          <p:sp>
            <p:nvSpPr>
              <p:cNvPr id="21652" name="Freeform 176"/>
              <p:cNvSpPr>
                <a:spLocks noChangeAspect="1"/>
              </p:cNvSpPr>
              <p:nvPr/>
            </p:nvSpPr>
            <p:spPr bwMode="auto">
              <a:xfrm>
                <a:off x="8275" y="4694"/>
                <a:ext cx="613" cy="788"/>
              </a:xfrm>
              <a:custGeom>
                <a:avLst/>
                <a:gdLst>
                  <a:gd name="T0" fmla="*/ 0 w 1333"/>
                  <a:gd name="T1" fmla="*/ 0 h 1716"/>
                  <a:gd name="T2" fmla="*/ 0 w 1333"/>
                  <a:gd name="T3" fmla="*/ 0 h 1716"/>
                  <a:gd name="T4" fmla="*/ 0 w 1333"/>
                  <a:gd name="T5" fmla="*/ 0 h 1716"/>
                  <a:gd name="T6" fmla="*/ 0 w 1333"/>
                  <a:gd name="T7" fmla="*/ 0 h 1716"/>
                  <a:gd name="T8" fmla="*/ 0 w 1333"/>
                  <a:gd name="T9" fmla="*/ 0 h 1716"/>
                  <a:gd name="T10" fmla="*/ 0 w 1333"/>
                  <a:gd name="T11" fmla="*/ 0 h 1716"/>
                  <a:gd name="T12" fmla="*/ 0 w 1333"/>
                  <a:gd name="T13" fmla="*/ 0 h 1716"/>
                  <a:gd name="T14" fmla="*/ 0 w 1333"/>
                  <a:gd name="T15" fmla="*/ 0 h 1716"/>
                  <a:gd name="T16" fmla="*/ 0 w 1333"/>
                  <a:gd name="T17" fmla="*/ 0 h 1716"/>
                  <a:gd name="T18" fmla="*/ 0 w 1333"/>
                  <a:gd name="T19" fmla="*/ 0 h 1716"/>
                  <a:gd name="T20" fmla="*/ 0 w 1333"/>
                  <a:gd name="T21" fmla="*/ 0 h 1716"/>
                  <a:gd name="T22" fmla="*/ 0 w 1333"/>
                  <a:gd name="T23" fmla="*/ 0 h 1716"/>
                  <a:gd name="T24" fmla="*/ 0 w 1333"/>
                  <a:gd name="T25" fmla="*/ 0 h 1716"/>
                  <a:gd name="T26" fmla="*/ 0 w 1333"/>
                  <a:gd name="T27" fmla="*/ 0 h 1716"/>
                  <a:gd name="T28" fmla="*/ 0 w 1333"/>
                  <a:gd name="T29" fmla="*/ 0 h 1716"/>
                  <a:gd name="T30" fmla="*/ 0 w 1333"/>
                  <a:gd name="T31" fmla="*/ 0 h 1716"/>
                  <a:gd name="T32" fmla="*/ 0 w 1333"/>
                  <a:gd name="T33" fmla="*/ 0 h 1716"/>
                  <a:gd name="T34" fmla="*/ 0 w 1333"/>
                  <a:gd name="T35" fmla="*/ 0 h 1716"/>
                  <a:gd name="T36" fmla="*/ 0 w 1333"/>
                  <a:gd name="T37" fmla="*/ 0 h 1716"/>
                  <a:gd name="T38" fmla="*/ 0 w 1333"/>
                  <a:gd name="T39" fmla="*/ 0 h 1716"/>
                  <a:gd name="T40" fmla="*/ 0 w 1333"/>
                  <a:gd name="T41" fmla="*/ 0 h 1716"/>
                  <a:gd name="T42" fmla="*/ 0 w 1333"/>
                  <a:gd name="T43" fmla="*/ 0 h 1716"/>
                  <a:gd name="T44" fmla="*/ 0 w 1333"/>
                  <a:gd name="T45" fmla="*/ 0 h 1716"/>
                  <a:gd name="T46" fmla="*/ 0 w 1333"/>
                  <a:gd name="T47" fmla="*/ 0 h 1716"/>
                  <a:gd name="T48" fmla="*/ 0 w 1333"/>
                  <a:gd name="T49" fmla="*/ 0 h 1716"/>
                  <a:gd name="T50" fmla="*/ 0 w 1333"/>
                  <a:gd name="T51" fmla="*/ 0 h 1716"/>
                  <a:gd name="T52" fmla="*/ 0 w 1333"/>
                  <a:gd name="T53" fmla="*/ 0 h 1716"/>
                  <a:gd name="T54" fmla="*/ 0 w 1333"/>
                  <a:gd name="T55" fmla="*/ 0 h 1716"/>
                  <a:gd name="T56" fmla="*/ 0 w 1333"/>
                  <a:gd name="T57" fmla="*/ 0 h 1716"/>
                  <a:gd name="T58" fmla="*/ 0 w 1333"/>
                  <a:gd name="T59" fmla="*/ 0 h 1716"/>
                  <a:gd name="T60" fmla="*/ 0 w 1333"/>
                  <a:gd name="T61" fmla="*/ 0 h 1716"/>
                  <a:gd name="T62" fmla="*/ 0 w 1333"/>
                  <a:gd name="T63" fmla="*/ 0 h 1716"/>
                  <a:gd name="T64" fmla="*/ 0 w 1333"/>
                  <a:gd name="T65" fmla="*/ 0 h 1716"/>
                  <a:gd name="T66" fmla="*/ 0 w 1333"/>
                  <a:gd name="T67" fmla="*/ 0 h 1716"/>
                  <a:gd name="T68" fmla="*/ 0 w 1333"/>
                  <a:gd name="T69" fmla="*/ 0 h 1716"/>
                  <a:gd name="T70" fmla="*/ 0 w 1333"/>
                  <a:gd name="T71" fmla="*/ 0 h 1716"/>
                  <a:gd name="T72" fmla="*/ 0 w 1333"/>
                  <a:gd name="T73" fmla="*/ 0 h 1716"/>
                  <a:gd name="T74" fmla="*/ 0 w 1333"/>
                  <a:gd name="T75" fmla="*/ 0 h 1716"/>
                  <a:gd name="T76" fmla="*/ 0 w 1333"/>
                  <a:gd name="T77" fmla="*/ 0 h 1716"/>
                  <a:gd name="T78" fmla="*/ 0 w 1333"/>
                  <a:gd name="T79" fmla="*/ 0 h 1716"/>
                  <a:gd name="T80" fmla="*/ 0 w 1333"/>
                  <a:gd name="T81" fmla="*/ 0 h 1716"/>
                  <a:gd name="T82" fmla="*/ 0 w 1333"/>
                  <a:gd name="T83" fmla="*/ 0 h 1716"/>
                  <a:gd name="T84" fmla="*/ 0 w 1333"/>
                  <a:gd name="T85" fmla="*/ 0 h 1716"/>
                  <a:gd name="T86" fmla="*/ 0 w 1333"/>
                  <a:gd name="T87" fmla="*/ 0 h 1716"/>
                  <a:gd name="T88" fmla="*/ 0 w 1333"/>
                  <a:gd name="T89" fmla="*/ 0 h 1716"/>
                  <a:gd name="T90" fmla="*/ 0 w 1333"/>
                  <a:gd name="T91" fmla="*/ 0 h 1716"/>
                  <a:gd name="T92" fmla="*/ 0 w 1333"/>
                  <a:gd name="T93" fmla="*/ 0 h 1716"/>
                  <a:gd name="T94" fmla="*/ 0 w 1333"/>
                  <a:gd name="T95" fmla="*/ 0 h 1716"/>
                  <a:gd name="T96" fmla="*/ 0 w 1333"/>
                  <a:gd name="T97" fmla="*/ 0 h 1716"/>
                  <a:gd name="T98" fmla="*/ 0 w 1333"/>
                  <a:gd name="T99" fmla="*/ 0 h 1716"/>
                  <a:gd name="T100" fmla="*/ 0 w 1333"/>
                  <a:gd name="T101" fmla="*/ 0 h 1716"/>
                  <a:gd name="T102" fmla="*/ 0 w 1333"/>
                  <a:gd name="T103" fmla="*/ 0 h 1716"/>
                  <a:gd name="T104" fmla="*/ 0 w 1333"/>
                  <a:gd name="T105" fmla="*/ 0 h 1716"/>
                  <a:gd name="T106" fmla="*/ 0 w 1333"/>
                  <a:gd name="T107" fmla="*/ 0 h 1716"/>
                  <a:gd name="T108" fmla="*/ 0 w 1333"/>
                  <a:gd name="T109" fmla="*/ 0 h 1716"/>
                  <a:gd name="T110" fmla="*/ 0 w 1333"/>
                  <a:gd name="T111" fmla="*/ 0 h 1716"/>
                  <a:gd name="T112" fmla="*/ 0 w 1333"/>
                  <a:gd name="T113" fmla="*/ 0 h 1716"/>
                  <a:gd name="T114" fmla="*/ 0 w 1333"/>
                  <a:gd name="T115" fmla="*/ 0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53" name="Freeform 177"/>
              <p:cNvSpPr>
                <a:spLocks noChangeAspect="1"/>
              </p:cNvSpPr>
              <p:nvPr/>
            </p:nvSpPr>
            <p:spPr bwMode="auto">
              <a:xfrm>
                <a:off x="6629" y="4186"/>
                <a:ext cx="1744" cy="1094"/>
              </a:xfrm>
              <a:custGeom>
                <a:avLst/>
                <a:gdLst>
                  <a:gd name="T0" fmla="*/ 0 w 3787"/>
                  <a:gd name="T1" fmla="*/ 0 h 2383"/>
                  <a:gd name="T2" fmla="*/ 0 w 3787"/>
                  <a:gd name="T3" fmla="*/ 0 h 2383"/>
                  <a:gd name="T4" fmla="*/ 0 w 3787"/>
                  <a:gd name="T5" fmla="*/ 0 h 2383"/>
                  <a:gd name="T6" fmla="*/ 0 w 3787"/>
                  <a:gd name="T7" fmla="*/ 0 h 2383"/>
                  <a:gd name="T8" fmla="*/ 0 w 3787"/>
                  <a:gd name="T9" fmla="*/ 0 h 2383"/>
                  <a:gd name="T10" fmla="*/ 0 w 3787"/>
                  <a:gd name="T11" fmla="*/ 0 h 2383"/>
                  <a:gd name="T12" fmla="*/ 0 w 3787"/>
                  <a:gd name="T13" fmla="*/ 0 h 2383"/>
                  <a:gd name="T14" fmla="*/ 0 w 3787"/>
                  <a:gd name="T15" fmla="*/ 0 h 2383"/>
                  <a:gd name="T16" fmla="*/ 0 w 3787"/>
                  <a:gd name="T17" fmla="*/ 0 h 2383"/>
                  <a:gd name="T18" fmla="*/ 0 w 3787"/>
                  <a:gd name="T19" fmla="*/ 0 h 2383"/>
                  <a:gd name="T20" fmla="*/ 0 w 3787"/>
                  <a:gd name="T21" fmla="*/ 0 h 2383"/>
                  <a:gd name="T22" fmla="*/ 0 w 3787"/>
                  <a:gd name="T23" fmla="*/ 0 h 2383"/>
                  <a:gd name="T24" fmla="*/ 0 w 3787"/>
                  <a:gd name="T25" fmla="*/ 0 h 2383"/>
                  <a:gd name="T26" fmla="*/ 0 w 3787"/>
                  <a:gd name="T27" fmla="*/ 0 h 2383"/>
                  <a:gd name="T28" fmla="*/ 0 w 3787"/>
                  <a:gd name="T29" fmla="*/ 0 h 2383"/>
                  <a:gd name="T30" fmla="*/ 0 w 3787"/>
                  <a:gd name="T31" fmla="*/ 0 h 2383"/>
                  <a:gd name="T32" fmla="*/ 0 w 3787"/>
                  <a:gd name="T33" fmla="*/ 0 h 2383"/>
                  <a:gd name="T34" fmla="*/ 0 w 3787"/>
                  <a:gd name="T35" fmla="*/ 0 h 2383"/>
                  <a:gd name="T36" fmla="*/ 0 w 3787"/>
                  <a:gd name="T37" fmla="*/ 0 h 2383"/>
                  <a:gd name="T38" fmla="*/ 0 w 3787"/>
                  <a:gd name="T39" fmla="*/ 0 h 2383"/>
                  <a:gd name="T40" fmla="*/ 0 w 3787"/>
                  <a:gd name="T41" fmla="*/ 0 h 2383"/>
                  <a:gd name="T42" fmla="*/ 0 w 3787"/>
                  <a:gd name="T43" fmla="*/ 0 h 2383"/>
                  <a:gd name="T44" fmla="*/ 0 w 3787"/>
                  <a:gd name="T45" fmla="*/ 0 h 2383"/>
                  <a:gd name="T46" fmla="*/ 0 w 3787"/>
                  <a:gd name="T47" fmla="*/ 0 h 2383"/>
                  <a:gd name="T48" fmla="*/ 0 w 3787"/>
                  <a:gd name="T49" fmla="*/ 0 h 2383"/>
                  <a:gd name="T50" fmla="*/ 0 w 3787"/>
                  <a:gd name="T51" fmla="*/ 0 h 2383"/>
                  <a:gd name="T52" fmla="*/ 0 w 3787"/>
                  <a:gd name="T53" fmla="*/ 0 h 2383"/>
                  <a:gd name="T54" fmla="*/ 0 w 3787"/>
                  <a:gd name="T55" fmla="*/ 0 h 2383"/>
                  <a:gd name="T56" fmla="*/ 0 w 3787"/>
                  <a:gd name="T57" fmla="*/ 0 h 2383"/>
                  <a:gd name="T58" fmla="*/ 0 w 3787"/>
                  <a:gd name="T59" fmla="*/ 0 h 2383"/>
                  <a:gd name="T60" fmla="*/ 0 w 3787"/>
                  <a:gd name="T61" fmla="*/ 0 h 2383"/>
                  <a:gd name="T62" fmla="*/ 0 w 3787"/>
                  <a:gd name="T63" fmla="*/ 0 h 2383"/>
                  <a:gd name="T64" fmla="*/ 0 w 3787"/>
                  <a:gd name="T65" fmla="*/ 0 h 2383"/>
                  <a:gd name="T66" fmla="*/ 0 w 3787"/>
                  <a:gd name="T67" fmla="*/ 0 h 2383"/>
                  <a:gd name="T68" fmla="*/ 0 w 3787"/>
                  <a:gd name="T69" fmla="*/ 0 h 2383"/>
                  <a:gd name="T70" fmla="*/ 0 w 3787"/>
                  <a:gd name="T71" fmla="*/ 0 h 2383"/>
                  <a:gd name="T72" fmla="*/ 0 w 3787"/>
                  <a:gd name="T73" fmla="*/ 0 h 2383"/>
                  <a:gd name="T74" fmla="*/ 0 w 3787"/>
                  <a:gd name="T75" fmla="*/ 0 h 2383"/>
                  <a:gd name="T76" fmla="*/ 0 w 3787"/>
                  <a:gd name="T77" fmla="*/ 0 h 2383"/>
                  <a:gd name="T78" fmla="*/ 0 w 3787"/>
                  <a:gd name="T79" fmla="*/ 0 h 2383"/>
                  <a:gd name="T80" fmla="*/ 0 w 3787"/>
                  <a:gd name="T81" fmla="*/ 0 h 2383"/>
                  <a:gd name="T82" fmla="*/ 0 w 3787"/>
                  <a:gd name="T83" fmla="*/ 0 h 2383"/>
                  <a:gd name="T84" fmla="*/ 0 w 3787"/>
                  <a:gd name="T85" fmla="*/ 0 h 2383"/>
                  <a:gd name="T86" fmla="*/ 0 w 3787"/>
                  <a:gd name="T87" fmla="*/ 0 h 2383"/>
                  <a:gd name="T88" fmla="*/ 0 w 3787"/>
                  <a:gd name="T89" fmla="*/ 0 h 2383"/>
                  <a:gd name="T90" fmla="*/ 0 w 3787"/>
                  <a:gd name="T91" fmla="*/ 0 h 2383"/>
                  <a:gd name="T92" fmla="*/ 0 w 3787"/>
                  <a:gd name="T93" fmla="*/ 0 h 2383"/>
                  <a:gd name="T94" fmla="*/ 0 w 3787"/>
                  <a:gd name="T95" fmla="*/ 0 h 2383"/>
                  <a:gd name="T96" fmla="*/ 0 w 3787"/>
                  <a:gd name="T97" fmla="*/ 0 h 2383"/>
                  <a:gd name="T98" fmla="*/ 0 w 3787"/>
                  <a:gd name="T99" fmla="*/ 0 h 2383"/>
                  <a:gd name="T100" fmla="*/ 0 w 3787"/>
                  <a:gd name="T101" fmla="*/ 0 h 2383"/>
                  <a:gd name="T102" fmla="*/ 0 w 3787"/>
                  <a:gd name="T103" fmla="*/ 0 h 2383"/>
                  <a:gd name="T104" fmla="*/ 0 w 3787"/>
                  <a:gd name="T105" fmla="*/ 0 h 2383"/>
                  <a:gd name="T106" fmla="*/ 0 w 3787"/>
                  <a:gd name="T107" fmla="*/ 0 h 2383"/>
                  <a:gd name="T108" fmla="*/ 0 w 3787"/>
                  <a:gd name="T109" fmla="*/ 0 h 2383"/>
                  <a:gd name="T110" fmla="*/ 0 w 3787"/>
                  <a:gd name="T111" fmla="*/ 0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54" name="Freeform 178"/>
              <p:cNvSpPr>
                <a:spLocks noChangeAspect="1"/>
              </p:cNvSpPr>
              <p:nvPr/>
            </p:nvSpPr>
            <p:spPr bwMode="auto">
              <a:xfrm>
                <a:off x="9071" y="2864"/>
                <a:ext cx="555" cy="749"/>
              </a:xfrm>
              <a:custGeom>
                <a:avLst/>
                <a:gdLst>
                  <a:gd name="T0" fmla="*/ 0 w 1206"/>
                  <a:gd name="T1" fmla="*/ 0 h 1631"/>
                  <a:gd name="T2" fmla="*/ 0 w 1206"/>
                  <a:gd name="T3" fmla="*/ 0 h 1631"/>
                  <a:gd name="T4" fmla="*/ 0 w 1206"/>
                  <a:gd name="T5" fmla="*/ 0 h 1631"/>
                  <a:gd name="T6" fmla="*/ 0 w 1206"/>
                  <a:gd name="T7" fmla="*/ 0 h 1631"/>
                  <a:gd name="T8" fmla="*/ 0 w 1206"/>
                  <a:gd name="T9" fmla="*/ 0 h 1631"/>
                  <a:gd name="T10" fmla="*/ 0 w 1206"/>
                  <a:gd name="T11" fmla="*/ 0 h 1631"/>
                  <a:gd name="T12" fmla="*/ 0 w 1206"/>
                  <a:gd name="T13" fmla="*/ 0 h 1631"/>
                  <a:gd name="T14" fmla="*/ 0 w 1206"/>
                  <a:gd name="T15" fmla="*/ 0 h 1631"/>
                  <a:gd name="T16" fmla="*/ 0 w 1206"/>
                  <a:gd name="T17" fmla="*/ 0 h 1631"/>
                  <a:gd name="T18" fmla="*/ 0 w 1206"/>
                  <a:gd name="T19" fmla="*/ 0 h 1631"/>
                  <a:gd name="T20" fmla="*/ 0 w 1206"/>
                  <a:gd name="T21" fmla="*/ 0 h 1631"/>
                  <a:gd name="T22" fmla="*/ 0 w 1206"/>
                  <a:gd name="T23" fmla="*/ 0 h 1631"/>
                  <a:gd name="T24" fmla="*/ 0 w 1206"/>
                  <a:gd name="T25" fmla="*/ 0 h 1631"/>
                  <a:gd name="T26" fmla="*/ 0 w 1206"/>
                  <a:gd name="T27" fmla="*/ 0 h 1631"/>
                  <a:gd name="T28" fmla="*/ 0 w 1206"/>
                  <a:gd name="T29" fmla="*/ 0 h 1631"/>
                  <a:gd name="T30" fmla="*/ 0 w 1206"/>
                  <a:gd name="T31" fmla="*/ 0 h 1631"/>
                  <a:gd name="T32" fmla="*/ 0 w 1206"/>
                  <a:gd name="T33" fmla="*/ 0 h 1631"/>
                  <a:gd name="T34" fmla="*/ 0 w 1206"/>
                  <a:gd name="T35" fmla="*/ 0 h 1631"/>
                  <a:gd name="T36" fmla="*/ 0 w 1206"/>
                  <a:gd name="T37" fmla="*/ 0 h 1631"/>
                  <a:gd name="T38" fmla="*/ 0 w 1206"/>
                  <a:gd name="T39" fmla="*/ 0 h 1631"/>
                  <a:gd name="T40" fmla="*/ 0 w 1206"/>
                  <a:gd name="T41" fmla="*/ 0 h 1631"/>
                  <a:gd name="T42" fmla="*/ 0 w 1206"/>
                  <a:gd name="T43" fmla="*/ 0 h 1631"/>
                  <a:gd name="T44" fmla="*/ 0 w 1206"/>
                  <a:gd name="T45" fmla="*/ 0 h 1631"/>
                  <a:gd name="T46" fmla="*/ 0 w 1206"/>
                  <a:gd name="T47" fmla="*/ 0 h 1631"/>
                  <a:gd name="T48" fmla="*/ 0 w 1206"/>
                  <a:gd name="T49" fmla="*/ 0 h 1631"/>
                  <a:gd name="T50" fmla="*/ 0 w 1206"/>
                  <a:gd name="T51" fmla="*/ 0 h 1631"/>
                  <a:gd name="T52" fmla="*/ 0 w 1206"/>
                  <a:gd name="T53" fmla="*/ 0 h 1631"/>
                  <a:gd name="T54" fmla="*/ 0 w 1206"/>
                  <a:gd name="T55" fmla="*/ 0 h 1631"/>
                  <a:gd name="T56" fmla="*/ 0 w 1206"/>
                  <a:gd name="T57" fmla="*/ 0 h 1631"/>
                  <a:gd name="T58" fmla="*/ 0 w 1206"/>
                  <a:gd name="T59" fmla="*/ 0 h 1631"/>
                  <a:gd name="T60" fmla="*/ 0 w 1206"/>
                  <a:gd name="T61" fmla="*/ 0 h 1631"/>
                  <a:gd name="T62" fmla="*/ 0 w 1206"/>
                  <a:gd name="T63" fmla="*/ 0 h 1631"/>
                  <a:gd name="T64" fmla="*/ 0 w 1206"/>
                  <a:gd name="T65" fmla="*/ 0 h 1631"/>
                  <a:gd name="T66" fmla="*/ 0 w 1206"/>
                  <a:gd name="T67" fmla="*/ 0 h 1631"/>
                  <a:gd name="T68" fmla="*/ 0 w 1206"/>
                  <a:gd name="T69" fmla="*/ 0 h 1631"/>
                  <a:gd name="T70" fmla="*/ 0 w 1206"/>
                  <a:gd name="T71" fmla="*/ 0 h 1631"/>
                  <a:gd name="T72" fmla="*/ 0 w 1206"/>
                  <a:gd name="T73" fmla="*/ 0 h 1631"/>
                  <a:gd name="T74" fmla="*/ 0 w 1206"/>
                  <a:gd name="T75" fmla="*/ 0 h 1631"/>
                  <a:gd name="T76" fmla="*/ 0 w 1206"/>
                  <a:gd name="T77" fmla="*/ 0 h 1631"/>
                  <a:gd name="T78" fmla="*/ 0 w 1206"/>
                  <a:gd name="T79" fmla="*/ 0 h 1631"/>
                  <a:gd name="T80" fmla="*/ 0 w 1206"/>
                  <a:gd name="T81" fmla="*/ 0 h 1631"/>
                  <a:gd name="T82" fmla="*/ 0 w 1206"/>
                  <a:gd name="T83" fmla="*/ 0 h 1631"/>
                  <a:gd name="T84" fmla="*/ 0 w 1206"/>
                  <a:gd name="T85" fmla="*/ 0 h 1631"/>
                  <a:gd name="T86" fmla="*/ 0 w 1206"/>
                  <a:gd name="T87" fmla="*/ 0 h 1631"/>
                  <a:gd name="T88" fmla="*/ 0 w 1206"/>
                  <a:gd name="T89" fmla="*/ 0 h 1631"/>
                  <a:gd name="T90" fmla="*/ 0 w 1206"/>
                  <a:gd name="T91" fmla="*/ 0 h 1631"/>
                  <a:gd name="T92" fmla="*/ 0 w 1206"/>
                  <a:gd name="T93" fmla="*/ 0 h 1631"/>
                  <a:gd name="T94" fmla="*/ 0 w 1206"/>
                  <a:gd name="T95" fmla="*/ 0 h 1631"/>
                  <a:gd name="T96" fmla="*/ 0 w 1206"/>
                  <a:gd name="T97" fmla="*/ 0 h 1631"/>
                  <a:gd name="T98" fmla="*/ 0 w 1206"/>
                  <a:gd name="T99" fmla="*/ 0 h 1631"/>
                  <a:gd name="T100" fmla="*/ 0 w 1206"/>
                  <a:gd name="T101" fmla="*/ 0 h 1631"/>
                  <a:gd name="T102" fmla="*/ 0 w 1206"/>
                  <a:gd name="T103" fmla="*/ 0 h 1631"/>
                  <a:gd name="T104" fmla="*/ 0 w 1206"/>
                  <a:gd name="T105" fmla="*/ 0 h 1631"/>
                  <a:gd name="T106" fmla="*/ 0 w 1206"/>
                  <a:gd name="T107" fmla="*/ 0 h 1631"/>
                  <a:gd name="T108" fmla="*/ 0 w 1206"/>
                  <a:gd name="T109" fmla="*/ 0 h 1631"/>
                  <a:gd name="T110" fmla="*/ 0 w 1206"/>
                  <a:gd name="T111" fmla="*/ 0 h 1631"/>
                  <a:gd name="T112" fmla="*/ 0 w 1206"/>
                  <a:gd name="T113" fmla="*/ 0 h 1631"/>
                  <a:gd name="T114" fmla="*/ 0 w 1206"/>
                  <a:gd name="T115" fmla="*/ 0 h 1631"/>
                  <a:gd name="T116" fmla="*/ 0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55" name="Freeform 179"/>
              <p:cNvSpPr>
                <a:spLocks noChangeAspect="1"/>
              </p:cNvSpPr>
              <p:nvPr/>
            </p:nvSpPr>
            <p:spPr bwMode="auto">
              <a:xfrm>
                <a:off x="8902" y="3867"/>
                <a:ext cx="672" cy="664"/>
              </a:xfrm>
              <a:custGeom>
                <a:avLst/>
                <a:gdLst>
                  <a:gd name="T0" fmla="*/ 0 w 1460"/>
                  <a:gd name="T1" fmla="*/ 0 h 1447"/>
                  <a:gd name="T2" fmla="*/ 0 w 1460"/>
                  <a:gd name="T3" fmla="*/ 0 h 1447"/>
                  <a:gd name="T4" fmla="*/ 0 w 1460"/>
                  <a:gd name="T5" fmla="*/ 0 h 1447"/>
                  <a:gd name="T6" fmla="*/ 0 w 1460"/>
                  <a:gd name="T7" fmla="*/ 0 h 1447"/>
                  <a:gd name="T8" fmla="*/ 0 w 1460"/>
                  <a:gd name="T9" fmla="*/ 0 h 1447"/>
                  <a:gd name="T10" fmla="*/ 0 w 1460"/>
                  <a:gd name="T11" fmla="*/ 0 h 1447"/>
                  <a:gd name="T12" fmla="*/ 0 w 1460"/>
                  <a:gd name="T13" fmla="*/ 0 h 1447"/>
                  <a:gd name="T14" fmla="*/ 0 w 1460"/>
                  <a:gd name="T15" fmla="*/ 0 h 1447"/>
                  <a:gd name="T16" fmla="*/ 0 w 1460"/>
                  <a:gd name="T17" fmla="*/ 0 h 1447"/>
                  <a:gd name="T18" fmla="*/ 0 w 1460"/>
                  <a:gd name="T19" fmla="*/ 0 h 1447"/>
                  <a:gd name="T20" fmla="*/ 0 w 1460"/>
                  <a:gd name="T21" fmla="*/ 0 h 1447"/>
                  <a:gd name="T22" fmla="*/ 0 w 1460"/>
                  <a:gd name="T23" fmla="*/ 0 h 1447"/>
                  <a:gd name="T24" fmla="*/ 0 w 1460"/>
                  <a:gd name="T25" fmla="*/ 0 h 1447"/>
                  <a:gd name="T26" fmla="*/ 0 w 1460"/>
                  <a:gd name="T27" fmla="*/ 0 h 1447"/>
                  <a:gd name="T28" fmla="*/ 0 w 1460"/>
                  <a:gd name="T29" fmla="*/ 0 h 1447"/>
                  <a:gd name="T30" fmla="*/ 0 w 1460"/>
                  <a:gd name="T31" fmla="*/ 0 h 1447"/>
                  <a:gd name="T32" fmla="*/ 0 w 1460"/>
                  <a:gd name="T33" fmla="*/ 0 h 1447"/>
                  <a:gd name="T34" fmla="*/ 0 w 1460"/>
                  <a:gd name="T35" fmla="*/ 0 h 1447"/>
                  <a:gd name="T36" fmla="*/ 0 w 1460"/>
                  <a:gd name="T37" fmla="*/ 0 h 1447"/>
                  <a:gd name="T38" fmla="*/ 0 w 1460"/>
                  <a:gd name="T39" fmla="*/ 0 h 1447"/>
                  <a:gd name="T40" fmla="*/ 0 w 1460"/>
                  <a:gd name="T41" fmla="*/ 0 h 1447"/>
                  <a:gd name="T42" fmla="*/ 0 w 1460"/>
                  <a:gd name="T43" fmla="*/ 0 h 1447"/>
                  <a:gd name="T44" fmla="*/ 0 w 1460"/>
                  <a:gd name="T45" fmla="*/ 0 h 1447"/>
                  <a:gd name="T46" fmla="*/ 0 w 1460"/>
                  <a:gd name="T47" fmla="*/ 0 h 1447"/>
                  <a:gd name="T48" fmla="*/ 0 w 1460"/>
                  <a:gd name="T49" fmla="*/ 0 h 1447"/>
                  <a:gd name="T50" fmla="*/ 0 w 1460"/>
                  <a:gd name="T51" fmla="*/ 0 h 1447"/>
                  <a:gd name="T52" fmla="*/ 0 w 1460"/>
                  <a:gd name="T53" fmla="*/ 0 h 1447"/>
                  <a:gd name="T54" fmla="*/ 0 w 1460"/>
                  <a:gd name="T55" fmla="*/ 0 h 1447"/>
                  <a:gd name="T56" fmla="*/ 0 w 1460"/>
                  <a:gd name="T57" fmla="*/ 0 h 1447"/>
                  <a:gd name="T58" fmla="*/ 0 w 1460"/>
                  <a:gd name="T59" fmla="*/ 0 h 1447"/>
                  <a:gd name="T60" fmla="*/ 0 w 1460"/>
                  <a:gd name="T61" fmla="*/ 0 h 1447"/>
                  <a:gd name="T62" fmla="*/ 0 w 1460"/>
                  <a:gd name="T63" fmla="*/ 0 h 1447"/>
                  <a:gd name="T64" fmla="*/ 0 w 1460"/>
                  <a:gd name="T65" fmla="*/ 0 h 1447"/>
                  <a:gd name="T66" fmla="*/ 0 w 1460"/>
                  <a:gd name="T67" fmla="*/ 0 h 1447"/>
                  <a:gd name="T68" fmla="*/ 0 w 1460"/>
                  <a:gd name="T69" fmla="*/ 0 h 1447"/>
                  <a:gd name="T70" fmla="*/ 0 w 1460"/>
                  <a:gd name="T71" fmla="*/ 0 h 1447"/>
                  <a:gd name="T72" fmla="*/ 0 w 1460"/>
                  <a:gd name="T73" fmla="*/ 0 h 1447"/>
                  <a:gd name="T74" fmla="*/ 0 w 1460"/>
                  <a:gd name="T75" fmla="*/ 0 h 1447"/>
                  <a:gd name="T76" fmla="*/ 0 w 1460"/>
                  <a:gd name="T77" fmla="*/ 0 h 1447"/>
                  <a:gd name="T78" fmla="*/ 0 w 1460"/>
                  <a:gd name="T79" fmla="*/ 0 h 1447"/>
                  <a:gd name="T80" fmla="*/ 0 w 1460"/>
                  <a:gd name="T81" fmla="*/ 0 h 1447"/>
                  <a:gd name="T82" fmla="*/ 0 w 1460"/>
                  <a:gd name="T83" fmla="*/ 0 h 1447"/>
                  <a:gd name="T84" fmla="*/ 0 w 1460"/>
                  <a:gd name="T85" fmla="*/ 0 h 1447"/>
                  <a:gd name="T86" fmla="*/ 0 w 1460"/>
                  <a:gd name="T87" fmla="*/ 0 h 1447"/>
                  <a:gd name="T88" fmla="*/ 0 w 1460"/>
                  <a:gd name="T89" fmla="*/ 0 h 1447"/>
                  <a:gd name="T90" fmla="*/ 0 w 1460"/>
                  <a:gd name="T91" fmla="*/ 0 h 1447"/>
                  <a:gd name="T92" fmla="*/ 0 w 1460"/>
                  <a:gd name="T93" fmla="*/ 0 h 1447"/>
                  <a:gd name="T94" fmla="*/ 0 w 1460"/>
                  <a:gd name="T95" fmla="*/ 0 h 1447"/>
                  <a:gd name="T96" fmla="*/ 0 w 1460"/>
                  <a:gd name="T97" fmla="*/ 0 h 1447"/>
                  <a:gd name="T98" fmla="*/ 0 w 1460"/>
                  <a:gd name="T99" fmla="*/ 0 h 1447"/>
                  <a:gd name="T100" fmla="*/ 0 w 1460"/>
                  <a:gd name="T101" fmla="*/ 0 h 1447"/>
                  <a:gd name="T102" fmla="*/ 0 w 1460"/>
                  <a:gd name="T103" fmla="*/ 0 h 1447"/>
                  <a:gd name="T104" fmla="*/ 0 w 1460"/>
                  <a:gd name="T105" fmla="*/ 0 h 1447"/>
                  <a:gd name="T106" fmla="*/ 0 w 1460"/>
                  <a:gd name="T107" fmla="*/ 0 h 1447"/>
                  <a:gd name="T108" fmla="*/ 0 w 1460"/>
                  <a:gd name="T109" fmla="*/ 0 h 1447"/>
                  <a:gd name="T110" fmla="*/ 0 w 1460"/>
                  <a:gd name="T111" fmla="*/ 0 h 1447"/>
                  <a:gd name="T112" fmla="*/ 0 w 1460"/>
                  <a:gd name="T113" fmla="*/ 0 h 1447"/>
                  <a:gd name="T114" fmla="*/ 0 w 1460"/>
                  <a:gd name="T115" fmla="*/ 0 h 1447"/>
                  <a:gd name="T116" fmla="*/ 0 w 1460"/>
                  <a:gd name="T117" fmla="*/ 0 h 1447"/>
                  <a:gd name="T118" fmla="*/ 0 w 1460"/>
                  <a:gd name="T119" fmla="*/ 0 h 1447"/>
                  <a:gd name="T120" fmla="*/ 0 w 1460"/>
                  <a:gd name="T121" fmla="*/ 0 h 1447"/>
                  <a:gd name="T122" fmla="*/ 0 w 1460"/>
                  <a:gd name="T123" fmla="*/ 0 h 1447"/>
                  <a:gd name="T124" fmla="*/ 0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56" name="Freeform 180"/>
              <p:cNvSpPr>
                <a:spLocks noChangeAspect="1"/>
              </p:cNvSpPr>
              <p:nvPr/>
            </p:nvSpPr>
            <p:spPr bwMode="auto">
              <a:xfrm>
                <a:off x="7863" y="3313"/>
                <a:ext cx="601" cy="527"/>
              </a:xfrm>
              <a:custGeom>
                <a:avLst/>
                <a:gdLst>
                  <a:gd name="T0" fmla="*/ 0 w 1304"/>
                  <a:gd name="T1" fmla="*/ 0 h 1148"/>
                  <a:gd name="T2" fmla="*/ 0 w 1304"/>
                  <a:gd name="T3" fmla="*/ 0 h 1148"/>
                  <a:gd name="T4" fmla="*/ 0 w 1304"/>
                  <a:gd name="T5" fmla="*/ 0 h 1148"/>
                  <a:gd name="T6" fmla="*/ 0 w 1304"/>
                  <a:gd name="T7" fmla="*/ 0 h 1148"/>
                  <a:gd name="T8" fmla="*/ 0 w 1304"/>
                  <a:gd name="T9" fmla="*/ 0 h 1148"/>
                  <a:gd name="T10" fmla="*/ 0 w 1304"/>
                  <a:gd name="T11" fmla="*/ 0 h 1148"/>
                  <a:gd name="T12" fmla="*/ 0 w 1304"/>
                  <a:gd name="T13" fmla="*/ 0 h 1148"/>
                  <a:gd name="T14" fmla="*/ 0 w 1304"/>
                  <a:gd name="T15" fmla="*/ 0 h 1148"/>
                  <a:gd name="T16" fmla="*/ 0 w 1304"/>
                  <a:gd name="T17" fmla="*/ 0 h 1148"/>
                  <a:gd name="T18" fmla="*/ 0 w 1304"/>
                  <a:gd name="T19" fmla="*/ 0 h 1148"/>
                  <a:gd name="T20" fmla="*/ 0 w 1304"/>
                  <a:gd name="T21" fmla="*/ 0 h 1148"/>
                  <a:gd name="T22" fmla="*/ 0 w 1304"/>
                  <a:gd name="T23" fmla="*/ 0 h 1148"/>
                  <a:gd name="T24" fmla="*/ 0 w 1304"/>
                  <a:gd name="T25" fmla="*/ 0 h 1148"/>
                  <a:gd name="T26" fmla="*/ 0 w 1304"/>
                  <a:gd name="T27" fmla="*/ 0 h 1148"/>
                  <a:gd name="T28" fmla="*/ 0 w 1304"/>
                  <a:gd name="T29" fmla="*/ 0 h 1148"/>
                  <a:gd name="T30" fmla="*/ 0 w 1304"/>
                  <a:gd name="T31" fmla="*/ 0 h 1148"/>
                  <a:gd name="T32" fmla="*/ 0 w 1304"/>
                  <a:gd name="T33" fmla="*/ 0 h 1148"/>
                  <a:gd name="T34" fmla="*/ 0 w 1304"/>
                  <a:gd name="T35" fmla="*/ 0 h 1148"/>
                  <a:gd name="T36" fmla="*/ 0 w 1304"/>
                  <a:gd name="T37" fmla="*/ 0 h 1148"/>
                  <a:gd name="T38" fmla="*/ 0 w 1304"/>
                  <a:gd name="T39" fmla="*/ 0 h 1148"/>
                  <a:gd name="T40" fmla="*/ 0 w 1304"/>
                  <a:gd name="T41" fmla="*/ 0 h 1148"/>
                  <a:gd name="T42" fmla="*/ 0 w 1304"/>
                  <a:gd name="T43" fmla="*/ 0 h 1148"/>
                  <a:gd name="T44" fmla="*/ 0 w 1304"/>
                  <a:gd name="T45" fmla="*/ 0 h 1148"/>
                  <a:gd name="T46" fmla="*/ 0 w 1304"/>
                  <a:gd name="T47" fmla="*/ 0 h 1148"/>
                  <a:gd name="T48" fmla="*/ 0 w 1304"/>
                  <a:gd name="T49" fmla="*/ 0 h 1148"/>
                  <a:gd name="T50" fmla="*/ 0 w 1304"/>
                  <a:gd name="T51" fmla="*/ 0 h 1148"/>
                  <a:gd name="T52" fmla="*/ 0 w 1304"/>
                  <a:gd name="T53" fmla="*/ 0 h 1148"/>
                  <a:gd name="T54" fmla="*/ 0 w 1304"/>
                  <a:gd name="T55" fmla="*/ 0 h 1148"/>
                  <a:gd name="T56" fmla="*/ 0 w 1304"/>
                  <a:gd name="T57" fmla="*/ 0 h 1148"/>
                  <a:gd name="T58" fmla="*/ 0 w 1304"/>
                  <a:gd name="T59" fmla="*/ 0 h 1148"/>
                  <a:gd name="T60" fmla="*/ 0 w 1304"/>
                  <a:gd name="T61" fmla="*/ 0 h 1148"/>
                  <a:gd name="T62" fmla="*/ 0 w 1304"/>
                  <a:gd name="T63" fmla="*/ 0 h 1148"/>
                  <a:gd name="T64" fmla="*/ 0 w 1304"/>
                  <a:gd name="T65" fmla="*/ 0 h 1148"/>
                  <a:gd name="T66" fmla="*/ 0 w 1304"/>
                  <a:gd name="T67" fmla="*/ 0 h 1148"/>
                  <a:gd name="T68" fmla="*/ 0 w 1304"/>
                  <a:gd name="T69" fmla="*/ 0 h 1148"/>
                  <a:gd name="T70" fmla="*/ 0 w 1304"/>
                  <a:gd name="T71" fmla="*/ 0 h 1148"/>
                  <a:gd name="T72" fmla="*/ 0 w 1304"/>
                  <a:gd name="T73" fmla="*/ 0 h 1148"/>
                  <a:gd name="T74" fmla="*/ 0 w 1304"/>
                  <a:gd name="T75" fmla="*/ 0 h 1148"/>
                  <a:gd name="T76" fmla="*/ 0 w 1304"/>
                  <a:gd name="T77" fmla="*/ 0 h 1148"/>
                  <a:gd name="T78" fmla="*/ 0 w 1304"/>
                  <a:gd name="T79" fmla="*/ 0 h 1148"/>
                  <a:gd name="T80" fmla="*/ 0 w 1304"/>
                  <a:gd name="T81" fmla="*/ 0 h 1148"/>
                  <a:gd name="T82" fmla="*/ 0 w 1304"/>
                  <a:gd name="T83" fmla="*/ 0 h 1148"/>
                  <a:gd name="T84" fmla="*/ 0 w 1304"/>
                  <a:gd name="T85" fmla="*/ 0 h 1148"/>
                  <a:gd name="T86" fmla="*/ 0 w 1304"/>
                  <a:gd name="T87" fmla="*/ 0 h 1148"/>
                  <a:gd name="T88" fmla="*/ 0 w 1304"/>
                  <a:gd name="T89" fmla="*/ 0 h 1148"/>
                  <a:gd name="T90" fmla="*/ 0 w 1304"/>
                  <a:gd name="T91" fmla="*/ 0 h 1148"/>
                  <a:gd name="T92" fmla="*/ 0 w 1304"/>
                  <a:gd name="T93" fmla="*/ 0 h 1148"/>
                  <a:gd name="T94" fmla="*/ 0 w 1304"/>
                  <a:gd name="T95" fmla="*/ 0 h 1148"/>
                  <a:gd name="T96" fmla="*/ 0 w 1304"/>
                  <a:gd name="T97" fmla="*/ 0 h 1148"/>
                  <a:gd name="T98" fmla="*/ 0 w 1304"/>
                  <a:gd name="T99" fmla="*/ 0 h 1148"/>
                  <a:gd name="T100" fmla="*/ 0 w 1304"/>
                  <a:gd name="T101" fmla="*/ 0 h 1148"/>
                  <a:gd name="T102" fmla="*/ 0 w 1304"/>
                  <a:gd name="T103" fmla="*/ 0 h 1148"/>
                  <a:gd name="T104" fmla="*/ 0 w 1304"/>
                  <a:gd name="T105" fmla="*/ 0 h 1148"/>
                  <a:gd name="T106" fmla="*/ 0 w 1304"/>
                  <a:gd name="T107" fmla="*/ 0 h 1148"/>
                  <a:gd name="T108" fmla="*/ 0 w 1304"/>
                  <a:gd name="T109" fmla="*/ 0 h 1148"/>
                  <a:gd name="T110" fmla="*/ 0 w 1304"/>
                  <a:gd name="T111" fmla="*/ 0 h 1148"/>
                  <a:gd name="T112" fmla="*/ 0 w 1304"/>
                  <a:gd name="T113" fmla="*/ 0 h 1148"/>
                  <a:gd name="T114" fmla="*/ 0 w 1304"/>
                  <a:gd name="T115" fmla="*/ 0 h 1148"/>
                  <a:gd name="T116" fmla="*/ 0 w 1304"/>
                  <a:gd name="T117" fmla="*/ 0 h 1148"/>
                  <a:gd name="T118" fmla="*/ 0 w 1304"/>
                  <a:gd name="T119" fmla="*/ 0 h 1148"/>
                  <a:gd name="T120" fmla="*/ 0 w 1304"/>
                  <a:gd name="T121" fmla="*/ 0 h 1148"/>
                  <a:gd name="T122" fmla="*/ 0 w 1304"/>
                  <a:gd name="T123" fmla="*/ 0 h 1148"/>
                  <a:gd name="T124" fmla="*/ 0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57" name="Freeform 181"/>
              <p:cNvSpPr>
                <a:spLocks noChangeAspect="1"/>
              </p:cNvSpPr>
              <p:nvPr/>
            </p:nvSpPr>
            <p:spPr bwMode="auto">
              <a:xfrm>
                <a:off x="8053" y="4030"/>
                <a:ext cx="587" cy="723"/>
              </a:xfrm>
              <a:custGeom>
                <a:avLst/>
                <a:gdLst>
                  <a:gd name="T0" fmla="*/ 0 w 1276"/>
                  <a:gd name="T1" fmla="*/ 0 h 1574"/>
                  <a:gd name="T2" fmla="*/ 0 w 1276"/>
                  <a:gd name="T3" fmla="*/ 0 h 1574"/>
                  <a:gd name="T4" fmla="*/ 0 w 1276"/>
                  <a:gd name="T5" fmla="*/ 0 h 1574"/>
                  <a:gd name="T6" fmla="*/ 0 w 1276"/>
                  <a:gd name="T7" fmla="*/ 0 h 1574"/>
                  <a:gd name="T8" fmla="*/ 0 w 1276"/>
                  <a:gd name="T9" fmla="*/ 0 h 1574"/>
                  <a:gd name="T10" fmla="*/ 0 w 1276"/>
                  <a:gd name="T11" fmla="*/ 0 h 1574"/>
                  <a:gd name="T12" fmla="*/ 0 w 1276"/>
                  <a:gd name="T13" fmla="*/ 0 h 1574"/>
                  <a:gd name="T14" fmla="*/ 0 w 1276"/>
                  <a:gd name="T15" fmla="*/ 0 h 1574"/>
                  <a:gd name="T16" fmla="*/ 0 w 1276"/>
                  <a:gd name="T17" fmla="*/ 0 h 1574"/>
                  <a:gd name="T18" fmla="*/ 0 w 1276"/>
                  <a:gd name="T19" fmla="*/ 0 h 1574"/>
                  <a:gd name="T20" fmla="*/ 0 w 1276"/>
                  <a:gd name="T21" fmla="*/ 0 h 1574"/>
                  <a:gd name="T22" fmla="*/ 0 w 1276"/>
                  <a:gd name="T23" fmla="*/ 0 h 1574"/>
                  <a:gd name="T24" fmla="*/ 0 w 1276"/>
                  <a:gd name="T25" fmla="*/ 0 h 1574"/>
                  <a:gd name="T26" fmla="*/ 0 w 1276"/>
                  <a:gd name="T27" fmla="*/ 0 h 1574"/>
                  <a:gd name="T28" fmla="*/ 0 w 1276"/>
                  <a:gd name="T29" fmla="*/ 0 h 1574"/>
                  <a:gd name="T30" fmla="*/ 0 w 1276"/>
                  <a:gd name="T31" fmla="*/ 0 h 1574"/>
                  <a:gd name="T32" fmla="*/ 0 w 1276"/>
                  <a:gd name="T33" fmla="*/ 0 h 1574"/>
                  <a:gd name="T34" fmla="*/ 0 w 1276"/>
                  <a:gd name="T35" fmla="*/ 0 h 1574"/>
                  <a:gd name="T36" fmla="*/ 0 w 1276"/>
                  <a:gd name="T37" fmla="*/ 0 h 1574"/>
                  <a:gd name="T38" fmla="*/ 0 w 1276"/>
                  <a:gd name="T39" fmla="*/ 0 h 1574"/>
                  <a:gd name="T40" fmla="*/ 0 w 1276"/>
                  <a:gd name="T41" fmla="*/ 0 h 1574"/>
                  <a:gd name="T42" fmla="*/ 0 w 1276"/>
                  <a:gd name="T43" fmla="*/ 0 h 1574"/>
                  <a:gd name="T44" fmla="*/ 0 w 1276"/>
                  <a:gd name="T45" fmla="*/ 0 h 1574"/>
                  <a:gd name="T46" fmla="*/ 0 w 1276"/>
                  <a:gd name="T47" fmla="*/ 0 h 1574"/>
                  <a:gd name="T48" fmla="*/ 0 w 1276"/>
                  <a:gd name="T49" fmla="*/ 0 h 1574"/>
                  <a:gd name="T50" fmla="*/ 0 w 1276"/>
                  <a:gd name="T51" fmla="*/ 0 h 1574"/>
                  <a:gd name="T52" fmla="*/ 0 w 1276"/>
                  <a:gd name="T53" fmla="*/ 0 h 1574"/>
                  <a:gd name="T54" fmla="*/ 0 w 1276"/>
                  <a:gd name="T55" fmla="*/ 0 h 1574"/>
                  <a:gd name="T56" fmla="*/ 0 w 1276"/>
                  <a:gd name="T57" fmla="*/ 0 h 1574"/>
                  <a:gd name="T58" fmla="*/ 0 w 1276"/>
                  <a:gd name="T59" fmla="*/ 0 h 1574"/>
                  <a:gd name="T60" fmla="*/ 0 w 1276"/>
                  <a:gd name="T61" fmla="*/ 0 h 1574"/>
                  <a:gd name="T62" fmla="*/ 0 w 1276"/>
                  <a:gd name="T63" fmla="*/ 0 h 1574"/>
                  <a:gd name="T64" fmla="*/ 0 w 1276"/>
                  <a:gd name="T65" fmla="*/ 0 h 1574"/>
                  <a:gd name="T66" fmla="*/ 0 w 1276"/>
                  <a:gd name="T67" fmla="*/ 0 h 1574"/>
                  <a:gd name="T68" fmla="*/ 0 w 1276"/>
                  <a:gd name="T69" fmla="*/ 0 h 1574"/>
                  <a:gd name="T70" fmla="*/ 0 w 1276"/>
                  <a:gd name="T71" fmla="*/ 0 h 1574"/>
                  <a:gd name="T72" fmla="*/ 0 w 1276"/>
                  <a:gd name="T73" fmla="*/ 0 h 1574"/>
                  <a:gd name="T74" fmla="*/ 0 w 1276"/>
                  <a:gd name="T75" fmla="*/ 0 h 1574"/>
                  <a:gd name="T76" fmla="*/ 0 w 1276"/>
                  <a:gd name="T77" fmla="*/ 0 h 1574"/>
                  <a:gd name="T78" fmla="*/ 0 w 1276"/>
                  <a:gd name="T79" fmla="*/ 0 h 1574"/>
                  <a:gd name="T80" fmla="*/ 0 w 1276"/>
                  <a:gd name="T81" fmla="*/ 0 h 1574"/>
                  <a:gd name="T82" fmla="*/ 0 w 1276"/>
                  <a:gd name="T83" fmla="*/ 0 h 1574"/>
                  <a:gd name="T84" fmla="*/ 0 w 1276"/>
                  <a:gd name="T85" fmla="*/ 0 h 1574"/>
                  <a:gd name="T86" fmla="*/ 0 w 1276"/>
                  <a:gd name="T87" fmla="*/ 0 h 1574"/>
                  <a:gd name="T88" fmla="*/ 0 w 1276"/>
                  <a:gd name="T89" fmla="*/ 0 h 1574"/>
                  <a:gd name="T90" fmla="*/ 0 w 1276"/>
                  <a:gd name="T91" fmla="*/ 0 h 1574"/>
                  <a:gd name="T92" fmla="*/ 0 w 1276"/>
                  <a:gd name="T93" fmla="*/ 0 h 1574"/>
                  <a:gd name="T94" fmla="*/ 0 w 1276"/>
                  <a:gd name="T95" fmla="*/ 0 h 1574"/>
                  <a:gd name="T96" fmla="*/ 0 w 1276"/>
                  <a:gd name="T97" fmla="*/ 0 h 1574"/>
                  <a:gd name="T98" fmla="*/ 0 w 1276"/>
                  <a:gd name="T99" fmla="*/ 0 h 1574"/>
                  <a:gd name="T100" fmla="*/ 0 w 1276"/>
                  <a:gd name="T101" fmla="*/ 0 h 1574"/>
                  <a:gd name="T102" fmla="*/ 0 w 1276"/>
                  <a:gd name="T103" fmla="*/ 0 h 1574"/>
                  <a:gd name="T104" fmla="*/ 0 w 1276"/>
                  <a:gd name="T105" fmla="*/ 0 h 1574"/>
                  <a:gd name="T106" fmla="*/ 0 w 1276"/>
                  <a:gd name="T107" fmla="*/ 0 h 1574"/>
                  <a:gd name="T108" fmla="*/ 0 w 1276"/>
                  <a:gd name="T109" fmla="*/ 0 h 1574"/>
                  <a:gd name="T110" fmla="*/ 0 w 1276"/>
                  <a:gd name="T111" fmla="*/ 0 h 1574"/>
                  <a:gd name="T112" fmla="*/ 0 w 1276"/>
                  <a:gd name="T113" fmla="*/ 0 h 1574"/>
                  <a:gd name="T114" fmla="*/ 0 w 1276"/>
                  <a:gd name="T115" fmla="*/ 0 h 1574"/>
                  <a:gd name="T116" fmla="*/ 0 w 1276"/>
                  <a:gd name="T117" fmla="*/ 0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58" name="Freeform 182" descr="50%"/>
              <p:cNvSpPr>
                <a:spLocks noChangeAspect="1"/>
              </p:cNvSpPr>
              <p:nvPr/>
            </p:nvSpPr>
            <p:spPr bwMode="auto">
              <a:xfrm>
                <a:off x="6832" y="2571"/>
                <a:ext cx="1227" cy="996"/>
              </a:xfrm>
              <a:custGeom>
                <a:avLst/>
                <a:gdLst>
                  <a:gd name="T0" fmla="*/ 0 w 2666"/>
                  <a:gd name="T1" fmla="*/ 0 h 2170"/>
                  <a:gd name="T2" fmla="*/ 0 w 2666"/>
                  <a:gd name="T3" fmla="*/ 0 h 2170"/>
                  <a:gd name="T4" fmla="*/ 0 w 2666"/>
                  <a:gd name="T5" fmla="*/ 0 h 2170"/>
                  <a:gd name="T6" fmla="*/ 0 w 2666"/>
                  <a:gd name="T7" fmla="*/ 0 h 2170"/>
                  <a:gd name="T8" fmla="*/ 0 w 2666"/>
                  <a:gd name="T9" fmla="*/ 0 h 2170"/>
                  <a:gd name="T10" fmla="*/ 0 w 2666"/>
                  <a:gd name="T11" fmla="*/ 0 h 2170"/>
                  <a:gd name="T12" fmla="*/ 0 w 2666"/>
                  <a:gd name="T13" fmla="*/ 0 h 2170"/>
                  <a:gd name="T14" fmla="*/ 0 w 2666"/>
                  <a:gd name="T15" fmla="*/ 0 h 2170"/>
                  <a:gd name="T16" fmla="*/ 0 w 2666"/>
                  <a:gd name="T17" fmla="*/ 0 h 2170"/>
                  <a:gd name="T18" fmla="*/ 0 w 2666"/>
                  <a:gd name="T19" fmla="*/ 0 h 2170"/>
                  <a:gd name="T20" fmla="*/ 0 w 2666"/>
                  <a:gd name="T21" fmla="*/ 0 h 2170"/>
                  <a:gd name="T22" fmla="*/ 0 w 2666"/>
                  <a:gd name="T23" fmla="*/ 0 h 2170"/>
                  <a:gd name="T24" fmla="*/ 0 w 2666"/>
                  <a:gd name="T25" fmla="*/ 0 h 2170"/>
                  <a:gd name="T26" fmla="*/ 0 w 2666"/>
                  <a:gd name="T27" fmla="*/ 0 h 2170"/>
                  <a:gd name="T28" fmla="*/ 0 w 2666"/>
                  <a:gd name="T29" fmla="*/ 0 h 2170"/>
                  <a:gd name="T30" fmla="*/ 0 w 2666"/>
                  <a:gd name="T31" fmla="*/ 0 h 2170"/>
                  <a:gd name="T32" fmla="*/ 0 w 2666"/>
                  <a:gd name="T33" fmla="*/ 0 h 2170"/>
                  <a:gd name="T34" fmla="*/ 0 w 2666"/>
                  <a:gd name="T35" fmla="*/ 0 h 2170"/>
                  <a:gd name="T36" fmla="*/ 0 w 2666"/>
                  <a:gd name="T37" fmla="*/ 0 h 2170"/>
                  <a:gd name="T38" fmla="*/ 0 w 2666"/>
                  <a:gd name="T39" fmla="*/ 0 h 2170"/>
                  <a:gd name="T40" fmla="*/ 0 w 2666"/>
                  <a:gd name="T41" fmla="*/ 0 h 2170"/>
                  <a:gd name="T42" fmla="*/ 0 w 2666"/>
                  <a:gd name="T43" fmla="*/ 0 h 2170"/>
                  <a:gd name="T44" fmla="*/ 0 w 2666"/>
                  <a:gd name="T45" fmla="*/ 0 h 2170"/>
                  <a:gd name="T46" fmla="*/ 0 w 2666"/>
                  <a:gd name="T47" fmla="*/ 0 h 2170"/>
                  <a:gd name="T48" fmla="*/ 0 w 2666"/>
                  <a:gd name="T49" fmla="*/ 0 h 2170"/>
                  <a:gd name="T50" fmla="*/ 0 w 2666"/>
                  <a:gd name="T51" fmla="*/ 0 h 2170"/>
                  <a:gd name="T52" fmla="*/ 0 w 2666"/>
                  <a:gd name="T53" fmla="*/ 0 h 2170"/>
                  <a:gd name="T54" fmla="*/ 0 w 2666"/>
                  <a:gd name="T55" fmla="*/ 0 h 2170"/>
                  <a:gd name="T56" fmla="*/ 0 w 2666"/>
                  <a:gd name="T57" fmla="*/ 0 h 2170"/>
                  <a:gd name="T58" fmla="*/ 0 w 2666"/>
                  <a:gd name="T59" fmla="*/ 0 h 2170"/>
                  <a:gd name="T60" fmla="*/ 0 w 2666"/>
                  <a:gd name="T61" fmla="*/ 0 h 2170"/>
                  <a:gd name="T62" fmla="*/ 0 w 2666"/>
                  <a:gd name="T63" fmla="*/ 0 h 2170"/>
                  <a:gd name="T64" fmla="*/ 0 w 2666"/>
                  <a:gd name="T65" fmla="*/ 0 h 2170"/>
                  <a:gd name="T66" fmla="*/ 0 w 2666"/>
                  <a:gd name="T67" fmla="*/ 0 h 2170"/>
                  <a:gd name="T68" fmla="*/ 0 w 2666"/>
                  <a:gd name="T69" fmla="*/ 0 h 2170"/>
                  <a:gd name="T70" fmla="*/ 0 w 2666"/>
                  <a:gd name="T71" fmla="*/ 0 h 2170"/>
                  <a:gd name="T72" fmla="*/ 0 w 2666"/>
                  <a:gd name="T73" fmla="*/ 0 h 2170"/>
                  <a:gd name="T74" fmla="*/ 0 w 2666"/>
                  <a:gd name="T75" fmla="*/ 0 h 2170"/>
                  <a:gd name="T76" fmla="*/ 0 w 2666"/>
                  <a:gd name="T77" fmla="*/ 0 h 2170"/>
                  <a:gd name="T78" fmla="*/ 0 w 2666"/>
                  <a:gd name="T79" fmla="*/ 0 h 2170"/>
                  <a:gd name="T80" fmla="*/ 0 w 2666"/>
                  <a:gd name="T81" fmla="*/ 0 h 2170"/>
                  <a:gd name="T82" fmla="*/ 0 w 2666"/>
                  <a:gd name="T83" fmla="*/ 0 h 2170"/>
                  <a:gd name="T84" fmla="*/ 0 w 2666"/>
                  <a:gd name="T85" fmla="*/ 0 h 2170"/>
                  <a:gd name="T86" fmla="*/ 0 w 2666"/>
                  <a:gd name="T87" fmla="*/ 0 h 2170"/>
                  <a:gd name="T88" fmla="*/ 0 w 2666"/>
                  <a:gd name="T89" fmla="*/ 0 h 2170"/>
                  <a:gd name="T90" fmla="*/ 0 w 2666"/>
                  <a:gd name="T91" fmla="*/ 0 h 2170"/>
                  <a:gd name="T92" fmla="*/ 0 w 2666"/>
                  <a:gd name="T93" fmla="*/ 0 h 2170"/>
                  <a:gd name="T94" fmla="*/ 0 w 2666"/>
                  <a:gd name="T95" fmla="*/ 0 h 2170"/>
                  <a:gd name="T96" fmla="*/ 0 w 2666"/>
                  <a:gd name="T97" fmla="*/ 0 h 2170"/>
                  <a:gd name="T98" fmla="*/ 0 w 2666"/>
                  <a:gd name="T99" fmla="*/ 0 h 2170"/>
                  <a:gd name="T100" fmla="*/ 0 w 2666"/>
                  <a:gd name="T101" fmla="*/ 0 h 2170"/>
                  <a:gd name="T102" fmla="*/ 0 w 2666"/>
                  <a:gd name="T103" fmla="*/ 0 h 2170"/>
                  <a:gd name="T104" fmla="*/ 0 w 2666"/>
                  <a:gd name="T105" fmla="*/ 0 h 2170"/>
                  <a:gd name="T106" fmla="*/ 0 w 2666"/>
                  <a:gd name="T107" fmla="*/ 0 h 2170"/>
                  <a:gd name="T108" fmla="*/ 0 w 2666"/>
                  <a:gd name="T109" fmla="*/ 0 h 2170"/>
                  <a:gd name="T110" fmla="*/ 0 w 2666"/>
                  <a:gd name="T111" fmla="*/ 0 h 2170"/>
                  <a:gd name="T112" fmla="*/ 0 w 2666"/>
                  <a:gd name="T113" fmla="*/ 0 h 2170"/>
                  <a:gd name="T114" fmla="*/ 0 w 2666"/>
                  <a:gd name="T115" fmla="*/ 0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pct50">
                <a:fgClr>
                  <a:srgbClr val="000000"/>
                </a:fgClr>
                <a:bgClr>
                  <a:srgbClr val="FFFFFF"/>
                </a:bgClr>
              </a:pattFill>
              <a:ln w="0" cap="flat">
                <a:solidFill>
                  <a:srgbClr val="000000"/>
                </a:solidFill>
                <a:prstDash val="solid"/>
                <a:round/>
                <a:headEnd/>
                <a:tailEnd/>
              </a:ln>
            </p:spPr>
            <p:txBody>
              <a:bodyPr/>
              <a:lstStyle/>
              <a:p>
                <a:endParaRPr lang="ja-JP" altLang="en-US"/>
              </a:p>
            </p:txBody>
          </p:sp>
          <p:sp>
            <p:nvSpPr>
              <p:cNvPr id="21659" name="Freeform 183"/>
              <p:cNvSpPr>
                <a:spLocks noChangeAspect="1"/>
              </p:cNvSpPr>
              <p:nvPr/>
            </p:nvSpPr>
            <p:spPr bwMode="auto">
              <a:xfrm>
                <a:off x="7495" y="3815"/>
                <a:ext cx="698" cy="879"/>
              </a:xfrm>
              <a:custGeom>
                <a:avLst/>
                <a:gdLst>
                  <a:gd name="T0" fmla="*/ 0 w 1517"/>
                  <a:gd name="T1" fmla="*/ 0 h 1915"/>
                  <a:gd name="T2" fmla="*/ 0 w 1517"/>
                  <a:gd name="T3" fmla="*/ 0 h 1915"/>
                  <a:gd name="T4" fmla="*/ 0 w 1517"/>
                  <a:gd name="T5" fmla="*/ 0 h 1915"/>
                  <a:gd name="T6" fmla="*/ 0 w 1517"/>
                  <a:gd name="T7" fmla="*/ 0 h 1915"/>
                  <a:gd name="T8" fmla="*/ 0 w 1517"/>
                  <a:gd name="T9" fmla="*/ 0 h 1915"/>
                  <a:gd name="T10" fmla="*/ 0 w 1517"/>
                  <a:gd name="T11" fmla="*/ 0 h 1915"/>
                  <a:gd name="T12" fmla="*/ 0 w 1517"/>
                  <a:gd name="T13" fmla="*/ 0 h 1915"/>
                  <a:gd name="T14" fmla="*/ 0 w 1517"/>
                  <a:gd name="T15" fmla="*/ 0 h 1915"/>
                  <a:gd name="T16" fmla="*/ 0 w 1517"/>
                  <a:gd name="T17" fmla="*/ 0 h 1915"/>
                  <a:gd name="T18" fmla="*/ 0 w 1517"/>
                  <a:gd name="T19" fmla="*/ 0 h 1915"/>
                  <a:gd name="T20" fmla="*/ 0 w 1517"/>
                  <a:gd name="T21" fmla="*/ 0 h 1915"/>
                  <a:gd name="T22" fmla="*/ 0 w 1517"/>
                  <a:gd name="T23" fmla="*/ 0 h 1915"/>
                  <a:gd name="T24" fmla="*/ 0 w 1517"/>
                  <a:gd name="T25" fmla="*/ 0 h 1915"/>
                  <a:gd name="T26" fmla="*/ 0 w 1517"/>
                  <a:gd name="T27" fmla="*/ 0 h 1915"/>
                  <a:gd name="T28" fmla="*/ 0 w 1517"/>
                  <a:gd name="T29" fmla="*/ 0 h 1915"/>
                  <a:gd name="T30" fmla="*/ 0 w 1517"/>
                  <a:gd name="T31" fmla="*/ 0 h 1915"/>
                  <a:gd name="T32" fmla="*/ 0 w 1517"/>
                  <a:gd name="T33" fmla="*/ 0 h 1915"/>
                  <a:gd name="T34" fmla="*/ 0 w 1517"/>
                  <a:gd name="T35" fmla="*/ 0 h 1915"/>
                  <a:gd name="T36" fmla="*/ 0 w 1517"/>
                  <a:gd name="T37" fmla="*/ 0 h 1915"/>
                  <a:gd name="T38" fmla="*/ 0 w 1517"/>
                  <a:gd name="T39" fmla="*/ 0 h 1915"/>
                  <a:gd name="T40" fmla="*/ 0 w 1517"/>
                  <a:gd name="T41" fmla="*/ 0 h 1915"/>
                  <a:gd name="T42" fmla="*/ 0 w 1517"/>
                  <a:gd name="T43" fmla="*/ 0 h 1915"/>
                  <a:gd name="T44" fmla="*/ 0 w 1517"/>
                  <a:gd name="T45" fmla="*/ 0 h 1915"/>
                  <a:gd name="T46" fmla="*/ 0 w 1517"/>
                  <a:gd name="T47" fmla="*/ 0 h 1915"/>
                  <a:gd name="T48" fmla="*/ 0 w 1517"/>
                  <a:gd name="T49" fmla="*/ 0 h 1915"/>
                  <a:gd name="T50" fmla="*/ 0 w 1517"/>
                  <a:gd name="T51" fmla="*/ 0 h 1915"/>
                  <a:gd name="T52" fmla="*/ 0 w 1517"/>
                  <a:gd name="T53" fmla="*/ 0 h 1915"/>
                  <a:gd name="T54" fmla="*/ 0 w 1517"/>
                  <a:gd name="T55" fmla="*/ 0 h 1915"/>
                  <a:gd name="T56" fmla="*/ 0 w 1517"/>
                  <a:gd name="T57" fmla="*/ 0 h 1915"/>
                  <a:gd name="T58" fmla="*/ 0 w 1517"/>
                  <a:gd name="T59" fmla="*/ 0 h 1915"/>
                  <a:gd name="T60" fmla="*/ 0 w 1517"/>
                  <a:gd name="T61" fmla="*/ 0 h 1915"/>
                  <a:gd name="T62" fmla="*/ 0 w 1517"/>
                  <a:gd name="T63" fmla="*/ 0 h 1915"/>
                  <a:gd name="T64" fmla="*/ 0 w 1517"/>
                  <a:gd name="T65" fmla="*/ 0 h 1915"/>
                  <a:gd name="T66" fmla="*/ 0 w 1517"/>
                  <a:gd name="T67" fmla="*/ 0 h 1915"/>
                  <a:gd name="T68" fmla="*/ 0 w 1517"/>
                  <a:gd name="T69" fmla="*/ 0 h 1915"/>
                  <a:gd name="T70" fmla="*/ 0 w 1517"/>
                  <a:gd name="T71" fmla="*/ 0 h 1915"/>
                  <a:gd name="T72" fmla="*/ 0 w 1517"/>
                  <a:gd name="T73" fmla="*/ 0 h 1915"/>
                  <a:gd name="T74" fmla="*/ 0 w 1517"/>
                  <a:gd name="T75" fmla="*/ 0 h 1915"/>
                  <a:gd name="T76" fmla="*/ 0 w 1517"/>
                  <a:gd name="T77" fmla="*/ 0 h 1915"/>
                  <a:gd name="T78" fmla="*/ 0 w 1517"/>
                  <a:gd name="T79" fmla="*/ 0 h 1915"/>
                  <a:gd name="T80" fmla="*/ 0 w 1517"/>
                  <a:gd name="T81" fmla="*/ 0 h 1915"/>
                  <a:gd name="T82" fmla="*/ 0 w 1517"/>
                  <a:gd name="T83" fmla="*/ 0 h 1915"/>
                  <a:gd name="T84" fmla="*/ 0 w 1517"/>
                  <a:gd name="T85" fmla="*/ 0 h 1915"/>
                  <a:gd name="T86" fmla="*/ 0 w 1517"/>
                  <a:gd name="T87" fmla="*/ 0 h 1915"/>
                  <a:gd name="T88" fmla="*/ 0 w 1517"/>
                  <a:gd name="T89" fmla="*/ 0 h 1915"/>
                  <a:gd name="T90" fmla="*/ 0 w 1517"/>
                  <a:gd name="T91" fmla="*/ 0 h 1915"/>
                  <a:gd name="T92" fmla="*/ 0 w 1517"/>
                  <a:gd name="T93" fmla="*/ 0 h 1915"/>
                  <a:gd name="T94" fmla="*/ 0 w 1517"/>
                  <a:gd name="T95" fmla="*/ 0 h 1915"/>
                  <a:gd name="T96" fmla="*/ 0 w 1517"/>
                  <a:gd name="T97" fmla="*/ 0 h 1915"/>
                  <a:gd name="T98" fmla="*/ 0 w 1517"/>
                  <a:gd name="T99" fmla="*/ 0 h 1915"/>
                  <a:gd name="T100" fmla="*/ 0 w 1517"/>
                  <a:gd name="T101" fmla="*/ 0 h 1915"/>
                  <a:gd name="T102" fmla="*/ 0 w 1517"/>
                  <a:gd name="T103" fmla="*/ 0 h 1915"/>
                  <a:gd name="T104" fmla="*/ 0 w 1517"/>
                  <a:gd name="T105" fmla="*/ 0 h 1915"/>
                  <a:gd name="T106" fmla="*/ 0 w 1517"/>
                  <a:gd name="T107" fmla="*/ 0 h 1915"/>
                  <a:gd name="T108" fmla="*/ 0 w 1517"/>
                  <a:gd name="T109" fmla="*/ 0 h 1915"/>
                  <a:gd name="T110" fmla="*/ 0 w 1517"/>
                  <a:gd name="T111" fmla="*/ 0 h 1915"/>
                  <a:gd name="T112" fmla="*/ 0 w 1517"/>
                  <a:gd name="T113" fmla="*/ 0 h 1915"/>
                  <a:gd name="T114" fmla="*/ 0 w 1517"/>
                  <a:gd name="T115" fmla="*/ 0 h 1915"/>
                  <a:gd name="T116" fmla="*/ 0 w 1517"/>
                  <a:gd name="T117" fmla="*/ 0 h 1915"/>
                  <a:gd name="T118" fmla="*/ 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0" name="Freeform 184"/>
              <p:cNvSpPr>
                <a:spLocks noChangeAspect="1"/>
              </p:cNvSpPr>
              <p:nvPr/>
            </p:nvSpPr>
            <p:spPr bwMode="auto">
              <a:xfrm>
                <a:off x="8444" y="3267"/>
                <a:ext cx="653" cy="665"/>
              </a:xfrm>
              <a:custGeom>
                <a:avLst/>
                <a:gdLst>
                  <a:gd name="T0" fmla="*/ 0 w 1418"/>
                  <a:gd name="T1" fmla="*/ 0 h 1447"/>
                  <a:gd name="T2" fmla="*/ 0 w 1418"/>
                  <a:gd name="T3" fmla="*/ 0 h 1447"/>
                  <a:gd name="T4" fmla="*/ 0 w 1418"/>
                  <a:gd name="T5" fmla="*/ 0 h 1447"/>
                  <a:gd name="T6" fmla="*/ 0 w 1418"/>
                  <a:gd name="T7" fmla="*/ 0 h 1447"/>
                  <a:gd name="T8" fmla="*/ 0 w 1418"/>
                  <a:gd name="T9" fmla="*/ 0 h 1447"/>
                  <a:gd name="T10" fmla="*/ 0 w 1418"/>
                  <a:gd name="T11" fmla="*/ 0 h 1447"/>
                  <a:gd name="T12" fmla="*/ 0 w 1418"/>
                  <a:gd name="T13" fmla="*/ 0 h 1447"/>
                  <a:gd name="T14" fmla="*/ 0 w 1418"/>
                  <a:gd name="T15" fmla="*/ 0 h 1447"/>
                  <a:gd name="T16" fmla="*/ 0 w 1418"/>
                  <a:gd name="T17" fmla="*/ 0 h 1447"/>
                  <a:gd name="T18" fmla="*/ 0 w 1418"/>
                  <a:gd name="T19" fmla="*/ 0 h 1447"/>
                  <a:gd name="T20" fmla="*/ 0 w 1418"/>
                  <a:gd name="T21" fmla="*/ 0 h 1447"/>
                  <a:gd name="T22" fmla="*/ 0 w 1418"/>
                  <a:gd name="T23" fmla="*/ 0 h 1447"/>
                  <a:gd name="T24" fmla="*/ 0 w 1418"/>
                  <a:gd name="T25" fmla="*/ 0 h 1447"/>
                  <a:gd name="T26" fmla="*/ 0 w 1418"/>
                  <a:gd name="T27" fmla="*/ 0 h 1447"/>
                  <a:gd name="T28" fmla="*/ 0 w 1418"/>
                  <a:gd name="T29" fmla="*/ 0 h 1447"/>
                  <a:gd name="T30" fmla="*/ 0 w 1418"/>
                  <a:gd name="T31" fmla="*/ 0 h 1447"/>
                  <a:gd name="T32" fmla="*/ 0 w 1418"/>
                  <a:gd name="T33" fmla="*/ 0 h 1447"/>
                  <a:gd name="T34" fmla="*/ 0 w 1418"/>
                  <a:gd name="T35" fmla="*/ 0 h 1447"/>
                  <a:gd name="T36" fmla="*/ 0 w 1418"/>
                  <a:gd name="T37" fmla="*/ 0 h 1447"/>
                  <a:gd name="T38" fmla="*/ 0 w 1418"/>
                  <a:gd name="T39" fmla="*/ 0 h 1447"/>
                  <a:gd name="T40" fmla="*/ 0 w 1418"/>
                  <a:gd name="T41" fmla="*/ 0 h 1447"/>
                  <a:gd name="T42" fmla="*/ 0 w 1418"/>
                  <a:gd name="T43" fmla="*/ 0 h 1447"/>
                  <a:gd name="T44" fmla="*/ 0 w 1418"/>
                  <a:gd name="T45" fmla="*/ 0 h 1447"/>
                  <a:gd name="T46" fmla="*/ 0 w 1418"/>
                  <a:gd name="T47" fmla="*/ 0 h 1447"/>
                  <a:gd name="T48" fmla="*/ 0 w 1418"/>
                  <a:gd name="T49" fmla="*/ 0 h 1447"/>
                  <a:gd name="T50" fmla="*/ 0 w 1418"/>
                  <a:gd name="T51" fmla="*/ 0 h 1447"/>
                  <a:gd name="T52" fmla="*/ 0 w 1418"/>
                  <a:gd name="T53" fmla="*/ 0 h 1447"/>
                  <a:gd name="T54" fmla="*/ 0 w 1418"/>
                  <a:gd name="T55" fmla="*/ 0 h 1447"/>
                  <a:gd name="T56" fmla="*/ 0 w 1418"/>
                  <a:gd name="T57" fmla="*/ 0 h 1447"/>
                  <a:gd name="T58" fmla="*/ 0 w 1418"/>
                  <a:gd name="T59" fmla="*/ 0 h 1447"/>
                  <a:gd name="T60" fmla="*/ 0 w 1418"/>
                  <a:gd name="T61" fmla="*/ 0 h 1447"/>
                  <a:gd name="T62" fmla="*/ 0 w 1418"/>
                  <a:gd name="T63" fmla="*/ 0 h 1447"/>
                  <a:gd name="T64" fmla="*/ 0 w 1418"/>
                  <a:gd name="T65" fmla="*/ 0 h 1447"/>
                  <a:gd name="T66" fmla="*/ 0 w 1418"/>
                  <a:gd name="T67" fmla="*/ 0 h 1447"/>
                  <a:gd name="T68" fmla="*/ 0 w 1418"/>
                  <a:gd name="T69" fmla="*/ 0 h 1447"/>
                  <a:gd name="T70" fmla="*/ 0 w 1418"/>
                  <a:gd name="T71" fmla="*/ 0 h 1447"/>
                  <a:gd name="T72" fmla="*/ 0 w 1418"/>
                  <a:gd name="T73" fmla="*/ 0 h 1447"/>
                  <a:gd name="T74" fmla="*/ 0 w 1418"/>
                  <a:gd name="T75" fmla="*/ 0 h 1447"/>
                  <a:gd name="T76" fmla="*/ 0 w 1418"/>
                  <a:gd name="T77" fmla="*/ 0 h 1447"/>
                  <a:gd name="T78" fmla="*/ 0 w 1418"/>
                  <a:gd name="T79" fmla="*/ 0 h 1447"/>
                  <a:gd name="T80" fmla="*/ 0 w 1418"/>
                  <a:gd name="T81" fmla="*/ 0 h 1447"/>
                  <a:gd name="T82" fmla="*/ 0 w 1418"/>
                  <a:gd name="T83" fmla="*/ 0 h 1447"/>
                  <a:gd name="T84" fmla="*/ 0 w 1418"/>
                  <a:gd name="T85" fmla="*/ 0 h 1447"/>
                  <a:gd name="T86" fmla="*/ 0 w 1418"/>
                  <a:gd name="T87" fmla="*/ 0 h 1447"/>
                  <a:gd name="T88" fmla="*/ 0 w 1418"/>
                  <a:gd name="T89" fmla="*/ 0 h 1447"/>
                  <a:gd name="T90" fmla="*/ 0 w 1418"/>
                  <a:gd name="T91" fmla="*/ 0 h 1447"/>
                  <a:gd name="T92" fmla="*/ 0 w 1418"/>
                  <a:gd name="T93" fmla="*/ 0 h 1447"/>
                  <a:gd name="T94" fmla="*/ 0 w 1418"/>
                  <a:gd name="T95" fmla="*/ 0 h 1447"/>
                  <a:gd name="T96" fmla="*/ 0 w 1418"/>
                  <a:gd name="T97" fmla="*/ 0 h 1447"/>
                  <a:gd name="T98" fmla="*/ 0 w 1418"/>
                  <a:gd name="T99" fmla="*/ 0 h 1447"/>
                  <a:gd name="T100" fmla="*/ 0 w 1418"/>
                  <a:gd name="T101" fmla="*/ 0 h 1447"/>
                  <a:gd name="T102" fmla="*/ 0 w 1418"/>
                  <a:gd name="T103" fmla="*/ 0 h 1447"/>
                  <a:gd name="T104" fmla="*/ 0 w 1418"/>
                  <a:gd name="T105" fmla="*/ 0 h 1447"/>
                  <a:gd name="T106" fmla="*/ 0 w 1418"/>
                  <a:gd name="T107" fmla="*/ 0 h 1447"/>
                  <a:gd name="T108" fmla="*/ 0 w 1418"/>
                  <a:gd name="T109" fmla="*/ 0 h 1447"/>
                  <a:gd name="T110" fmla="*/ 0 w 1418"/>
                  <a:gd name="T111" fmla="*/ 0 h 1447"/>
                  <a:gd name="T112" fmla="*/ 0 w 1418"/>
                  <a:gd name="T113" fmla="*/ 0 h 1447"/>
                  <a:gd name="T114" fmla="*/ 0 w 1418"/>
                  <a:gd name="T115" fmla="*/ 0 h 1447"/>
                  <a:gd name="T116" fmla="*/ 0 w 1418"/>
                  <a:gd name="T117" fmla="*/ 0 h 1447"/>
                  <a:gd name="T118" fmla="*/ 0 w 1418"/>
                  <a:gd name="T119" fmla="*/ 0 h 1447"/>
                  <a:gd name="T120" fmla="*/ 0 w 1418"/>
                  <a:gd name="T121" fmla="*/ 0 h 1447"/>
                  <a:gd name="T122" fmla="*/ 0 w 1418"/>
                  <a:gd name="T123" fmla="*/ 0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1" name="Freeform 185"/>
              <p:cNvSpPr>
                <a:spLocks noChangeAspect="1"/>
              </p:cNvSpPr>
              <p:nvPr/>
            </p:nvSpPr>
            <p:spPr bwMode="auto">
              <a:xfrm>
                <a:off x="9489" y="2701"/>
                <a:ext cx="679" cy="736"/>
              </a:xfrm>
              <a:custGeom>
                <a:avLst/>
                <a:gdLst>
                  <a:gd name="T0" fmla="*/ 0 w 1475"/>
                  <a:gd name="T1" fmla="*/ 0 h 1603"/>
                  <a:gd name="T2" fmla="*/ 0 w 1475"/>
                  <a:gd name="T3" fmla="*/ 0 h 1603"/>
                  <a:gd name="T4" fmla="*/ 0 w 1475"/>
                  <a:gd name="T5" fmla="*/ 0 h 1603"/>
                  <a:gd name="T6" fmla="*/ 0 w 1475"/>
                  <a:gd name="T7" fmla="*/ 0 h 1603"/>
                  <a:gd name="T8" fmla="*/ 0 w 1475"/>
                  <a:gd name="T9" fmla="*/ 0 h 1603"/>
                  <a:gd name="T10" fmla="*/ 0 w 1475"/>
                  <a:gd name="T11" fmla="*/ 0 h 1603"/>
                  <a:gd name="T12" fmla="*/ 0 w 1475"/>
                  <a:gd name="T13" fmla="*/ 0 h 1603"/>
                  <a:gd name="T14" fmla="*/ 0 w 1475"/>
                  <a:gd name="T15" fmla="*/ 0 h 1603"/>
                  <a:gd name="T16" fmla="*/ 0 w 1475"/>
                  <a:gd name="T17" fmla="*/ 0 h 1603"/>
                  <a:gd name="T18" fmla="*/ 0 w 1475"/>
                  <a:gd name="T19" fmla="*/ 0 h 1603"/>
                  <a:gd name="T20" fmla="*/ 0 w 1475"/>
                  <a:gd name="T21" fmla="*/ 0 h 1603"/>
                  <a:gd name="T22" fmla="*/ 0 w 1475"/>
                  <a:gd name="T23" fmla="*/ 0 h 1603"/>
                  <a:gd name="T24" fmla="*/ 0 w 1475"/>
                  <a:gd name="T25" fmla="*/ 0 h 1603"/>
                  <a:gd name="T26" fmla="*/ 0 w 1475"/>
                  <a:gd name="T27" fmla="*/ 0 h 1603"/>
                  <a:gd name="T28" fmla="*/ 0 w 1475"/>
                  <a:gd name="T29" fmla="*/ 0 h 1603"/>
                  <a:gd name="T30" fmla="*/ 0 w 1475"/>
                  <a:gd name="T31" fmla="*/ 0 h 1603"/>
                  <a:gd name="T32" fmla="*/ 0 w 1475"/>
                  <a:gd name="T33" fmla="*/ 0 h 1603"/>
                  <a:gd name="T34" fmla="*/ 0 w 1475"/>
                  <a:gd name="T35" fmla="*/ 0 h 1603"/>
                  <a:gd name="T36" fmla="*/ 0 w 1475"/>
                  <a:gd name="T37" fmla="*/ 0 h 1603"/>
                  <a:gd name="T38" fmla="*/ 0 w 1475"/>
                  <a:gd name="T39" fmla="*/ 0 h 1603"/>
                  <a:gd name="T40" fmla="*/ 0 w 1475"/>
                  <a:gd name="T41" fmla="*/ 0 h 1603"/>
                  <a:gd name="T42" fmla="*/ 0 w 1475"/>
                  <a:gd name="T43" fmla="*/ 0 h 1603"/>
                  <a:gd name="T44" fmla="*/ 0 w 1475"/>
                  <a:gd name="T45" fmla="*/ 0 h 1603"/>
                  <a:gd name="T46" fmla="*/ 0 w 1475"/>
                  <a:gd name="T47" fmla="*/ 0 h 1603"/>
                  <a:gd name="T48" fmla="*/ 0 w 1475"/>
                  <a:gd name="T49" fmla="*/ 0 h 1603"/>
                  <a:gd name="T50" fmla="*/ 0 w 1475"/>
                  <a:gd name="T51" fmla="*/ 0 h 1603"/>
                  <a:gd name="T52" fmla="*/ 0 w 1475"/>
                  <a:gd name="T53" fmla="*/ 0 h 1603"/>
                  <a:gd name="T54" fmla="*/ 0 w 1475"/>
                  <a:gd name="T55" fmla="*/ 0 h 1603"/>
                  <a:gd name="T56" fmla="*/ 0 w 1475"/>
                  <a:gd name="T57" fmla="*/ 0 h 1603"/>
                  <a:gd name="T58" fmla="*/ 0 w 1475"/>
                  <a:gd name="T59" fmla="*/ 0 h 1603"/>
                  <a:gd name="T60" fmla="*/ 0 w 1475"/>
                  <a:gd name="T61" fmla="*/ 0 h 1603"/>
                  <a:gd name="T62" fmla="*/ 0 w 1475"/>
                  <a:gd name="T63" fmla="*/ 0 h 1603"/>
                  <a:gd name="T64" fmla="*/ 0 w 1475"/>
                  <a:gd name="T65" fmla="*/ 0 h 1603"/>
                  <a:gd name="T66" fmla="*/ 0 w 1475"/>
                  <a:gd name="T67" fmla="*/ 0 h 1603"/>
                  <a:gd name="T68" fmla="*/ 0 w 1475"/>
                  <a:gd name="T69" fmla="*/ 0 h 1603"/>
                  <a:gd name="T70" fmla="*/ 0 w 1475"/>
                  <a:gd name="T71" fmla="*/ 0 h 1603"/>
                  <a:gd name="T72" fmla="*/ 0 w 1475"/>
                  <a:gd name="T73" fmla="*/ 0 h 1603"/>
                  <a:gd name="T74" fmla="*/ 0 w 1475"/>
                  <a:gd name="T75" fmla="*/ 0 h 1603"/>
                  <a:gd name="T76" fmla="*/ 0 w 1475"/>
                  <a:gd name="T77" fmla="*/ 0 h 1603"/>
                  <a:gd name="T78" fmla="*/ 0 w 1475"/>
                  <a:gd name="T79" fmla="*/ 0 h 1603"/>
                  <a:gd name="T80" fmla="*/ 0 w 1475"/>
                  <a:gd name="T81" fmla="*/ 0 h 1603"/>
                  <a:gd name="T82" fmla="*/ 0 w 1475"/>
                  <a:gd name="T83" fmla="*/ 0 h 1603"/>
                  <a:gd name="T84" fmla="*/ 0 w 1475"/>
                  <a:gd name="T85" fmla="*/ 0 h 1603"/>
                  <a:gd name="T86" fmla="*/ 0 w 1475"/>
                  <a:gd name="T87" fmla="*/ 0 h 1603"/>
                  <a:gd name="T88" fmla="*/ 0 w 1475"/>
                  <a:gd name="T89" fmla="*/ 0 h 1603"/>
                  <a:gd name="T90" fmla="*/ 0 w 1475"/>
                  <a:gd name="T91" fmla="*/ 0 h 1603"/>
                  <a:gd name="T92" fmla="*/ 0 w 1475"/>
                  <a:gd name="T93" fmla="*/ 0 h 1603"/>
                  <a:gd name="T94" fmla="*/ 0 w 1475"/>
                  <a:gd name="T95" fmla="*/ 0 h 1603"/>
                  <a:gd name="T96" fmla="*/ 0 w 1475"/>
                  <a:gd name="T97" fmla="*/ 0 h 1603"/>
                  <a:gd name="T98" fmla="*/ 0 w 1475"/>
                  <a:gd name="T99" fmla="*/ 0 h 1603"/>
                  <a:gd name="T100" fmla="*/ 0 w 1475"/>
                  <a:gd name="T101" fmla="*/ 0 h 1603"/>
                  <a:gd name="T102" fmla="*/ 0 w 1475"/>
                  <a:gd name="T103" fmla="*/ 0 h 1603"/>
                  <a:gd name="T104" fmla="*/ 0 w 1475"/>
                  <a:gd name="T105" fmla="*/ 0 h 1603"/>
                  <a:gd name="T106" fmla="*/ 0 w 1475"/>
                  <a:gd name="T107" fmla="*/ 0 h 1603"/>
                  <a:gd name="T108" fmla="*/ 0 w 1475"/>
                  <a:gd name="T109" fmla="*/ 0 h 1603"/>
                  <a:gd name="T110" fmla="*/ 0 w 1475"/>
                  <a:gd name="T111" fmla="*/ 0 h 1603"/>
                  <a:gd name="T112" fmla="*/ 0 w 1475"/>
                  <a:gd name="T113" fmla="*/ 0 h 1603"/>
                  <a:gd name="T114" fmla="*/ 0 w 1475"/>
                  <a:gd name="T115" fmla="*/ 0 h 1603"/>
                  <a:gd name="T116" fmla="*/ 0 w 1475"/>
                  <a:gd name="T117" fmla="*/ 0 h 1603"/>
                  <a:gd name="T118" fmla="*/ 0 w 1475"/>
                  <a:gd name="T119" fmla="*/ 0 h 1603"/>
                  <a:gd name="T120" fmla="*/ 0 w 1475"/>
                  <a:gd name="T121" fmla="*/ 0 h 1603"/>
                  <a:gd name="T122" fmla="*/ 0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2" name="Freeform 186"/>
              <p:cNvSpPr>
                <a:spLocks noChangeAspect="1"/>
              </p:cNvSpPr>
              <p:nvPr/>
            </p:nvSpPr>
            <p:spPr bwMode="auto">
              <a:xfrm>
                <a:off x="8601" y="3665"/>
                <a:ext cx="457" cy="606"/>
              </a:xfrm>
              <a:custGeom>
                <a:avLst/>
                <a:gdLst>
                  <a:gd name="T0" fmla="*/ 0 w 993"/>
                  <a:gd name="T1" fmla="*/ 0 h 1319"/>
                  <a:gd name="T2" fmla="*/ 0 w 993"/>
                  <a:gd name="T3" fmla="*/ 0 h 1319"/>
                  <a:gd name="T4" fmla="*/ 0 w 993"/>
                  <a:gd name="T5" fmla="*/ 0 h 1319"/>
                  <a:gd name="T6" fmla="*/ 0 w 993"/>
                  <a:gd name="T7" fmla="*/ 0 h 1319"/>
                  <a:gd name="T8" fmla="*/ 0 w 993"/>
                  <a:gd name="T9" fmla="*/ 0 h 1319"/>
                  <a:gd name="T10" fmla="*/ 0 w 993"/>
                  <a:gd name="T11" fmla="*/ 0 h 1319"/>
                  <a:gd name="T12" fmla="*/ 0 w 993"/>
                  <a:gd name="T13" fmla="*/ 0 h 1319"/>
                  <a:gd name="T14" fmla="*/ 0 w 993"/>
                  <a:gd name="T15" fmla="*/ 0 h 1319"/>
                  <a:gd name="T16" fmla="*/ 0 w 993"/>
                  <a:gd name="T17" fmla="*/ 0 h 1319"/>
                  <a:gd name="T18" fmla="*/ 0 w 993"/>
                  <a:gd name="T19" fmla="*/ 0 h 1319"/>
                  <a:gd name="T20" fmla="*/ 0 w 993"/>
                  <a:gd name="T21" fmla="*/ 0 h 1319"/>
                  <a:gd name="T22" fmla="*/ 0 w 993"/>
                  <a:gd name="T23" fmla="*/ 0 h 1319"/>
                  <a:gd name="T24" fmla="*/ 0 w 993"/>
                  <a:gd name="T25" fmla="*/ 0 h 1319"/>
                  <a:gd name="T26" fmla="*/ 0 w 993"/>
                  <a:gd name="T27" fmla="*/ 0 h 1319"/>
                  <a:gd name="T28" fmla="*/ 0 w 993"/>
                  <a:gd name="T29" fmla="*/ 0 h 1319"/>
                  <a:gd name="T30" fmla="*/ 0 w 993"/>
                  <a:gd name="T31" fmla="*/ 0 h 1319"/>
                  <a:gd name="T32" fmla="*/ 0 w 993"/>
                  <a:gd name="T33" fmla="*/ 0 h 1319"/>
                  <a:gd name="T34" fmla="*/ 0 w 993"/>
                  <a:gd name="T35" fmla="*/ 0 h 1319"/>
                  <a:gd name="T36" fmla="*/ 0 w 993"/>
                  <a:gd name="T37" fmla="*/ 0 h 1319"/>
                  <a:gd name="T38" fmla="*/ 0 w 993"/>
                  <a:gd name="T39" fmla="*/ 0 h 1319"/>
                  <a:gd name="T40" fmla="*/ 0 w 993"/>
                  <a:gd name="T41" fmla="*/ 0 h 1319"/>
                  <a:gd name="T42" fmla="*/ 0 w 993"/>
                  <a:gd name="T43" fmla="*/ 0 h 1319"/>
                  <a:gd name="T44" fmla="*/ 0 w 993"/>
                  <a:gd name="T45" fmla="*/ 0 h 1319"/>
                  <a:gd name="T46" fmla="*/ 0 w 993"/>
                  <a:gd name="T47" fmla="*/ 0 h 1319"/>
                  <a:gd name="T48" fmla="*/ 0 w 993"/>
                  <a:gd name="T49" fmla="*/ 0 h 1319"/>
                  <a:gd name="T50" fmla="*/ 0 w 993"/>
                  <a:gd name="T51" fmla="*/ 0 h 1319"/>
                  <a:gd name="T52" fmla="*/ 0 w 993"/>
                  <a:gd name="T53" fmla="*/ 0 h 1319"/>
                  <a:gd name="T54" fmla="*/ 0 w 993"/>
                  <a:gd name="T55" fmla="*/ 0 h 1319"/>
                  <a:gd name="T56" fmla="*/ 0 w 993"/>
                  <a:gd name="T57" fmla="*/ 0 h 1319"/>
                  <a:gd name="T58" fmla="*/ 0 w 993"/>
                  <a:gd name="T59" fmla="*/ 0 h 1319"/>
                  <a:gd name="T60" fmla="*/ 0 w 993"/>
                  <a:gd name="T61" fmla="*/ 0 h 1319"/>
                  <a:gd name="T62" fmla="*/ 0 w 993"/>
                  <a:gd name="T63" fmla="*/ 0 h 1319"/>
                  <a:gd name="T64" fmla="*/ 0 w 993"/>
                  <a:gd name="T65" fmla="*/ 0 h 1319"/>
                  <a:gd name="T66" fmla="*/ 0 w 993"/>
                  <a:gd name="T67" fmla="*/ 0 h 1319"/>
                  <a:gd name="T68" fmla="*/ 0 w 993"/>
                  <a:gd name="T69" fmla="*/ 0 h 1319"/>
                  <a:gd name="T70" fmla="*/ 0 w 993"/>
                  <a:gd name="T71" fmla="*/ 0 h 1319"/>
                  <a:gd name="T72" fmla="*/ 0 w 993"/>
                  <a:gd name="T73" fmla="*/ 0 h 1319"/>
                  <a:gd name="T74" fmla="*/ 0 w 993"/>
                  <a:gd name="T75" fmla="*/ 0 h 1319"/>
                  <a:gd name="T76" fmla="*/ 0 w 993"/>
                  <a:gd name="T77" fmla="*/ 0 h 1319"/>
                  <a:gd name="T78" fmla="*/ 0 w 993"/>
                  <a:gd name="T79" fmla="*/ 0 h 1319"/>
                  <a:gd name="T80" fmla="*/ 0 w 993"/>
                  <a:gd name="T81" fmla="*/ 0 h 1319"/>
                  <a:gd name="T82" fmla="*/ 0 w 993"/>
                  <a:gd name="T83" fmla="*/ 0 h 1319"/>
                  <a:gd name="T84" fmla="*/ 0 w 993"/>
                  <a:gd name="T85" fmla="*/ 0 h 1319"/>
                  <a:gd name="T86" fmla="*/ 0 w 993"/>
                  <a:gd name="T87" fmla="*/ 0 h 1319"/>
                  <a:gd name="T88" fmla="*/ 0 w 993"/>
                  <a:gd name="T89" fmla="*/ 0 h 1319"/>
                  <a:gd name="T90" fmla="*/ 0 w 993"/>
                  <a:gd name="T91" fmla="*/ 0 h 1319"/>
                  <a:gd name="T92" fmla="*/ 0 w 993"/>
                  <a:gd name="T93" fmla="*/ 0 h 1319"/>
                  <a:gd name="T94" fmla="*/ 0 w 993"/>
                  <a:gd name="T95" fmla="*/ 0 h 1319"/>
                  <a:gd name="T96" fmla="*/ 0 w 993"/>
                  <a:gd name="T97" fmla="*/ 0 h 1319"/>
                  <a:gd name="T98" fmla="*/ 0 w 993"/>
                  <a:gd name="T99" fmla="*/ 0 h 1319"/>
                  <a:gd name="T100" fmla="*/ 0 w 993"/>
                  <a:gd name="T101" fmla="*/ 0 h 1319"/>
                  <a:gd name="T102" fmla="*/ 0 w 993"/>
                  <a:gd name="T103" fmla="*/ 0 h 1319"/>
                  <a:gd name="T104" fmla="*/ 0 w 993"/>
                  <a:gd name="T105" fmla="*/ 0 h 1319"/>
                  <a:gd name="T106" fmla="*/ 0 w 993"/>
                  <a:gd name="T107" fmla="*/ 0 h 1319"/>
                  <a:gd name="T108" fmla="*/ 0 w 993"/>
                  <a:gd name="T109" fmla="*/ 0 h 1319"/>
                  <a:gd name="T110" fmla="*/ 0 w 993"/>
                  <a:gd name="T111" fmla="*/ 0 h 1319"/>
                  <a:gd name="T112" fmla="*/ 0 w 993"/>
                  <a:gd name="T113" fmla="*/ 0 h 1319"/>
                  <a:gd name="T114" fmla="*/ 0 w 993"/>
                  <a:gd name="T115" fmla="*/ 0 h 1319"/>
                  <a:gd name="T116" fmla="*/ 0 w 993"/>
                  <a:gd name="T117" fmla="*/ 0 h 1319"/>
                  <a:gd name="T118" fmla="*/ 0 w 993"/>
                  <a:gd name="T119" fmla="*/ 0 h 1319"/>
                  <a:gd name="T120" fmla="*/ 0 w 993"/>
                  <a:gd name="T121" fmla="*/ 0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3" name="Freeform 187"/>
              <p:cNvSpPr>
                <a:spLocks noChangeAspect="1"/>
              </p:cNvSpPr>
              <p:nvPr/>
            </p:nvSpPr>
            <p:spPr bwMode="auto">
              <a:xfrm>
                <a:off x="8719" y="2492"/>
                <a:ext cx="463" cy="860"/>
              </a:xfrm>
              <a:custGeom>
                <a:avLst/>
                <a:gdLst>
                  <a:gd name="T0" fmla="*/ 0 w 1006"/>
                  <a:gd name="T1" fmla="*/ 0 h 1873"/>
                  <a:gd name="T2" fmla="*/ 0 w 1006"/>
                  <a:gd name="T3" fmla="*/ 0 h 1873"/>
                  <a:gd name="T4" fmla="*/ 0 w 1006"/>
                  <a:gd name="T5" fmla="*/ 0 h 1873"/>
                  <a:gd name="T6" fmla="*/ 0 w 1006"/>
                  <a:gd name="T7" fmla="*/ 0 h 1873"/>
                  <a:gd name="T8" fmla="*/ 0 w 1006"/>
                  <a:gd name="T9" fmla="*/ 0 h 1873"/>
                  <a:gd name="T10" fmla="*/ 0 w 1006"/>
                  <a:gd name="T11" fmla="*/ 0 h 1873"/>
                  <a:gd name="T12" fmla="*/ 0 w 1006"/>
                  <a:gd name="T13" fmla="*/ 0 h 1873"/>
                  <a:gd name="T14" fmla="*/ 0 w 1006"/>
                  <a:gd name="T15" fmla="*/ 0 h 1873"/>
                  <a:gd name="T16" fmla="*/ 0 w 1006"/>
                  <a:gd name="T17" fmla="*/ 0 h 1873"/>
                  <a:gd name="T18" fmla="*/ 0 w 1006"/>
                  <a:gd name="T19" fmla="*/ 0 h 1873"/>
                  <a:gd name="T20" fmla="*/ 0 w 1006"/>
                  <a:gd name="T21" fmla="*/ 0 h 1873"/>
                  <a:gd name="T22" fmla="*/ 0 w 1006"/>
                  <a:gd name="T23" fmla="*/ 0 h 1873"/>
                  <a:gd name="T24" fmla="*/ 0 w 1006"/>
                  <a:gd name="T25" fmla="*/ 0 h 1873"/>
                  <a:gd name="T26" fmla="*/ 0 w 1006"/>
                  <a:gd name="T27" fmla="*/ 0 h 1873"/>
                  <a:gd name="T28" fmla="*/ 0 w 1006"/>
                  <a:gd name="T29" fmla="*/ 0 h 1873"/>
                  <a:gd name="T30" fmla="*/ 0 w 1006"/>
                  <a:gd name="T31" fmla="*/ 0 h 1873"/>
                  <a:gd name="T32" fmla="*/ 0 w 1006"/>
                  <a:gd name="T33" fmla="*/ 0 h 1873"/>
                  <a:gd name="T34" fmla="*/ 0 w 1006"/>
                  <a:gd name="T35" fmla="*/ 0 h 1873"/>
                  <a:gd name="T36" fmla="*/ 0 w 1006"/>
                  <a:gd name="T37" fmla="*/ 0 h 1873"/>
                  <a:gd name="T38" fmla="*/ 0 w 1006"/>
                  <a:gd name="T39" fmla="*/ 0 h 1873"/>
                  <a:gd name="T40" fmla="*/ 0 w 1006"/>
                  <a:gd name="T41" fmla="*/ 0 h 1873"/>
                  <a:gd name="T42" fmla="*/ 0 w 1006"/>
                  <a:gd name="T43" fmla="*/ 0 h 1873"/>
                  <a:gd name="T44" fmla="*/ 0 w 1006"/>
                  <a:gd name="T45" fmla="*/ 0 h 1873"/>
                  <a:gd name="T46" fmla="*/ 0 w 1006"/>
                  <a:gd name="T47" fmla="*/ 0 h 1873"/>
                  <a:gd name="T48" fmla="*/ 0 w 1006"/>
                  <a:gd name="T49" fmla="*/ 0 h 1873"/>
                  <a:gd name="T50" fmla="*/ 0 w 1006"/>
                  <a:gd name="T51" fmla="*/ 0 h 1873"/>
                  <a:gd name="T52" fmla="*/ 0 w 1006"/>
                  <a:gd name="T53" fmla="*/ 0 h 1873"/>
                  <a:gd name="T54" fmla="*/ 0 w 1006"/>
                  <a:gd name="T55" fmla="*/ 0 h 1873"/>
                  <a:gd name="T56" fmla="*/ 0 w 1006"/>
                  <a:gd name="T57" fmla="*/ 0 h 1873"/>
                  <a:gd name="T58" fmla="*/ 0 w 1006"/>
                  <a:gd name="T59" fmla="*/ 0 h 1873"/>
                  <a:gd name="T60" fmla="*/ 0 w 1006"/>
                  <a:gd name="T61" fmla="*/ 0 h 1873"/>
                  <a:gd name="T62" fmla="*/ 0 w 1006"/>
                  <a:gd name="T63" fmla="*/ 0 h 1873"/>
                  <a:gd name="T64" fmla="*/ 0 w 1006"/>
                  <a:gd name="T65" fmla="*/ 0 h 1873"/>
                  <a:gd name="T66" fmla="*/ 0 w 1006"/>
                  <a:gd name="T67" fmla="*/ 0 h 1873"/>
                  <a:gd name="T68" fmla="*/ 0 w 1006"/>
                  <a:gd name="T69" fmla="*/ 0 h 1873"/>
                  <a:gd name="T70" fmla="*/ 0 w 1006"/>
                  <a:gd name="T71" fmla="*/ 0 h 1873"/>
                  <a:gd name="T72" fmla="*/ 0 w 1006"/>
                  <a:gd name="T73" fmla="*/ 0 h 1873"/>
                  <a:gd name="T74" fmla="*/ 0 w 1006"/>
                  <a:gd name="T75" fmla="*/ 0 h 1873"/>
                  <a:gd name="T76" fmla="*/ 0 w 1006"/>
                  <a:gd name="T77" fmla="*/ 0 h 1873"/>
                  <a:gd name="T78" fmla="*/ 0 w 1006"/>
                  <a:gd name="T79" fmla="*/ 0 h 1873"/>
                  <a:gd name="T80" fmla="*/ 0 w 1006"/>
                  <a:gd name="T81" fmla="*/ 0 h 1873"/>
                  <a:gd name="T82" fmla="*/ 0 w 1006"/>
                  <a:gd name="T83" fmla="*/ 0 h 1873"/>
                  <a:gd name="T84" fmla="*/ 0 w 1006"/>
                  <a:gd name="T85" fmla="*/ 0 h 1873"/>
                  <a:gd name="T86" fmla="*/ 0 w 1006"/>
                  <a:gd name="T87" fmla="*/ 0 h 1873"/>
                  <a:gd name="T88" fmla="*/ 0 w 1006"/>
                  <a:gd name="T89" fmla="*/ 0 h 1873"/>
                  <a:gd name="T90" fmla="*/ 0 w 1006"/>
                  <a:gd name="T91" fmla="*/ 0 h 1873"/>
                  <a:gd name="T92" fmla="*/ 0 w 1006"/>
                  <a:gd name="T93" fmla="*/ 0 h 1873"/>
                  <a:gd name="T94" fmla="*/ 0 w 1006"/>
                  <a:gd name="T95" fmla="*/ 0 h 1873"/>
                  <a:gd name="T96" fmla="*/ 0 w 1006"/>
                  <a:gd name="T97" fmla="*/ 0 h 1873"/>
                  <a:gd name="T98" fmla="*/ 0 w 1006"/>
                  <a:gd name="T99" fmla="*/ 0 h 1873"/>
                  <a:gd name="T100" fmla="*/ 0 w 1006"/>
                  <a:gd name="T101" fmla="*/ 0 h 1873"/>
                  <a:gd name="T102" fmla="*/ 0 w 1006"/>
                  <a:gd name="T103" fmla="*/ 0 h 1873"/>
                  <a:gd name="T104" fmla="*/ 0 w 1006"/>
                  <a:gd name="T105" fmla="*/ 0 h 1873"/>
                  <a:gd name="T106" fmla="*/ 0 w 1006"/>
                  <a:gd name="T107" fmla="*/ 0 h 1873"/>
                  <a:gd name="T108" fmla="*/ 0 w 1006"/>
                  <a:gd name="T109" fmla="*/ 0 h 1873"/>
                  <a:gd name="T110" fmla="*/ 0 w 1006"/>
                  <a:gd name="T111" fmla="*/ 0 h 1873"/>
                  <a:gd name="T112" fmla="*/ 0 w 1006"/>
                  <a:gd name="T113" fmla="*/ 0 h 1873"/>
                  <a:gd name="T114" fmla="*/ 0 w 1006"/>
                  <a:gd name="T115" fmla="*/ 0 h 1873"/>
                  <a:gd name="T116" fmla="*/ 0 w 1006"/>
                  <a:gd name="T117" fmla="*/ 0 h 1873"/>
                  <a:gd name="T118" fmla="*/ 0 w 1006"/>
                  <a:gd name="T119" fmla="*/ 0 h 1873"/>
                  <a:gd name="T120" fmla="*/ 0 w 1006"/>
                  <a:gd name="T121" fmla="*/ 0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4" name="Freeform 188"/>
              <p:cNvSpPr>
                <a:spLocks noChangeAspect="1"/>
              </p:cNvSpPr>
              <p:nvPr/>
            </p:nvSpPr>
            <p:spPr bwMode="auto">
              <a:xfrm>
                <a:off x="8720" y="4296"/>
                <a:ext cx="575" cy="1126"/>
              </a:xfrm>
              <a:custGeom>
                <a:avLst/>
                <a:gdLst>
                  <a:gd name="T0" fmla="*/ 0 w 1248"/>
                  <a:gd name="T1" fmla="*/ 0 h 2454"/>
                  <a:gd name="T2" fmla="*/ 0 w 1248"/>
                  <a:gd name="T3" fmla="*/ 0 h 2454"/>
                  <a:gd name="T4" fmla="*/ 0 w 1248"/>
                  <a:gd name="T5" fmla="*/ 0 h 2454"/>
                  <a:gd name="T6" fmla="*/ 0 w 1248"/>
                  <a:gd name="T7" fmla="*/ 0 h 2454"/>
                  <a:gd name="T8" fmla="*/ 0 w 1248"/>
                  <a:gd name="T9" fmla="*/ 0 h 2454"/>
                  <a:gd name="T10" fmla="*/ 0 w 1248"/>
                  <a:gd name="T11" fmla="*/ 0 h 2454"/>
                  <a:gd name="T12" fmla="*/ 0 w 1248"/>
                  <a:gd name="T13" fmla="*/ 0 h 2454"/>
                  <a:gd name="T14" fmla="*/ 0 w 1248"/>
                  <a:gd name="T15" fmla="*/ 0 h 2454"/>
                  <a:gd name="T16" fmla="*/ 0 w 1248"/>
                  <a:gd name="T17" fmla="*/ 0 h 2454"/>
                  <a:gd name="T18" fmla="*/ 0 w 1248"/>
                  <a:gd name="T19" fmla="*/ 0 h 2454"/>
                  <a:gd name="T20" fmla="*/ 0 w 1248"/>
                  <a:gd name="T21" fmla="*/ 0 h 2454"/>
                  <a:gd name="T22" fmla="*/ 0 w 1248"/>
                  <a:gd name="T23" fmla="*/ 0 h 2454"/>
                  <a:gd name="T24" fmla="*/ 0 w 1248"/>
                  <a:gd name="T25" fmla="*/ 0 h 2454"/>
                  <a:gd name="T26" fmla="*/ 0 w 1248"/>
                  <a:gd name="T27" fmla="*/ 0 h 2454"/>
                  <a:gd name="T28" fmla="*/ 0 w 1248"/>
                  <a:gd name="T29" fmla="*/ 0 h 2454"/>
                  <a:gd name="T30" fmla="*/ 0 w 1248"/>
                  <a:gd name="T31" fmla="*/ 0 h 2454"/>
                  <a:gd name="T32" fmla="*/ 0 w 1248"/>
                  <a:gd name="T33" fmla="*/ 0 h 2454"/>
                  <a:gd name="T34" fmla="*/ 0 w 1248"/>
                  <a:gd name="T35" fmla="*/ 0 h 2454"/>
                  <a:gd name="T36" fmla="*/ 0 w 1248"/>
                  <a:gd name="T37" fmla="*/ 0 h 2454"/>
                  <a:gd name="T38" fmla="*/ 0 w 1248"/>
                  <a:gd name="T39" fmla="*/ 0 h 2454"/>
                  <a:gd name="T40" fmla="*/ 0 w 1248"/>
                  <a:gd name="T41" fmla="*/ 0 h 2454"/>
                  <a:gd name="T42" fmla="*/ 0 w 1248"/>
                  <a:gd name="T43" fmla="*/ 0 h 2454"/>
                  <a:gd name="T44" fmla="*/ 0 w 1248"/>
                  <a:gd name="T45" fmla="*/ 0 h 2454"/>
                  <a:gd name="T46" fmla="*/ 0 w 1248"/>
                  <a:gd name="T47" fmla="*/ 0 h 2454"/>
                  <a:gd name="T48" fmla="*/ 0 w 1248"/>
                  <a:gd name="T49" fmla="*/ 0 h 2454"/>
                  <a:gd name="T50" fmla="*/ 0 w 1248"/>
                  <a:gd name="T51" fmla="*/ 0 h 2454"/>
                  <a:gd name="T52" fmla="*/ 0 w 1248"/>
                  <a:gd name="T53" fmla="*/ 0 h 2454"/>
                  <a:gd name="T54" fmla="*/ 0 w 1248"/>
                  <a:gd name="T55" fmla="*/ 0 h 2454"/>
                  <a:gd name="T56" fmla="*/ 0 w 1248"/>
                  <a:gd name="T57" fmla="*/ 0 h 2454"/>
                  <a:gd name="T58" fmla="*/ 0 w 1248"/>
                  <a:gd name="T59" fmla="*/ 0 h 2454"/>
                  <a:gd name="T60" fmla="*/ 0 w 1248"/>
                  <a:gd name="T61" fmla="*/ 0 h 2454"/>
                  <a:gd name="T62" fmla="*/ 0 w 1248"/>
                  <a:gd name="T63" fmla="*/ 0 h 2454"/>
                  <a:gd name="T64" fmla="*/ 0 w 1248"/>
                  <a:gd name="T65" fmla="*/ 0 h 2454"/>
                  <a:gd name="T66" fmla="*/ 0 w 1248"/>
                  <a:gd name="T67" fmla="*/ 0 h 2454"/>
                  <a:gd name="T68" fmla="*/ 0 w 1248"/>
                  <a:gd name="T69" fmla="*/ 0 h 2454"/>
                  <a:gd name="T70" fmla="*/ 0 w 1248"/>
                  <a:gd name="T71" fmla="*/ 0 h 2454"/>
                  <a:gd name="T72" fmla="*/ 0 w 1248"/>
                  <a:gd name="T73" fmla="*/ 0 h 2454"/>
                  <a:gd name="T74" fmla="*/ 0 w 1248"/>
                  <a:gd name="T75" fmla="*/ 0 h 2454"/>
                  <a:gd name="T76" fmla="*/ 0 w 1248"/>
                  <a:gd name="T77" fmla="*/ 0 h 2454"/>
                  <a:gd name="T78" fmla="*/ 0 w 1248"/>
                  <a:gd name="T79" fmla="*/ 0 h 2454"/>
                  <a:gd name="T80" fmla="*/ 0 w 1248"/>
                  <a:gd name="T81" fmla="*/ 0 h 2454"/>
                  <a:gd name="T82" fmla="*/ 0 w 1248"/>
                  <a:gd name="T83" fmla="*/ 0 h 2454"/>
                  <a:gd name="T84" fmla="*/ 0 w 1248"/>
                  <a:gd name="T85" fmla="*/ 0 h 2454"/>
                  <a:gd name="T86" fmla="*/ 0 w 1248"/>
                  <a:gd name="T87" fmla="*/ 0 h 2454"/>
                  <a:gd name="T88" fmla="*/ 0 w 1248"/>
                  <a:gd name="T89" fmla="*/ 0 h 2454"/>
                  <a:gd name="T90" fmla="*/ 0 w 1248"/>
                  <a:gd name="T91" fmla="*/ 0 h 2454"/>
                  <a:gd name="T92" fmla="*/ 0 w 1248"/>
                  <a:gd name="T93" fmla="*/ 0 h 2454"/>
                  <a:gd name="T94" fmla="*/ 0 w 1248"/>
                  <a:gd name="T95" fmla="*/ 0 h 2454"/>
                  <a:gd name="T96" fmla="*/ 0 w 1248"/>
                  <a:gd name="T97" fmla="*/ 0 h 2454"/>
                  <a:gd name="T98" fmla="*/ 0 w 1248"/>
                  <a:gd name="T99" fmla="*/ 0 h 2454"/>
                  <a:gd name="T100" fmla="*/ 0 w 1248"/>
                  <a:gd name="T101" fmla="*/ 0 h 2454"/>
                  <a:gd name="T102" fmla="*/ 0 w 1248"/>
                  <a:gd name="T103" fmla="*/ 0 h 2454"/>
                  <a:gd name="T104" fmla="*/ 0 w 1248"/>
                  <a:gd name="T105" fmla="*/ 0 h 2454"/>
                  <a:gd name="T106" fmla="*/ 0 w 1248"/>
                  <a:gd name="T107" fmla="*/ 0 h 2454"/>
                  <a:gd name="T108" fmla="*/ 0 w 1248"/>
                  <a:gd name="T109" fmla="*/ 0 h 2454"/>
                  <a:gd name="T110" fmla="*/ 0 w 1248"/>
                  <a:gd name="T111" fmla="*/ 0 h 2454"/>
                  <a:gd name="T112" fmla="*/ 0 w 1248"/>
                  <a:gd name="T113" fmla="*/ 0 h 2454"/>
                  <a:gd name="T114" fmla="*/ 0 w 1248"/>
                  <a:gd name="T115" fmla="*/ 0 h 2454"/>
                  <a:gd name="T116" fmla="*/ 0 w 1248"/>
                  <a:gd name="T117" fmla="*/ 0 h 2454"/>
                  <a:gd name="T118" fmla="*/ 0 w 1248"/>
                  <a:gd name="T119" fmla="*/ 0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5" name="Freeform 189"/>
              <p:cNvSpPr>
                <a:spLocks noChangeAspect="1"/>
              </p:cNvSpPr>
              <p:nvPr/>
            </p:nvSpPr>
            <p:spPr bwMode="auto">
              <a:xfrm>
                <a:off x="9006" y="3502"/>
                <a:ext cx="555" cy="397"/>
              </a:xfrm>
              <a:custGeom>
                <a:avLst/>
                <a:gdLst>
                  <a:gd name="T0" fmla="*/ 0 w 1205"/>
                  <a:gd name="T1" fmla="*/ 0 h 865"/>
                  <a:gd name="T2" fmla="*/ 0 w 1205"/>
                  <a:gd name="T3" fmla="*/ 0 h 865"/>
                  <a:gd name="T4" fmla="*/ 0 w 1205"/>
                  <a:gd name="T5" fmla="*/ 0 h 865"/>
                  <a:gd name="T6" fmla="*/ 0 w 1205"/>
                  <a:gd name="T7" fmla="*/ 0 h 865"/>
                  <a:gd name="T8" fmla="*/ 0 w 1205"/>
                  <a:gd name="T9" fmla="*/ 0 h 865"/>
                  <a:gd name="T10" fmla="*/ 0 w 1205"/>
                  <a:gd name="T11" fmla="*/ 0 h 865"/>
                  <a:gd name="T12" fmla="*/ 0 w 1205"/>
                  <a:gd name="T13" fmla="*/ 0 h 865"/>
                  <a:gd name="T14" fmla="*/ 0 w 1205"/>
                  <a:gd name="T15" fmla="*/ 0 h 865"/>
                  <a:gd name="T16" fmla="*/ 0 w 1205"/>
                  <a:gd name="T17" fmla="*/ 0 h 865"/>
                  <a:gd name="T18" fmla="*/ 0 w 1205"/>
                  <a:gd name="T19" fmla="*/ 0 h 865"/>
                  <a:gd name="T20" fmla="*/ 0 w 1205"/>
                  <a:gd name="T21" fmla="*/ 0 h 865"/>
                  <a:gd name="T22" fmla="*/ 0 w 1205"/>
                  <a:gd name="T23" fmla="*/ 0 h 865"/>
                  <a:gd name="T24" fmla="*/ 0 w 1205"/>
                  <a:gd name="T25" fmla="*/ 0 h 865"/>
                  <a:gd name="T26" fmla="*/ 0 w 1205"/>
                  <a:gd name="T27" fmla="*/ 0 h 865"/>
                  <a:gd name="T28" fmla="*/ 0 w 1205"/>
                  <a:gd name="T29" fmla="*/ 0 h 865"/>
                  <a:gd name="T30" fmla="*/ 0 w 1205"/>
                  <a:gd name="T31" fmla="*/ 0 h 865"/>
                  <a:gd name="T32" fmla="*/ 0 w 1205"/>
                  <a:gd name="T33" fmla="*/ 0 h 865"/>
                  <a:gd name="T34" fmla="*/ 0 w 1205"/>
                  <a:gd name="T35" fmla="*/ 0 h 865"/>
                  <a:gd name="T36" fmla="*/ 0 w 1205"/>
                  <a:gd name="T37" fmla="*/ 0 h 865"/>
                  <a:gd name="T38" fmla="*/ 0 w 1205"/>
                  <a:gd name="T39" fmla="*/ 0 h 865"/>
                  <a:gd name="T40" fmla="*/ 0 w 1205"/>
                  <a:gd name="T41" fmla="*/ 0 h 865"/>
                  <a:gd name="T42" fmla="*/ 0 w 1205"/>
                  <a:gd name="T43" fmla="*/ 0 h 865"/>
                  <a:gd name="T44" fmla="*/ 0 w 1205"/>
                  <a:gd name="T45" fmla="*/ 0 h 865"/>
                  <a:gd name="T46" fmla="*/ 0 w 1205"/>
                  <a:gd name="T47" fmla="*/ 0 h 865"/>
                  <a:gd name="T48" fmla="*/ 0 w 1205"/>
                  <a:gd name="T49" fmla="*/ 0 h 865"/>
                  <a:gd name="T50" fmla="*/ 0 w 1205"/>
                  <a:gd name="T51" fmla="*/ 0 h 865"/>
                  <a:gd name="T52" fmla="*/ 0 w 1205"/>
                  <a:gd name="T53" fmla="*/ 0 h 865"/>
                  <a:gd name="T54" fmla="*/ 0 w 1205"/>
                  <a:gd name="T55" fmla="*/ 0 h 865"/>
                  <a:gd name="T56" fmla="*/ 0 w 1205"/>
                  <a:gd name="T57" fmla="*/ 0 h 865"/>
                  <a:gd name="T58" fmla="*/ 0 w 1205"/>
                  <a:gd name="T59" fmla="*/ 0 h 865"/>
                  <a:gd name="T60" fmla="*/ 0 w 1205"/>
                  <a:gd name="T61" fmla="*/ 0 h 865"/>
                  <a:gd name="T62" fmla="*/ 0 w 1205"/>
                  <a:gd name="T63" fmla="*/ 0 h 865"/>
                  <a:gd name="T64" fmla="*/ 0 w 1205"/>
                  <a:gd name="T65" fmla="*/ 0 h 865"/>
                  <a:gd name="T66" fmla="*/ 0 w 1205"/>
                  <a:gd name="T67" fmla="*/ 0 h 865"/>
                  <a:gd name="T68" fmla="*/ 0 w 1205"/>
                  <a:gd name="T69" fmla="*/ 0 h 865"/>
                  <a:gd name="T70" fmla="*/ 0 w 1205"/>
                  <a:gd name="T71" fmla="*/ 0 h 865"/>
                  <a:gd name="T72" fmla="*/ 0 w 1205"/>
                  <a:gd name="T73" fmla="*/ 0 h 865"/>
                  <a:gd name="T74" fmla="*/ 0 w 1205"/>
                  <a:gd name="T75" fmla="*/ 0 h 865"/>
                  <a:gd name="T76" fmla="*/ 0 w 1205"/>
                  <a:gd name="T77" fmla="*/ 0 h 865"/>
                  <a:gd name="T78" fmla="*/ 0 w 1205"/>
                  <a:gd name="T79" fmla="*/ 0 h 865"/>
                  <a:gd name="T80" fmla="*/ 0 w 1205"/>
                  <a:gd name="T81" fmla="*/ 0 h 865"/>
                  <a:gd name="T82" fmla="*/ 0 w 1205"/>
                  <a:gd name="T83" fmla="*/ 0 h 865"/>
                  <a:gd name="T84" fmla="*/ 0 w 1205"/>
                  <a:gd name="T85" fmla="*/ 0 h 865"/>
                  <a:gd name="T86" fmla="*/ 0 w 1205"/>
                  <a:gd name="T87" fmla="*/ 0 h 865"/>
                  <a:gd name="T88" fmla="*/ 0 w 1205"/>
                  <a:gd name="T89" fmla="*/ 0 h 865"/>
                  <a:gd name="T90" fmla="*/ 0 w 1205"/>
                  <a:gd name="T91" fmla="*/ 0 h 865"/>
                  <a:gd name="T92" fmla="*/ 0 w 1205"/>
                  <a:gd name="T93" fmla="*/ 0 h 865"/>
                  <a:gd name="T94" fmla="*/ 0 w 1205"/>
                  <a:gd name="T95" fmla="*/ 0 h 865"/>
                  <a:gd name="T96" fmla="*/ 0 w 1205"/>
                  <a:gd name="T97" fmla="*/ 0 h 865"/>
                  <a:gd name="T98" fmla="*/ 0 w 1205"/>
                  <a:gd name="T99" fmla="*/ 0 h 865"/>
                  <a:gd name="T100" fmla="*/ 0 w 1205"/>
                  <a:gd name="T101" fmla="*/ 0 h 865"/>
                  <a:gd name="T102" fmla="*/ 0 w 1205"/>
                  <a:gd name="T103" fmla="*/ 0 h 865"/>
                  <a:gd name="T104" fmla="*/ 0 w 1205"/>
                  <a:gd name="T105" fmla="*/ 0 h 865"/>
                  <a:gd name="T106" fmla="*/ 0 w 1205"/>
                  <a:gd name="T107" fmla="*/ 0 h 865"/>
                  <a:gd name="T108" fmla="*/ 0 w 1205"/>
                  <a:gd name="T109" fmla="*/ 0 h 865"/>
                  <a:gd name="T110" fmla="*/ 0 w 1205"/>
                  <a:gd name="T111" fmla="*/ 0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6" name="Freeform 190"/>
              <p:cNvSpPr>
                <a:spLocks noChangeAspect="1"/>
              </p:cNvSpPr>
              <p:nvPr/>
            </p:nvSpPr>
            <p:spPr bwMode="auto">
              <a:xfrm>
                <a:off x="8536" y="1776"/>
                <a:ext cx="979" cy="990"/>
              </a:xfrm>
              <a:custGeom>
                <a:avLst/>
                <a:gdLst>
                  <a:gd name="T0" fmla="*/ 0 w 2128"/>
                  <a:gd name="T1" fmla="*/ 0 h 2156"/>
                  <a:gd name="T2" fmla="*/ 0 w 2128"/>
                  <a:gd name="T3" fmla="*/ 0 h 2156"/>
                  <a:gd name="T4" fmla="*/ 0 w 2128"/>
                  <a:gd name="T5" fmla="*/ 0 h 2156"/>
                  <a:gd name="T6" fmla="*/ 0 w 2128"/>
                  <a:gd name="T7" fmla="*/ 0 h 2156"/>
                  <a:gd name="T8" fmla="*/ 0 w 2128"/>
                  <a:gd name="T9" fmla="*/ 0 h 2156"/>
                  <a:gd name="T10" fmla="*/ 0 w 2128"/>
                  <a:gd name="T11" fmla="*/ 0 h 2156"/>
                  <a:gd name="T12" fmla="*/ 0 w 2128"/>
                  <a:gd name="T13" fmla="*/ 0 h 2156"/>
                  <a:gd name="T14" fmla="*/ 0 w 2128"/>
                  <a:gd name="T15" fmla="*/ 0 h 2156"/>
                  <a:gd name="T16" fmla="*/ 0 w 2128"/>
                  <a:gd name="T17" fmla="*/ 0 h 2156"/>
                  <a:gd name="T18" fmla="*/ 0 w 2128"/>
                  <a:gd name="T19" fmla="*/ 0 h 2156"/>
                  <a:gd name="T20" fmla="*/ 0 w 2128"/>
                  <a:gd name="T21" fmla="*/ 0 h 2156"/>
                  <a:gd name="T22" fmla="*/ 0 w 2128"/>
                  <a:gd name="T23" fmla="*/ 0 h 2156"/>
                  <a:gd name="T24" fmla="*/ 0 w 2128"/>
                  <a:gd name="T25" fmla="*/ 0 h 2156"/>
                  <a:gd name="T26" fmla="*/ 0 w 2128"/>
                  <a:gd name="T27" fmla="*/ 0 h 2156"/>
                  <a:gd name="T28" fmla="*/ 0 w 2128"/>
                  <a:gd name="T29" fmla="*/ 0 h 2156"/>
                  <a:gd name="T30" fmla="*/ 0 w 2128"/>
                  <a:gd name="T31" fmla="*/ 0 h 2156"/>
                  <a:gd name="T32" fmla="*/ 0 w 2128"/>
                  <a:gd name="T33" fmla="*/ 0 h 2156"/>
                  <a:gd name="T34" fmla="*/ 0 w 2128"/>
                  <a:gd name="T35" fmla="*/ 0 h 2156"/>
                  <a:gd name="T36" fmla="*/ 0 w 2128"/>
                  <a:gd name="T37" fmla="*/ 0 h 2156"/>
                  <a:gd name="T38" fmla="*/ 0 w 2128"/>
                  <a:gd name="T39" fmla="*/ 0 h 2156"/>
                  <a:gd name="T40" fmla="*/ 0 w 2128"/>
                  <a:gd name="T41" fmla="*/ 0 h 2156"/>
                  <a:gd name="T42" fmla="*/ 0 w 2128"/>
                  <a:gd name="T43" fmla="*/ 0 h 2156"/>
                  <a:gd name="T44" fmla="*/ 0 w 2128"/>
                  <a:gd name="T45" fmla="*/ 0 h 2156"/>
                  <a:gd name="T46" fmla="*/ 0 w 2128"/>
                  <a:gd name="T47" fmla="*/ 0 h 2156"/>
                  <a:gd name="T48" fmla="*/ 0 w 2128"/>
                  <a:gd name="T49" fmla="*/ 0 h 2156"/>
                  <a:gd name="T50" fmla="*/ 0 w 2128"/>
                  <a:gd name="T51" fmla="*/ 0 h 2156"/>
                  <a:gd name="T52" fmla="*/ 0 w 2128"/>
                  <a:gd name="T53" fmla="*/ 0 h 2156"/>
                  <a:gd name="T54" fmla="*/ 0 w 2128"/>
                  <a:gd name="T55" fmla="*/ 0 h 2156"/>
                  <a:gd name="T56" fmla="*/ 0 w 2128"/>
                  <a:gd name="T57" fmla="*/ 0 h 2156"/>
                  <a:gd name="T58" fmla="*/ 0 w 2128"/>
                  <a:gd name="T59" fmla="*/ 0 h 2156"/>
                  <a:gd name="T60" fmla="*/ 0 w 2128"/>
                  <a:gd name="T61" fmla="*/ 0 h 2156"/>
                  <a:gd name="T62" fmla="*/ 0 w 2128"/>
                  <a:gd name="T63" fmla="*/ 0 h 2156"/>
                  <a:gd name="T64" fmla="*/ 0 w 2128"/>
                  <a:gd name="T65" fmla="*/ 0 h 2156"/>
                  <a:gd name="T66" fmla="*/ 0 w 2128"/>
                  <a:gd name="T67" fmla="*/ 0 h 2156"/>
                  <a:gd name="T68" fmla="*/ 0 w 2128"/>
                  <a:gd name="T69" fmla="*/ 0 h 2156"/>
                  <a:gd name="T70" fmla="*/ 0 w 2128"/>
                  <a:gd name="T71" fmla="*/ 0 h 2156"/>
                  <a:gd name="T72" fmla="*/ 0 w 2128"/>
                  <a:gd name="T73" fmla="*/ 0 h 2156"/>
                  <a:gd name="T74" fmla="*/ 0 w 2128"/>
                  <a:gd name="T75" fmla="*/ 0 h 2156"/>
                  <a:gd name="T76" fmla="*/ 0 w 2128"/>
                  <a:gd name="T77" fmla="*/ 0 h 2156"/>
                  <a:gd name="T78" fmla="*/ 0 w 2128"/>
                  <a:gd name="T79" fmla="*/ 0 h 2156"/>
                  <a:gd name="T80" fmla="*/ 0 w 2128"/>
                  <a:gd name="T81" fmla="*/ 0 h 2156"/>
                  <a:gd name="T82" fmla="*/ 0 w 2128"/>
                  <a:gd name="T83" fmla="*/ 0 h 2156"/>
                  <a:gd name="T84" fmla="*/ 0 w 2128"/>
                  <a:gd name="T85" fmla="*/ 0 h 2156"/>
                  <a:gd name="T86" fmla="*/ 0 w 2128"/>
                  <a:gd name="T87" fmla="*/ 0 h 2156"/>
                  <a:gd name="T88" fmla="*/ 0 w 2128"/>
                  <a:gd name="T89" fmla="*/ 0 h 2156"/>
                  <a:gd name="T90" fmla="*/ 0 w 2128"/>
                  <a:gd name="T91" fmla="*/ 0 h 2156"/>
                  <a:gd name="T92" fmla="*/ 0 w 2128"/>
                  <a:gd name="T93" fmla="*/ 0 h 2156"/>
                  <a:gd name="T94" fmla="*/ 0 w 2128"/>
                  <a:gd name="T95" fmla="*/ 0 h 2156"/>
                  <a:gd name="T96" fmla="*/ 0 w 2128"/>
                  <a:gd name="T97" fmla="*/ 0 h 2156"/>
                  <a:gd name="T98" fmla="*/ 0 w 2128"/>
                  <a:gd name="T99" fmla="*/ 0 h 2156"/>
                  <a:gd name="T100" fmla="*/ 0 w 2128"/>
                  <a:gd name="T101" fmla="*/ 0 h 2156"/>
                  <a:gd name="T102" fmla="*/ 0 w 2128"/>
                  <a:gd name="T103" fmla="*/ 0 h 2156"/>
                  <a:gd name="T104" fmla="*/ 0 w 2128"/>
                  <a:gd name="T105" fmla="*/ 0 h 2156"/>
                  <a:gd name="T106" fmla="*/ 0 w 2128"/>
                  <a:gd name="T107" fmla="*/ 0 h 2156"/>
                  <a:gd name="T108" fmla="*/ 0 w 2128"/>
                  <a:gd name="T109" fmla="*/ 0 h 2156"/>
                  <a:gd name="T110" fmla="*/ 0 w 2128"/>
                  <a:gd name="T111" fmla="*/ 0 h 2156"/>
                  <a:gd name="T112" fmla="*/ 0 w 2128"/>
                  <a:gd name="T113" fmla="*/ 0 h 2156"/>
                  <a:gd name="T114" fmla="*/ 0 w 2128"/>
                  <a:gd name="T115" fmla="*/ 0 h 2156"/>
                  <a:gd name="T116" fmla="*/ 0 w 2128"/>
                  <a:gd name="T117" fmla="*/ 0 h 2156"/>
                  <a:gd name="T118" fmla="*/ 0 w 2128"/>
                  <a:gd name="T119" fmla="*/ 0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7" name="Freeform 191" descr="50%"/>
              <p:cNvSpPr>
                <a:spLocks noChangeAspect="1"/>
              </p:cNvSpPr>
              <p:nvPr/>
            </p:nvSpPr>
            <p:spPr bwMode="auto">
              <a:xfrm>
                <a:off x="7863" y="3033"/>
                <a:ext cx="490" cy="528"/>
              </a:xfrm>
              <a:custGeom>
                <a:avLst/>
                <a:gdLst>
                  <a:gd name="T0" fmla="*/ 0 w 1063"/>
                  <a:gd name="T1" fmla="*/ 0 h 1149"/>
                  <a:gd name="T2" fmla="*/ 0 w 1063"/>
                  <a:gd name="T3" fmla="*/ 0 h 1149"/>
                  <a:gd name="T4" fmla="*/ 0 w 1063"/>
                  <a:gd name="T5" fmla="*/ 0 h 1149"/>
                  <a:gd name="T6" fmla="*/ 0 w 1063"/>
                  <a:gd name="T7" fmla="*/ 0 h 1149"/>
                  <a:gd name="T8" fmla="*/ 0 w 1063"/>
                  <a:gd name="T9" fmla="*/ 0 h 1149"/>
                  <a:gd name="T10" fmla="*/ 0 w 1063"/>
                  <a:gd name="T11" fmla="*/ 0 h 1149"/>
                  <a:gd name="T12" fmla="*/ 0 w 1063"/>
                  <a:gd name="T13" fmla="*/ 0 h 1149"/>
                  <a:gd name="T14" fmla="*/ 0 w 1063"/>
                  <a:gd name="T15" fmla="*/ 0 h 1149"/>
                  <a:gd name="T16" fmla="*/ 0 w 1063"/>
                  <a:gd name="T17" fmla="*/ 0 h 1149"/>
                  <a:gd name="T18" fmla="*/ 0 w 1063"/>
                  <a:gd name="T19" fmla="*/ 0 h 1149"/>
                  <a:gd name="T20" fmla="*/ 0 w 1063"/>
                  <a:gd name="T21" fmla="*/ 0 h 1149"/>
                  <a:gd name="T22" fmla="*/ 0 w 1063"/>
                  <a:gd name="T23" fmla="*/ 0 h 1149"/>
                  <a:gd name="T24" fmla="*/ 0 w 1063"/>
                  <a:gd name="T25" fmla="*/ 0 h 1149"/>
                  <a:gd name="T26" fmla="*/ 0 w 1063"/>
                  <a:gd name="T27" fmla="*/ 0 h 1149"/>
                  <a:gd name="T28" fmla="*/ 0 w 1063"/>
                  <a:gd name="T29" fmla="*/ 0 h 1149"/>
                  <a:gd name="T30" fmla="*/ 0 w 1063"/>
                  <a:gd name="T31" fmla="*/ 0 h 1149"/>
                  <a:gd name="T32" fmla="*/ 0 w 1063"/>
                  <a:gd name="T33" fmla="*/ 0 h 1149"/>
                  <a:gd name="T34" fmla="*/ 0 w 1063"/>
                  <a:gd name="T35" fmla="*/ 0 h 1149"/>
                  <a:gd name="T36" fmla="*/ 0 w 1063"/>
                  <a:gd name="T37" fmla="*/ 0 h 1149"/>
                  <a:gd name="T38" fmla="*/ 0 w 1063"/>
                  <a:gd name="T39" fmla="*/ 0 h 1149"/>
                  <a:gd name="T40" fmla="*/ 0 w 1063"/>
                  <a:gd name="T41" fmla="*/ 0 h 1149"/>
                  <a:gd name="T42" fmla="*/ 0 w 1063"/>
                  <a:gd name="T43" fmla="*/ 0 h 1149"/>
                  <a:gd name="T44" fmla="*/ 0 w 1063"/>
                  <a:gd name="T45" fmla="*/ 0 h 1149"/>
                  <a:gd name="T46" fmla="*/ 0 w 1063"/>
                  <a:gd name="T47" fmla="*/ 0 h 1149"/>
                  <a:gd name="T48" fmla="*/ 0 w 1063"/>
                  <a:gd name="T49" fmla="*/ 0 h 1149"/>
                  <a:gd name="T50" fmla="*/ 0 w 1063"/>
                  <a:gd name="T51" fmla="*/ 0 h 1149"/>
                  <a:gd name="T52" fmla="*/ 0 w 1063"/>
                  <a:gd name="T53" fmla="*/ 0 h 1149"/>
                  <a:gd name="T54" fmla="*/ 0 w 1063"/>
                  <a:gd name="T55" fmla="*/ 0 h 1149"/>
                  <a:gd name="T56" fmla="*/ 0 w 1063"/>
                  <a:gd name="T57" fmla="*/ 0 h 1149"/>
                  <a:gd name="T58" fmla="*/ 0 w 1063"/>
                  <a:gd name="T59" fmla="*/ 0 h 1149"/>
                  <a:gd name="T60" fmla="*/ 0 w 1063"/>
                  <a:gd name="T61" fmla="*/ 0 h 1149"/>
                  <a:gd name="T62" fmla="*/ 0 w 1063"/>
                  <a:gd name="T63" fmla="*/ 0 h 1149"/>
                  <a:gd name="T64" fmla="*/ 0 w 1063"/>
                  <a:gd name="T65" fmla="*/ 0 h 1149"/>
                  <a:gd name="T66" fmla="*/ 0 w 1063"/>
                  <a:gd name="T67" fmla="*/ 0 h 1149"/>
                  <a:gd name="T68" fmla="*/ 0 w 1063"/>
                  <a:gd name="T69" fmla="*/ 0 h 1149"/>
                  <a:gd name="T70" fmla="*/ 0 w 1063"/>
                  <a:gd name="T71" fmla="*/ 0 h 1149"/>
                  <a:gd name="T72" fmla="*/ 0 w 1063"/>
                  <a:gd name="T73" fmla="*/ 0 h 1149"/>
                  <a:gd name="T74" fmla="*/ 0 w 1063"/>
                  <a:gd name="T75" fmla="*/ 0 h 1149"/>
                  <a:gd name="T76" fmla="*/ 0 w 1063"/>
                  <a:gd name="T77" fmla="*/ 0 h 1149"/>
                  <a:gd name="T78" fmla="*/ 0 w 1063"/>
                  <a:gd name="T79" fmla="*/ 0 h 1149"/>
                  <a:gd name="T80" fmla="*/ 0 w 1063"/>
                  <a:gd name="T81" fmla="*/ 0 h 1149"/>
                  <a:gd name="T82" fmla="*/ 0 w 1063"/>
                  <a:gd name="T83" fmla="*/ 0 h 1149"/>
                  <a:gd name="T84" fmla="*/ 0 w 1063"/>
                  <a:gd name="T85" fmla="*/ 0 h 1149"/>
                  <a:gd name="T86" fmla="*/ 0 w 1063"/>
                  <a:gd name="T87" fmla="*/ 0 h 1149"/>
                  <a:gd name="T88" fmla="*/ 0 w 1063"/>
                  <a:gd name="T89" fmla="*/ 0 h 1149"/>
                  <a:gd name="T90" fmla="*/ 0 w 1063"/>
                  <a:gd name="T91" fmla="*/ 0 h 1149"/>
                  <a:gd name="T92" fmla="*/ 0 w 1063"/>
                  <a:gd name="T93" fmla="*/ 0 h 1149"/>
                  <a:gd name="T94" fmla="*/ 0 w 1063"/>
                  <a:gd name="T95" fmla="*/ 0 h 1149"/>
                  <a:gd name="T96" fmla="*/ 0 w 1063"/>
                  <a:gd name="T97" fmla="*/ 0 h 1149"/>
                  <a:gd name="T98" fmla="*/ 0 w 1063"/>
                  <a:gd name="T99" fmla="*/ 0 h 1149"/>
                  <a:gd name="T100" fmla="*/ 0 w 1063"/>
                  <a:gd name="T101" fmla="*/ 0 h 1149"/>
                  <a:gd name="T102" fmla="*/ 0 w 1063"/>
                  <a:gd name="T103" fmla="*/ 0 h 1149"/>
                  <a:gd name="T104" fmla="*/ 0 w 1063"/>
                  <a:gd name="T105" fmla="*/ 0 h 1149"/>
                  <a:gd name="T106" fmla="*/ 0 w 1063"/>
                  <a:gd name="T107" fmla="*/ 0 h 1149"/>
                  <a:gd name="T108" fmla="*/ 0 w 1063"/>
                  <a:gd name="T109" fmla="*/ 0 h 1149"/>
                  <a:gd name="T110" fmla="*/ 0 w 1063"/>
                  <a:gd name="T111" fmla="*/ 0 h 1149"/>
                  <a:gd name="T112" fmla="*/ 0 w 1063"/>
                  <a:gd name="T113" fmla="*/ 0 h 1149"/>
                  <a:gd name="T114" fmla="*/ 0 w 1063"/>
                  <a:gd name="T115" fmla="*/ 0 h 1149"/>
                  <a:gd name="T116" fmla="*/ 0 w 1063"/>
                  <a:gd name="T117" fmla="*/ 0 h 1149"/>
                  <a:gd name="T118" fmla="*/ 0 w 1063"/>
                  <a:gd name="T119" fmla="*/ 0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pct50">
                <a:fgClr>
                  <a:srgbClr val="000000"/>
                </a:fgClr>
                <a:bgClr>
                  <a:srgbClr val="FFFFFF"/>
                </a:bgClr>
              </a:pattFill>
              <a:ln w="0" cap="flat">
                <a:solidFill>
                  <a:srgbClr val="000000"/>
                </a:solidFill>
                <a:prstDash val="solid"/>
                <a:round/>
                <a:headEnd/>
                <a:tailEnd/>
              </a:ln>
            </p:spPr>
            <p:txBody>
              <a:bodyPr/>
              <a:lstStyle/>
              <a:p>
                <a:endParaRPr lang="ja-JP" altLang="en-US"/>
              </a:p>
            </p:txBody>
          </p:sp>
          <p:sp>
            <p:nvSpPr>
              <p:cNvPr id="21668" name="Freeform 192"/>
              <p:cNvSpPr>
                <a:spLocks noChangeAspect="1"/>
              </p:cNvSpPr>
              <p:nvPr/>
            </p:nvSpPr>
            <p:spPr bwMode="auto">
              <a:xfrm>
                <a:off x="9175" y="4303"/>
                <a:ext cx="784" cy="1166"/>
              </a:xfrm>
              <a:custGeom>
                <a:avLst/>
                <a:gdLst>
                  <a:gd name="T0" fmla="*/ 0 w 1702"/>
                  <a:gd name="T1" fmla="*/ 0 h 2539"/>
                  <a:gd name="T2" fmla="*/ 0 w 1702"/>
                  <a:gd name="T3" fmla="*/ 0 h 2539"/>
                  <a:gd name="T4" fmla="*/ 0 w 1702"/>
                  <a:gd name="T5" fmla="*/ 0 h 2539"/>
                  <a:gd name="T6" fmla="*/ 0 w 1702"/>
                  <a:gd name="T7" fmla="*/ 0 h 2539"/>
                  <a:gd name="T8" fmla="*/ 0 w 1702"/>
                  <a:gd name="T9" fmla="*/ 0 h 2539"/>
                  <a:gd name="T10" fmla="*/ 0 w 1702"/>
                  <a:gd name="T11" fmla="*/ 0 h 2539"/>
                  <a:gd name="T12" fmla="*/ 0 w 1702"/>
                  <a:gd name="T13" fmla="*/ 0 h 2539"/>
                  <a:gd name="T14" fmla="*/ 0 w 1702"/>
                  <a:gd name="T15" fmla="*/ 0 h 2539"/>
                  <a:gd name="T16" fmla="*/ 0 w 1702"/>
                  <a:gd name="T17" fmla="*/ 0 h 2539"/>
                  <a:gd name="T18" fmla="*/ 0 w 1702"/>
                  <a:gd name="T19" fmla="*/ 0 h 2539"/>
                  <a:gd name="T20" fmla="*/ 0 w 1702"/>
                  <a:gd name="T21" fmla="*/ 0 h 2539"/>
                  <a:gd name="T22" fmla="*/ 0 w 1702"/>
                  <a:gd name="T23" fmla="*/ 0 h 2539"/>
                  <a:gd name="T24" fmla="*/ 0 w 1702"/>
                  <a:gd name="T25" fmla="*/ 0 h 2539"/>
                  <a:gd name="T26" fmla="*/ 0 w 1702"/>
                  <a:gd name="T27" fmla="*/ 0 h 2539"/>
                  <a:gd name="T28" fmla="*/ 0 w 1702"/>
                  <a:gd name="T29" fmla="*/ 0 h 2539"/>
                  <a:gd name="T30" fmla="*/ 0 w 1702"/>
                  <a:gd name="T31" fmla="*/ 0 h 2539"/>
                  <a:gd name="T32" fmla="*/ 0 w 1702"/>
                  <a:gd name="T33" fmla="*/ 0 h 2539"/>
                  <a:gd name="T34" fmla="*/ 0 w 1702"/>
                  <a:gd name="T35" fmla="*/ 0 h 2539"/>
                  <a:gd name="T36" fmla="*/ 0 w 1702"/>
                  <a:gd name="T37" fmla="*/ 0 h 2539"/>
                  <a:gd name="T38" fmla="*/ 0 w 1702"/>
                  <a:gd name="T39" fmla="*/ 0 h 2539"/>
                  <a:gd name="T40" fmla="*/ 0 w 1702"/>
                  <a:gd name="T41" fmla="*/ 0 h 2539"/>
                  <a:gd name="T42" fmla="*/ 0 w 1702"/>
                  <a:gd name="T43" fmla="*/ 0 h 2539"/>
                  <a:gd name="T44" fmla="*/ 0 w 1702"/>
                  <a:gd name="T45" fmla="*/ 0 h 2539"/>
                  <a:gd name="T46" fmla="*/ 0 w 1702"/>
                  <a:gd name="T47" fmla="*/ 0 h 2539"/>
                  <a:gd name="T48" fmla="*/ 0 w 1702"/>
                  <a:gd name="T49" fmla="*/ 0 h 2539"/>
                  <a:gd name="T50" fmla="*/ 0 w 1702"/>
                  <a:gd name="T51" fmla="*/ 0 h 2539"/>
                  <a:gd name="T52" fmla="*/ 0 w 1702"/>
                  <a:gd name="T53" fmla="*/ 0 h 2539"/>
                  <a:gd name="T54" fmla="*/ 0 w 1702"/>
                  <a:gd name="T55" fmla="*/ 0 h 2539"/>
                  <a:gd name="T56" fmla="*/ 0 w 1702"/>
                  <a:gd name="T57" fmla="*/ 0 h 2539"/>
                  <a:gd name="T58" fmla="*/ 0 w 1702"/>
                  <a:gd name="T59" fmla="*/ 0 h 2539"/>
                  <a:gd name="T60" fmla="*/ 0 w 1702"/>
                  <a:gd name="T61" fmla="*/ 0 h 2539"/>
                  <a:gd name="T62" fmla="*/ 0 w 1702"/>
                  <a:gd name="T63" fmla="*/ 0 h 2539"/>
                  <a:gd name="T64" fmla="*/ 0 w 1702"/>
                  <a:gd name="T65" fmla="*/ 0 h 2539"/>
                  <a:gd name="T66" fmla="*/ 0 w 1702"/>
                  <a:gd name="T67" fmla="*/ 0 h 2539"/>
                  <a:gd name="T68" fmla="*/ 0 w 1702"/>
                  <a:gd name="T69" fmla="*/ 0 h 2539"/>
                  <a:gd name="T70" fmla="*/ 0 w 1702"/>
                  <a:gd name="T71" fmla="*/ 0 h 2539"/>
                  <a:gd name="T72" fmla="*/ 0 w 1702"/>
                  <a:gd name="T73" fmla="*/ 0 h 2539"/>
                  <a:gd name="T74" fmla="*/ 0 w 1702"/>
                  <a:gd name="T75" fmla="*/ 0 h 2539"/>
                  <a:gd name="T76" fmla="*/ 0 w 1702"/>
                  <a:gd name="T77" fmla="*/ 0 h 2539"/>
                  <a:gd name="T78" fmla="*/ 0 w 1702"/>
                  <a:gd name="T79" fmla="*/ 0 h 2539"/>
                  <a:gd name="T80" fmla="*/ 0 w 1702"/>
                  <a:gd name="T81" fmla="*/ 0 h 2539"/>
                  <a:gd name="T82" fmla="*/ 0 w 1702"/>
                  <a:gd name="T83" fmla="*/ 0 h 2539"/>
                  <a:gd name="T84" fmla="*/ 0 w 1702"/>
                  <a:gd name="T85" fmla="*/ 0 h 2539"/>
                  <a:gd name="T86" fmla="*/ 0 w 1702"/>
                  <a:gd name="T87" fmla="*/ 0 h 2539"/>
                  <a:gd name="T88" fmla="*/ 0 w 1702"/>
                  <a:gd name="T89" fmla="*/ 0 h 2539"/>
                  <a:gd name="T90" fmla="*/ 0 w 1702"/>
                  <a:gd name="T91" fmla="*/ 0 h 2539"/>
                  <a:gd name="T92" fmla="*/ 0 w 1702"/>
                  <a:gd name="T93" fmla="*/ 0 h 2539"/>
                  <a:gd name="T94" fmla="*/ 0 w 1702"/>
                  <a:gd name="T95" fmla="*/ 0 h 2539"/>
                  <a:gd name="T96" fmla="*/ 0 w 1702"/>
                  <a:gd name="T97" fmla="*/ 0 h 2539"/>
                  <a:gd name="T98" fmla="*/ 0 w 1702"/>
                  <a:gd name="T99" fmla="*/ 0 h 2539"/>
                  <a:gd name="T100" fmla="*/ 0 w 1702"/>
                  <a:gd name="T101" fmla="*/ 0 h 2539"/>
                  <a:gd name="T102" fmla="*/ 0 w 1702"/>
                  <a:gd name="T103" fmla="*/ 0 h 2539"/>
                  <a:gd name="T104" fmla="*/ 0 w 1702"/>
                  <a:gd name="T105" fmla="*/ 0 h 2539"/>
                  <a:gd name="T106" fmla="*/ 0 w 1702"/>
                  <a:gd name="T107" fmla="*/ 0 h 2539"/>
                  <a:gd name="T108" fmla="*/ 0 w 1702"/>
                  <a:gd name="T109" fmla="*/ 0 h 2539"/>
                  <a:gd name="T110" fmla="*/ 0 w 1702"/>
                  <a:gd name="T111" fmla="*/ 0 h 2539"/>
                  <a:gd name="T112" fmla="*/ 0 w 1702"/>
                  <a:gd name="T113" fmla="*/ 0 h 2539"/>
                  <a:gd name="T114" fmla="*/ 0 w 1702"/>
                  <a:gd name="T115" fmla="*/ 0 h 2539"/>
                  <a:gd name="T116" fmla="*/ 0 w 1702"/>
                  <a:gd name="T117" fmla="*/ 0 h 2539"/>
                  <a:gd name="T118" fmla="*/ 0 w 1702"/>
                  <a:gd name="T119" fmla="*/ 0 h 2539"/>
                  <a:gd name="T120" fmla="*/ 0 w 1702"/>
                  <a:gd name="T121" fmla="*/ 0 h 2539"/>
                  <a:gd name="T122" fmla="*/ 0 w 1702"/>
                  <a:gd name="T123" fmla="*/ 0 h 2539"/>
                  <a:gd name="T124" fmla="*/ 0 w 1702"/>
                  <a:gd name="T125" fmla="*/ 0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69" name="Freeform 193"/>
              <p:cNvSpPr>
                <a:spLocks noChangeAspect="1"/>
              </p:cNvSpPr>
              <p:nvPr/>
            </p:nvSpPr>
            <p:spPr bwMode="auto">
              <a:xfrm>
                <a:off x="8066" y="2720"/>
                <a:ext cx="822" cy="762"/>
              </a:xfrm>
              <a:custGeom>
                <a:avLst/>
                <a:gdLst>
                  <a:gd name="T0" fmla="*/ 0 w 1787"/>
                  <a:gd name="T1" fmla="*/ 0 h 1659"/>
                  <a:gd name="T2" fmla="*/ 0 w 1787"/>
                  <a:gd name="T3" fmla="*/ 0 h 1659"/>
                  <a:gd name="T4" fmla="*/ 0 w 1787"/>
                  <a:gd name="T5" fmla="*/ 0 h 1659"/>
                  <a:gd name="T6" fmla="*/ 0 w 1787"/>
                  <a:gd name="T7" fmla="*/ 0 h 1659"/>
                  <a:gd name="T8" fmla="*/ 0 w 1787"/>
                  <a:gd name="T9" fmla="*/ 0 h 1659"/>
                  <a:gd name="T10" fmla="*/ 0 w 1787"/>
                  <a:gd name="T11" fmla="*/ 0 h 1659"/>
                  <a:gd name="T12" fmla="*/ 0 w 1787"/>
                  <a:gd name="T13" fmla="*/ 0 h 1659"/>
                  <a:gd name="T14" fmla="*/ 0 w 1787"/>
                  <a:gd name="T15" fmla="*/ 0 h 1659"/>
                  <a:gd name="T16" fmla="*/ 0 w 1787"/>
                  <a:gd name="T17" fmla="*/ 0 h 1659"/>
                  <a:gd name="T18" fmla="*/ 0 w 1787"/>
                  <a:gd name="T19" fmla="*/ 0 h 1659"/>
                  <a:gd name="T20" fmla="*/ 0 w 1787"/>
                  <a:gd name="T21" fmla="*/ 0 h 1659"/>
                  <a:gd name="T22" fmla="*/ 0 w 1787"/>
                  <a:gd name="T23" fmla="*/ 0 h 1659"/>
                  <a:gd name="T24" fmla="*/ 0 w 1787"/>
                  <a:gd name="T25" fmla="*/ 0 h 1659"/>
                  <a:gd name="T26" fmla="*/ 0 w 1787"/>
                  <a:gd name="T27" fmla="*/ 0 h 1659"/>
                  <a:gd name="T28" fmla="*/ 0 w 1787"/>
                  <a:gd name="T29" fmla="*/ 0 h 1659"/>
                  <a:gd name="T30" fmla="*/ 0 w 1787"/>
                  <a:gd name="T31" fmla="*/ 0 h 1659"/>
                  <a:gd name="T32" fmla="*/ 0 w 1787"/>
                  <a:gd name="T33" fmla="*/ 0 h 1659"/>
                  <a:gd name="T34" fmla="*/ 0 w 1787"/>
                  <a:gd name="T35" fmla="*/ 0 h 1659"/>
                  <a:gd name="T36" fmla="*/ 0 w 1787"/>
                  <a:gd name="T37" fmla="*/ 0 h 1659"/>
                  <a:gd name="T38" fmla="*/ 0 w 1787"/>
                  <a:gd name="T39" fmla="*/ 0 h 1659"/>
                  <a:gd name="T40" fmla="*/ 0 w 1787"/>
                  <a:gd name="T41" fmla="*/ 0 h 1659"/>
                  <a:gd name="T42" fmla="*/ 0 w 1787"/>
                  <a:gd name="T43" fmla="*/ 0 h 1659"/>
                  <a:gd name="T44" fmla="*/ 0 w 1787"/>
                  <a:gd name="T45" fmla="*/ 0 h 1659"/>
                  <a:gd name="T46" fmla="*/ 0 w 1787"/>
                  <a:gd name="T47" fmla="*/ 0 h 1659"/>
                  <a:gd name="T48" fmla="*/ 0 w 1787"/>
                  <a:gd name="T49" fmla="*/ 0 h 1659"/>
                  <a:gd name="T50" fmla="*/ 0 w 1787"/>
                  <a:gd name="T51" fmla="*/ 0 h 1659"/>
                  <a:gd name="T52" fmla="*/ 0 w 1787"/>
                  <a:gd name="T53" fmla="*/ 0 h 1659"/>
                  <a:gd name="T54" fmla="*/ 0 w 1787"/>
                  <a:gd name="T55" fmla="*/ 0 h 1659"/>
                  <a:gd name="T56" fmla="*/ 0 w 1787"/>
                  <a:gd name="T57" fmla="*/ 0 h 1659"/>
                  <a:gd name="T58" fmla="*/ 0 w 1787"/>
                  <a:gd name="T59" fmla="*/ 0 h 1659"/>
                  <a:gd name="T60" fmla="*/ 0 w 1787"/>
                  <a:gd name="T61" fmla="*/ 0 h 1659"/>
                  <a:gd name="T62" fmla="*/ 0 w 1787"/>
                  <a:gd name="T63" fmla="*/ 0 h 1659"/>
                  <a:gd name="T64" fmla="*/ 0 w 1787"/>
                  <a:gd name="T65" fmla="*/ 0 h 1659"/>
                  <a:gd name="T66" fmla="*/ 0 w 1787"/>
                  <a:gd name="T67" fmla="*/ 0 h 1659"/>
                  <a:gd name="T68" fmla="*/ 0 w 1787"/>
                  <a:gd name="T69" fmla="*/ 0 h 1659"/>
                  <a:gd name="T70" fmla="*/ 0 w 1787"/>
                  <a:gd name="T71" fmla="*/ 0 h 1659"/>
                  <a:gd name="T72" fmla="*/ 0 w 1787"/>
                  <a:gd name="T73" fmla="*/ 0 h 1659"/>
                  <a:gd name="T74" fmla="*/ 0 w 1787"/>
                  <a:gd name="T75" fmla="*/ 0 h 1659"/>
                  <a:gd name="T76" fmla="*/ 0 w 1787"/>
                  <a:gd name="T77" fmla="*/ 0 h 1659"/>
                  <a:gd name="T78" fmla="*/ 0 w 1787"/>
                  <a:gd name="T79" fmla="*/ 0 h 1659"/>
                  <a:gd name="T80" fmla="*/ 0 w 1787"/>
                  <a:gd name="T81" fmla="*/ 0 h 1659"/>
                  <a:gd name="T82" fmla="*/ 0 w 1787"/>
                  <a:gd name="T83" fmla="*/ 0 h 1659"/>
                  <a:gd name="T84" fmla="*/ 0 w 1787"/>
                  <a:gd name="T85" fmla="*/ 0 h 1659"/>
                  <a:gd name="T86" fmla="*/ 0 w 1787"/>
                  <a:gd name="T87" fmla="*/ 0 h 1659"/>
                  <a:gd name="T88" fmla="*/ 0 w 1787"/>
                  <a:gd name="T89" fmla="*/ 0 h 1659"/>
                  <a:gd name="T90" fmla="*/ 0 w 1787"/>
                  <a:gd name="T91" fmla="*/ 0 h 1659"/>
                  <a:gd name="T92" fmla="*/ 0 w 1787"/>
                  <a:gd name="T93" fmla="*/ 0 h 1659"/>
                  <a:gd name="T94" fmla="*/ 0 w 1787"/>
                  <a:gd name="T95" fmla="*/ 0 h 1659"/>
                  <a:gd name="T96" fmla="*/ 0 w 1787"/>
                  <a:gd name="T97" fmla="*/ 0 h 1659"/>
                  <a:gd name="T98" fmla="*/ 0 w 1787"/>
                  <a:gd name="T99" fmla="*/ 0 h 1659"/>
                  <a:gd name="T100" fmla="*/ 0 w 1787"/>
                  <a:gd name="T101" fmla="*/ 0 h 1659"/>
                  <a:gd name="T102" fmla="*/ 0 w 1787"/>
                  <a:gd name="T103" fmla="*/ 0 h 1659"/>
                  <a:gd name="T104" fmla="*/ 0 w 1787"/>
                  <a:gd name="T105" fmla="*/ 0 h 1659"/>
                  <a:gd name="T106" fmla="*/ 0 w 1787"/>
                  <a:gd name="T107" fmla="*/ 0 h 1659"/>
                  <a:gd name="T108" fmla="*/ 0 w 1787"/>
                  <a:gd name="T109" fmla="*/ 0 h 1659"/>
                  <a:gd name="T110" fmla="*/ 0 w 1787"/>
                  <a:gd name="T111" fmla="*/ 0 h 1659"/>
                  <a:gd name="T112" fmla="*/ 0 w 1787"/>
                  <a:gd name="T113" fmla="*/ 0 h 1659"/>
                  <a:gd name="T114" fmla="*/ 0 w 1787"/>
                  <a:gd name="T115" fmla="*/ 0 h 1659"/>
                  <a:gd name="T116" fmla="*/ 0 w 1787"/>
                  <a:gd name="T117" fmla="*/ 0 h 1659"/>
                  <a:gd name="T118" fmla="*/ 0 w 1787"/>
                  <a:gd name="T119" fmla="*/ 0 h 1659"/>
                  <a:gd name="T120" fmla="*/ 0 w 1787"/>
                  <a:gd name="T121" fmla="*/ 0 h 1659"/>
                  <a:gd name="T122" fmla="*/ 0 w 1787"/>
                  <a:gd name="T123" fmla="*/ 0 h 1659"/>
                  <a:gd name="T124" fmla="*/ 0 w 1787"/>
                  <a:gd name="T125" fmla="*/ 0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70" name="Freeform 194" descr="20%"/>
              <p:cNvSpPr>
                <a:spLocks noChangeAspect="1"/>
              </p:cNvSpPr>
              <p:nvPr/>
            </p:nvSpPr>
            <p:spPr bwMode="auto">
              <a:xfrm>
                <a:off x="7589" y="2128"/>
                <a:ext cx="1025" cy="905"/>
              </a:xfrm>
              <a:custGeom>
                <a:avLst/>
                <a:gdLst>
                  <a:gd name="T0" fmla="*/ 0 w 2227"/>
                  <a:gd name="T1" fmla="*/ 0 h 1972"/>
                  <a:gd name="T2" fmla="*/ 0 w 2227"/>
                  <a:gd name="T3" fmla="*/ 0 h 1972"/>
                  <a:gd name="T4" fmla="*/ 0 w 2227"/>
                  <a:gd name="T5" fmla="*/ 0 h 1972"/>
                  <a:gd name="T6" fmla="*/ 0 w 2227"/>
                  <a:gd name="T7" fmla="*/ 0 h 1972"/>
                  <a:gd name="T8" fmla="*/ 0 w 2227"/>
                  <a:gd name="T9" fmla="*/ 0 h 1972"/>
                  <a:gd name="T10" fmla="*/ 0 w 2227"/>
                  <a:gd name="T11" fmla="*/ 0 h 1972"/>
                  <a:gd name="T12" fmla="*/ 0 w 2227"/>
                  <a:gd name="T13" fmla="*/ 0 h 1972"/>
                  <a:gd name="T14" fmla="*/ 0 w 2227"/>
                  <a:gd name="T15" fmla="*/ 0 h 1972"/>
                  <a:gd name="T16" fmla="*/ 0 w 2227"/>
                  <a:gd name="T17" fmla="*/ 0 h 1972"/>
                  <a:gd name="T18" fmla="*/ 0 w 2227"/>
                  <a:gd name="T19" fmla="*/ 0 h 1972"/>
                  <a:gd name="T20" fmla="*/ 0 w 2227"/>
                  <a:gd name="T21" fmla="*/ 0 h 1972"/>
                  <a:gd name="T22" fmla="*/ 0 w 2227"/>
                  <a:gd name="T23" fmla="*/ 0 h 1972"/>
                  <a:gd name="T24" fmla="*/ 0 w 2227"/>
                  <a:gd name="T25" fmla="*/ 0 h 1972"/>
                  <a:gd name="T26" fmla="*/ 0 w 2227"/>
                  <a:gd name="T27" fmla="*/ 0 h 1972"/>
                  <a:gd name="T28" fmla="*/ 0 w 2227"/>
                  <a:gd name="T29" fmla="*/ 0 h 1972"/>
                  <a:gd name="T30" fmla="*/ 0 w 2227"/>
                  <a:gd name="T31" fmla="*/ 0 h 1972"/>
                  <a:gd name="T32" fmla="*/ 0 w 2227"/>
                  <a:gd name="T33" fmla="*/ 0 h 1972"/>
                  <a:gd name="T34" fmla="*/ 0 w 2227"/>
                  <a:gd name="T35" fmla="*/ 0 h 1972"/>
                  <a:gd name="T36" fmla="*/ 0 w 2227"/>
                  <a:gd name="T37" fmla="*/ 0 h 1972"/>
                  <a:gd name="T38" fmla="*/ 0 w 2227"/>
                  <a:gd name="T39" fmla="*/ 0 h 1972"/>
                  <a:gd name="T40" fmla="*/ 0 w 2227"/>
                  <a:gd name="T41" fmla="*/ 0 h 1972"/>
                  <a:gd name="T42" fmla="*/ 0 w 2227"/>
                  <a:gd name="T43" fmla="*/ 0 h 1972"/>
                  <a:gd name="T44" fmla="*/ 0 w 2227"/>
                  <a:gd name="T45" fmla="*/ 0 h 1972"/>
                  <a:gd name="T46" fmla="*/ 0 w 2227"/>
                  <a:gd name="T47" fmla="*/ 0 h 1972"/>
                  <a:gd name="T48" fmla="*/ 0 w 2227"/>
                  <a:gd name="T49" fmla="*/ 0 h 1972"/>
                  <a:gd name="T50" fmla="*/ 0 w 2227"/>
                  <a:gd name="T51" fmla="*/ 0 h 1972"/>
                  <a:gd name="T52" fmla="*/ 0 w 2227"/>
                  <a:gd name="T53" fmla="*/ 0 h 1972"/>
                  <a:gd name="T54" fmla="*/ 0 w 2227"/>
                  <a:gd name="T55" fmla="*/ 0 h 1972"/>
                  <a:gd name="T56" fmla="*/ 0 w 2227"/>
                  <a:gd name="T57" fmla="*/ 0 h 1972"/>
                  <a:gd name="T58" fmla="*/ 0 w 2227"/>
                  <a:gd name="T59" fmla="*/ 0 h 1972"/>
                  <a:gd name="T60" fmla="*/ 0 w 2227"/>
                  <a:gd name="T61" fmla="*/ 0 h 1972"/>
                  <a:gd name="T62" fmla="*/ 0 w 2227"/>
                  <a:gd name="T63" fmla="*/ 0 h 1972"/>
                  <a:gd name="T64" fmla="*/ 0 w 2227"/>
                  <a:gd name="T65" fmla="*/ 0 h 1972"/>
                  <a:gd name="T66" fmla="*/ 0 w 2227"/>
                  <a:gd name="T67" fmla="*/ 0 h 1972"/>
                  <a:gd name="T68" fmla="*/ 0 w 2227"/>
                  <a:gd name="T69" fmla="*/ 0 h 1972"/>
                  <a:gd name="T70" fmla="*/ 0 w 2227"/>
                  <a:gd name="T71" fmla="*/ 0 h 1972"/>
                  <a:gd name="T72" fmla="*/ 0 w 2227"/>
                  <a:gd name="T73" fmla="*/ 0 h 1972"/>
                  <a:gd name="T74" fmla="*/ 0 w 2227"/>
                  <a:gd name="T75" fmla="*/ 0 h 1972"/>
                  <a:gd name="T76" fmla="*/ 0 w 2227"/>
                  <a:gd name="T77" fmla="*/ 0 h 1972"/>
                  <a:gd name="T78" fmla="*/ 0 w 2227"/>
                  <a:gd name="T79" fmla="*/ 0 h 1972"/>
                  <a:gd name="T80" fmla="*/ 0 w 2227"/>
                  <a:gd name="T81" fmla="*/ 0 h 1972"/>
                  <a:gd name="T82" fmla="*/ 0 w 2227"/>
                  <a:gd name="T83" fmla="*/ 0 h 1972"/>
                  <a:gd name="T84" fmla="*/ 0 w 2227"/>
                  <a:gd name="T85" fmla="*/ 0 h 1972"/>
                  <a:gd name="T86" fmla="*/ 0 w 2227"/>
                  <a:gd name="T87" fmla="*/ 0 h 1972"/>
                  <a:gd name="T88" fmla="*/ 0 w 2227"/>
                  <a:gd name="T89" fmla="*/ 0 h 1972"/>
                  <a:gd name="T90" fmla="*/ 0 w 2227"/>
                  <a:gd name="T91" fmla="*/ 0 h 1972"/>
                  <a:gd name="T92" fmla="*/ 0 w 2227"/>
                  <a:gd name="T93" fmla="*/ 0 h 1972"/>
                  <a:gd name="T94" fmla="*/ 0 w 2227"/>
                  <a:gd name="T95" fmla="*/ 0 h 1972"/>
                  <a:gd name="T96" fmla="*/ 0 w 2227"/>
                  <a:gd name="T97" fmla="*/ 0 h 1972"/>
                  <a:gd name="T98" fmla="*/ 0 w 2227"/>
                  <a:gd name="T99" fmla="*/ 0 h 1972"/>
                  <a:gd name="T100" fmla="*/ 0 w 2227"/>
                  <a:gd name="T101" fmla="*/ 0 h 1972"/>
                  <a:gd name="T102" fmla="*/ 0 w 2227"/>
                  <a:gd name="T103" fmla="*/ 0 h 1972"/>
                  <a:gd name="T104" fmla="*/ 0 w 2227"/>
                  <a:gd name="T105" fmla="*/ 0 h 1972"/>
                  <a:gd name="T106" fmla="*/ 0 w 2227"/>
                  <a:gd name="T107" fmla="*/ 0 h 1972"/>
                  <a:gd name="T108" fmla="*/ 0 w 2227"/>
                  <a:gd name="T109" fmla="*/ 0 h 1972"/>
                  <a:gd name="T110" fmla="*/ 0 w 2227"/>
                  <a:gd name="T111" fmla="*/ 0 h 1972"/>
                  <a:gd name="T112" fmla="*/ 0 w 2227"/>
                  <a:gd name="T113" fmla="*/ 0 h 1972"/>
                  <a:gd name="T114" fmla="*/ 0 w 2227"/>
                  <a:gd name="T115" fmla="*/ 0 h 1972"/>
                  <a:gd name="T116" fmla="*/ 0 w 2227"/>
                  <a:gd name="T117" fmla="*/ 0 h 1972"/>
                  <a:gd name="T118" fmla="*/ 0 w 2227"/>
                  <a:gd name="T119" fmla="*/ 0 h 1972"/>
                  <a:gd name="T120" fmla="*/ 0 w 2227"/>
                  <a:gd name="T121" fmla="*/ 0 h 1972"/>
                  <a:gd name="T122" fmla="*/ 0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71" name="Freeform 195"/>
              <p:cNvSpPr>
                <a:spLocks noChangeAspect="1"/>
              </p:cNvSpPr>
              <p:nvPr/>
            </p:nvSpPr>
            <p:spPr bwMode="auto">
              <a:xfrm>
                <a:off x="8170" y="3776"/>
                <a:ext cx="509" cy="436"/>
              </a:xfrm>
              <a:custGeom>
                <a:avLst/>
                <a:gdLst>
                  <a:gd name="T0" fmla="*/ 0 w 1106"/>
                  <a:gd name="T1" fmla="*/ 0 h 950"/>
                  <a:gd name="T2" fmla="*/ 0 w 1106"/>
                  <a:gd name="T3" fmla="*/ 0 h 950"/>
                  <a:gd name="T4" fmla="*/ 0 w 1106"/>
                  <a:gd name="T5" fmla="*/ 0 h 950"/>
                  <a:gd name="T6" fmla="*/ 0 w 1106"/>
                  <a:gd name="T7" fmla="*/ 0 h 950"/>
                  <a:gd name="T8" fmla="*/ 0 w 1106"/>
                  <a:gd name="T9" fmla="*/ 0 h 950"/>
                  <a:gd name="T10" fmla="*/ 0 w 1106"/>
                  <a:gd name="T11" fmla="*/ 0 h 950"/>
                  <a:gd name="T12" fmla="*/ 0 w 1106"/>
                  <a:gd name="T13" fmla="*/ 0 h 950"/>
                  <a:gd name="T14" fmla="*/ 0 w 1106"/>
                  <a:gd name="T15" fmla="*/ 0 h 950"/>
                  <a:gd name="T16" fmla="*/ 0 w 1106"/>
                  <a:gd name="T17" fmla="*/ 0 h 950"/>
                  <a:gd name="T18" fmla="*/ 0 w 1106"/>
                  <a:gd name="T19" fmla="*/ 0 h 950"/>
                  <a:gd name="T20" fmla="*/ 0 w 1106"/>
                  <a:gd name="T21" fmla="*/ 0 h 950"/>
                  <a:gd name="T22" fmla="*/ 0 w 1106"/>
                  <a:gd name="T23" fmla="*/ 0 h 950"/>
                  <a:gd name="T24" fmla="*/ 0 w 1106"/>
                  <a:gd name="T25" fmla="*/ 0 h 950"/>
                  <a:gd name="T26" fmla="*/ 0 w 1106"/>
                  <a:gd name="T27" fmla="*/ 0 h 950"/>
                  <a:gd name="T28" fmla="*/ 0 w 1106"/>
                  <a:gd name="T29" fmla="*/ 0 h 950"/>
                  <a:gd name="T30" fmla="*/ 0 w 1106"/>
                  <a:gd name="T31" fmla="*/ 0 h 950"/>
                  <a:gd name="T32" fmla="*/ 0 w 1106"/>
                  <a:gd name="T33" fmla="*/ 0 h 950"/>
                  <a:gd name="T34" fmla="*/ 0 w 1106"/>
                  <a:gd name="T35" fmla="*/ 0 h 950"/>
                  <a:gd name="T36" fmla="*/ 0 w 1106"/>
                  <a:gd name="T37" fmla="*/ 0 h 950"/>
                  <a:gd name="T38" fmla="*/ 0 w 1106"/>
                  <a:gd name="T39" fmla="*/ 0 h 950"/>
                  <a:gd name="T40" fmla="*/ 0 w 1106"/>
                  <a:gd name="T41" fmla="*/ 0 h 950"/>
                  <a:gd name="T42" fmla="*/ 0 w 1106"/>
                  <a:gd name="T43" fmla="*/ 0 h 950"/>
                  <a:gd name="T44" fmla="*/ 0 w 1106"/>
                  <a:gd name="T45" fmla="*/ 0 h 950"/>
                  <a:gd name="T46" fmla="*/ 0 w 1106"/>
                  <a:gd name="T47" fmla="*/ 0 h 950"/>
                  <a:gd name="T48" fmla="*/ 0 w 1106"/>
                  <a:gd name="T49" fmla="*/ 0 h 950"/>
                  <a:gd name="T50" fmla="*/ 0 w 1106"/>
                  <a:gd name="T51" fmla="*/ 0 h 950"/>
                  <a:gd name="T52" fmla="*/ 0 w 1106"/>
                  <a:gd name="T53" fmla="*/ 0 h 950"/>
                  <a:gd name="T54" fmla="*/ 0 w 1106"/>
                  <a:gd name="T55" fmla="*/ 0 h 950"/>
                  <a:gd name="T56" fmla="*/ 0 w 1106"/>
                  <a:gd name="T57" fmla="*/ 0 h 950"/>
                  <a:gd name="T58" fmla="*/ 0 w 1106"/>
                  <a:gd name="T59" fmla="*/ 0 h 950"/>
                  <a:gd name="T60" fmla="*/ 0 w 1106"/>
                  <a:gd name="T61" fmla="*/ 0 h 950"/>
                  <a:gd name="T62" fmla="*/ 0 w 1106"/>
                  <a:gd name="T63" fmla="*/ 0 h 950"/>
                  <a:gd name="T64" fmla="*/ 0 w 1106"/>
                  <a:gd name="T65" fmla="*/ 0 h 950"/>
                  <a:gd name="T66" fmla="*/ 0 w 1106"/>
                  <a:gd name="T67" fmla="*/ 0 h 950"/>
                  <a:gd name="T68" fmla="*/ 0 w 1106"/>
                  <a:gd name="T69" fmla="*/ 0 h 950"/>
                  <a:gd name="T70" fmla="*/ 0 w 1106"/>
                  <a:gd name="T71" fmla="*/ 0 h 950"/>
                  <a:gd name="T72" fmla="*/ 0 w 1106"/>
                  <a:gd name="T73" fmla="*/ 0 h 950"/>
                  <a:gd name="T74" fmla="*/ 0 w 1106"/>
                  <a:gd name="T75" fmla="*/ 0 h 950"/>
                  <a:gd name="T76" fmla="*/ 0 w 1106"/>
                  <a:gd name="T77" fmla="*/ 0 h 950"/>
                  <a:gd name="T78" fmla="*/ 0 w 1106"/>
                  <a:gd name="T79" fmla="*/ 0 h 950"/>
                  <a:gd name="T80" fmla="*/ 0 w 1106"/>
                  <a:gd name="T81" fmla="*/ 0 h 950"/>
                  <a:gd name="T82" fmla="*/ 0 w 1106"/>
                  <a:gd name="T83" fmla="*/ 0 h 950"/>
                  <a:gd name="T84" fmla="*/ 0 w 1106"/>
                  <a:gd name="T85" fmla="*/ 0 h 950"/>
                  <a:gd name="T86" fmla="*/ 0 w 1106"/>
                  <a:gd name="T87" fmla="*/ 0 h 950"/>
                  <a:gd name="T88" fmla="*/ 0 w 1106"/>
                  <a:gd name="T89" fmla="*/ 0 h 950"/>
                  <a:gd name="T90" fmla="*/ 0 w 1106"/>
                  <a:gd name="T91" fmla="*/ 0 h 950"/>
                  <a:gd name="T92" fmla="*/ 0 w 1106"/>
                  <a:gd name="T93" fmla="*/ 0 h 950"/>
                  <a:gd name="T94" fmla="*/ 0 w 1106"/>
                  <a:gd name="T95" fmla="*/ 0 h 950"/>
                  <a:gd name="T96" fmla="*/ 0 w 1106"/>
                  <a:gd name="T97" fmla="*/ 0 h 950"/>
                  <a:gd name="T98" fmla="*/ 0 w 1106"/>
                  <a:gd name="T99" fmla="*/ 0 h 950"/>
                  <a:gd name="T100" fmla="*/ 0 w 1106"/>
                  <a:gd name="T101" fmla="*/ 0 h 950"/>
                  <a:gd name="T102" fmla="*/ 0 w 1106"/>
                  <a:gd name="T103" fmla="*/ 0 h 950"/>
                  <a:gd name="T104" fmla="*/ 0 w 1106"/>
                  <a:gd name="T105" fmla="*/ 0 h 950"/>
                  <a:gd name="T106" fmla="*/ 0 w 1106"/>
                  <a:gd name="T107" fmla="*/ 0 h 950"/>
                  <a:gd name="T108" fmla="*/ 0 w 1106"/>
                  <a:gd name="T109" fmla="*/ 0 h 950"/>
                  <a:gd name="T110" fmla="*/ 0 w 1106"/>
                  <a:gd name="T111" fmla="*/ 0 h 950"/>
                  <a:gd name="T112" fmla="*/ 0 w 1106"/>
                  <a:gd name="T113" fmla="*/ 0 h 950"/>
                  <a:gd name="T114" fmla="*/ 0 w 1106"/>
                  <a:gd name="T115" fmla="*/ 0 h 950"/>
                  <a:gd name="T116" fmla="*/ 0 w 1106"/>
                  <a:gd name="T117" fmla="*/ 0 h 950"/>
                  <a:gd name="T118" fmla="*/ 0 w 1106"/>
                  <a:gd name="T119" fmla="*/ 0 h 950"/>
                  <a:gd name="T120" fmla="*/ 0 w 1106"/>
                  <a:gd name="T121" fmla="*/ 0 h 950"/>
                  <a:gd name="T122" fmla="*/ 0 w 1106"/>
                  <a:gd name="T123" fmla="*/ 0 h 950"/>
                  <a:gd name="T124" fmla="*/ 0 w 1106"/>
                  <a:gd name="T125" fmla="*/ 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21644" name="AutoShape 170"/>
            <p:cNvSpPr>
              <a:spLocks/>
            </p:cNvSpPr>
            <p:nvPr/>
          </p:nvSpPr>
          <p:spPr bwMode="auto">
            <a:xfrm>
              <a:off x="8388350" y="692150"/>
              <a:ext cx="431800" cy="179388"/>
            </a:xfrm>
            <a:prstGeom prst="borderCallout2">
              <a:avLst>
                <a:gd name="adj1" fmla="val 49912"/>
                <a:gd name="adj2" fmla="val 0"/>
                <a:gd name="adj3" fmla="val 55222"/>
                <a:gd name="adj4" fmla="val -24560"/>
                <a:gd name="adj5" fmla="val -4426"/>
                <a:gd name="adj6" fmla="val -58236"/>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福島区</a:t>
              </a:r>
            </a:p>
          </p:txBody>
        </p:sp>
        <p:sp>
          <p:nvSpPr>
            <p:cNvPr id="21645" name="AutoShape 170"/>
            <p:cNvSpPr>
              <a:spLocks/>
            </p:cNvSpPr>
            <p:nvPr/>
          </p:nvSpPr>
          <p:spPr bwMode="auto">
            <a:xfrm>
              <a:off x="8172450" y="1125538"/>
              <a:ext cx="431800" cy="179387"/>
            </a:xfrm>
            <a:prstGeom prst="borderCallout2">
              <a:avLst>
                <a:gd name="adj1" fmla="val 49912"/>
                <a:gd name="adj2" fmla="val 0"/>
                <a:gd name="adj3" fmla="val 55222"/>
                <a:gd name="adj4" fmla="val -24560"/>
                <a:gd name="adj5" fmla="val -100000"/>
                <a:gd name="adj6" fmla="val -47208"/>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港区</a:t>
              </a:r>
            </a:p>
          </p:txBody>
        </p:sp>
        <p:sp>
          <p:nvSpPr>
            <p:cNvPr id="21646" name="AutoShape 170"/>
            <p:cNvSpPr>
              <a:spLocks/>
            </p:cNvSpPr>
            <p:nvPr/>
          </p:nvSpPr>
          <p:spPr bwMode="auto">
            <a:xfrm>
              <a:off x="7812088" y="188913"/>
              <a:ext cx="431800" cy="179387"/>
            </a:xfrm>
            <a:prstGeom prst="borderCallout2">
              <a:avLst>
                <a:gd name="adj1" fmla="val 49912"/>
                <a:gd name="adj2" fmla="val 0"/>
                <a:gd name="adj3" fmla="val 55222"/>
                <a:gd name="adj4" fmla="val -24560"/>
                <a:gd name="adj5" fmla="val 229204"/>
                <a:gd name="adj6" fmla="val -20736"/>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西淀川区</a:t>
              </a:r>
            </a:p>
          </p:txBody>
        </p:sp>
        <p:sp>
          <p:nvSpPr>
            <p:cNvPr id="21647" name="AutoShape 170"/>
            <p:cNvSpPr>
              <a:spLocks/>
            </p:cNvSpPr>
            <p:nvPr/>
          </p:nvSpPr>
          <p:spPr bwMode="auto">
            <a:xfrm>
              <a:off x="7524750" y="1268413"/>
              <a:ext cx="431800" cy="179387"/>
            </a:xfrm>
            <a:prstGeom prst="borderCallout2">
              <a:avLst>
                <a:gd name="adj1" fmla="val 49912"/>
                <a:gd name="adj2" fmla="val 0"/>
                <a:gd name="adj3" fmla="val 55222"/>
                <a:gd name="adj4" fmla="val -24560"/>
                <a:gd name="adj5" fmla="val -169023"/>
                <a:gd name="adj6" fmla="val -3088"/>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此花区</a:t>
              </a:r>
            </a:p>
          </p:txBody>
        </p:sp>
      </p:grpSp>
      <p:sp>
        <p:nvSpPr>
          <p:cNvPr id="100" name="フリーフォーム 99"/>
          <p:cNvSpPr/>
          <p:nvPr/>
        </p:nvSpPr>
        <p:spPr>
          <a:xfrm>
            <a:off x="7229475" y="2571750"/>
            <a:ext cx="1428750" cy="1433513"/>
          </a:xfrm>
          <a:custGeom>
            <a:avLst/>
            <a:gdLst>
              <a:gd name="connsiteX0" fmla="*/ 47625 w 1428750"/>
              <a:gd name="connsiteY0" fmla="*/ 531 h 1434044"/>
              <a:gd name="connsiteX1" fmla="*/ 38100 w 1428750"/>
              <a:gd name="connsiteY1" fmla="*/ 48156 h 1434044"/>
              <a:gd name="connsiteX2" fmla="*/ 33338 w 1428750"/>
              <a:gd name="connsiteY2" fmla="*/ 67206 h 1434044"/>
              <a:gd name="connsiteX3" fmla="*/ 19050 w 1428750"/>
              <a:gd name="connsiteY3" fmla="*/ 248181 h 1434044"/>
              <a:gd name="connsiteX4" fmla="*/ 14288 w 1428750"/>
              <a:gd name="connsiteY4" fmla="*/ 324381 h 1434044"/>
              <a:gd name="connsiteX5" fmla="*/ 9525 w 1428750"/>
              <a:gd name="connsiteY5" fmla="*/ 338669 h 1434044"/>
              <a:gd name="connsiteX6" fmla="*/ 4763 w 1428750"/>
              <a:gd name="connsiteY6" fmla="*/ 376769 h 1434044"/>
              <a:gd name="connsiteX7" fmla="*/ 0 w 1428750"/>
              <a:gd name="connsiteY7" fmla="*/ 391056 h 1434044"/>
              <a:gd name="connsiteX8" fmla="*/ 4763 w 1428750"/>
              <a:gd name="connsiteY8" fmla="*/ 657756 h 1434044"/>
              <a:gd name="connsiteX9" fmla="*/ 28575 w 1428750"/>
              <a:gd name="connsiteY9" fmla="*/ 686331 h 1434044"/>
              <a:gd name="connsiteX10" fmla="*/ 42863 w 1428750"/>
              <a:gd name="connsiteY10" fmla="*/ 691094 h 1434044"/>
              <a:gd name="connsiteX11" fmla="*/ 52388 w 1428750"/>
              <a:gd name="connsiteY11" fmla="*/ 705381 h 1434044"/>
              <a:gd name="connsiteX12" fmla="*/ 66675 w 1428750"/>
              <a:gd name="connsiteY12" fmla="*/ 710144 h 1434044"/>
              <a:gd name="connsiteX13" fmla="*/ 100013 w 1428750"/>
              <a:gd name="connsiteY13" fmla="*/ 724431 h 1434044"/>
              <a:gd name="connsiteX14" fmla="*/ 128588 w 1428750"/>
              <a:gd name="connsiteY14" fmla="*/ 743481 h 1434044"/>
              <a:gd name="connsiteX15" fmla="*/ 142875 w 1428750"/>
              <a:gd name="connsiteY15" fmla="*/ 753006 h 1434044"/>
              <a:gd name="connsiteX16" fmla="*/ 171450 w 1428750"/>
              <a:gd name="connsiteY16" fmla="*/ 776819 h 1434044"/>
              <a:gd name="connsiteX17" fmla="*/ 200025 w 1428750"/>
              <a:gd name="connsiteY17" fmla="*/ 795869 h 1434044"/>
              <a:gd name="connsiteX18" fmla="*/ 214313 w 1428750"/>
              <a:gd name="connsiteY18" fmla="*/ 805394 h 1434044"/>
              <a:gd name="connsiteX19" fmla="*/ 228600 w 1428750"/>
              <a:gd name="connsiteY19" fmla="*/ 814919 h 1434044"/>
              <a:gd name="connsiteX20" fmla="*/ 271463 w 1428750"/>
              <a:gd name="connsiteY20" fmla="*/ 853019 h 1434044"/>
              <a:gd name="connsiteX21" fmla="*/ 300038 w 1428750"/>
              <a:gd name="connsiteY21" fmla="*/ 895881 h 1434044"/>
              <a:gd name="connsiteX22" fmla="*/ 309563 w 1428750"/>
              <a:gd name="connsiteY22" fmla="*/ 910169 h 1434044"/>
              <a:gd name="connsiteX23" fmla="*/ 319088 w 1428750"/>
              <a:gd name="connsiteY23" fmla="*/ 924456 h 1434044"/>
              <a:gd name="connsiteX24" fmla="*/ 328613 w 1428750"/>
              <a:gd name="connsiteY24" fmla="*/ 943506 h 1434044"/>
              <a:gd name="connsiteX25" fmla="*/ 347663 w 1428750"/>
              <a:gd name="connsiteY25" fmla="*/ 972081 h 1434044"/>
              <a:gd name="connsiteX26" fmla="*/ 371475 w 1428750"/>
              <a:gd name="connsiteY26" fmla="*/ 1014944 h 1434044"/>
              <a:gd name="connsiteX27" fmla="*/ 381000 w 1428750"/>
              <a:gd name="connsiteY27" fmla="*/ 1033994 h 1434044"/>
              <a:gd name="connsiteX28" fmla="*/ 390525 w 1428750"/>
              <a:gd name="connsiteY28" fmla="*/ 1048281 h 1434044"/>
              <a:gd name="connsiteX29" fmla="*/ 400050 w 1428750"/>
              <a:gd name="connsiteY29" fmla="*/ 1076856 h 1434044"/>
              <a:gd name="connsiteX30" fmla="*/ 404813 w 1428750"/>
              <a:gd name="connsiteY30" fmla="*/ 1091144 h 1434044"/>
              <a:gd name="connsiteX31" fmla="*/ 414338 w 1428750"/>
              <a:gd name="connsiteY31" fmla="*/ 1105431 h 1434044"/>
              <a:gd name="connsiteX32" fmla="*/ 433388 w 1428750"/>
              <a:gd name="connsiteY32" fmla="*/ 1134006 h 1434044"/>
              <a:gd name="connsiteX33" fmla="*/ 438150 w 1428750"/>
              <a:gd name="connsiteY33" fmla="*/ 1148294 h 1434044"/>
              <a:gd name="connsiteX34" fmla="*/ 447675 w 1428750"/>
              <a:gd name="connsiteY34" fmla="*/ 1162581 h 1434044"/>
              <a:gd name="connsiteX35" fmla="*/ 452438 w 1428750"/>
              <a:gd name="connsiteY35" fmla="*/ 1181631 h 1434044"/>
              <a:gd name="connsiteX36" fmla="*/ 490538 w 1428750"/>
              <a:gd name="connsiteY36" fmla="*/ 1248306 h 1434044"/>
              <a:gd name="connsiteX37" fmla="*/ 528638 w 1428750"/>
              <a:gd name="connsiteY37" fmla="*/ 1295931 h 1434044"/>
              <a:gd name="connsiteX38" fmla="*/ 547688 w 1428750"/>
              <a:gd name="connsiteY38" fmla="*/ 1310219 h 1434044"/>
              <a:gd name="connsiteX39" fmla="*/ 561975 w 1428750"/>
              <a:gd name="connsiteY39" fmla="*/ 1319744 h 1434044"/>
              <a:gd name="connsiteX40" fmla="*/ 576263 w 1428750"/>
              <a:gd name="connsiteY40" fmla="*/ 1338794 h 1434044"/>
              <a:gd name="connsiteX41" fmla="*/ 595313 w 1428750"/>
              <a:gd name="connsiteY41" fmla="*/ 1348319 h 1434044"/>
              <a:gd name="connsiteX42" fmla="*/ 623888 w 1428750"/>
              <a:gd name="connsiteY42" fmla="*/ 1367369 h 1434044"/>
              <a:gd name="connsiteX43" fmla="*/ 642938 w 1428750"/>
              <a:gd name="connsiteY43" fmla="*/ 1376894 h 1434044"/>
              <a:gd name="connsiteX44" fmla="*/ 676275 w 1428750"/>
              <a:gd name="connsiteY44" fmla="*/ 1400706 h 1434044"/>
              <a:gd name="connsiteX45" fmla="*/ 695325 w 1428750"/>
              <a:gd name="connsiteY45" fmla="*/ 1410231 h 1434044"/>
              <a:gd name="connsiteX46" fmla="*/ 714375 w 1428750"/>
              <a:gd name="connsiteY46" fmla="*/ 1424519 h 1434044"/>
              <a:gd name="connsiteX47" fmla="*/ 728663 w 1428750"/>
              <a:gd name="connsiteY47" fmla="*/ 1434044 h 1434044"/>
              <a:gd name="connsiteX48" fmla="*/ 900113 w 1428750"/>
              <a:gd name="connsiteY48" fmla="*/ 1429281 h 1434044"/>
              <a:gd name="connsiteX49" fmla="*/ 919163 w 1428750"/>
              <a:gd name="connsiteY49" fmla="*/ 1424519 h 1434044"/>
              <a:gd name="connsiteX50" fmla="*/ 942975 w 1428750"/>
              <a:gd name="connsiteY50" fmla="*/ 1419756 h 1434044"/>
              <a:gd name="connsiteX51" fmla="*/ 981075 w 1428750"/>
              <a:gd name="connsiteY51" fmla="*/ 1410231 h 1434044"/>
              <a:gd name="connsiteX52" fmla="*/ 1009650 w 1428750"/>
              <a:gd name="connsiteY52" fmla="*/ 1395944 h 1434044"/>
              <a:gd name="connsiteX53" fmla="*/ 1038225 w 1428750"/>
              <a:gd name="connsiteY53" fmla="*/ 1381656 h 1434044"/>
              <a:gd name="connsiteX54" fmla="*/ 1057275 w 1428750"/>
              <a:gd name="connsiteY54" fmla="*/ 1367369 h 1434044"/>
              <a:gd name="connsiteX55" fmla="*/ 1062038 w 1428750"/>
              <a:gd name="connsiteY55" fmla="*/ 1353081 h 1434044"/>
              <a:gd name="connsiteX56" fmla="*/ 1076325 w 1428750"/>
              <a:gd name="connsiteY56" fmla="*/ 1343556 h 1434044"/>
              <a:gd name="connsiteX57" fmla="*/ 1114425 w 1428750"/>
              <a:gd name="connsiteY57" fmla="*/ 1324506 h 1434044"/>
              <a:gd name="connsiteX58" fmla="*/ 1143000 w 1428750"/>
              <a:gd name="connsiteY58" fmla="*/ 1305456 h 1434044"/>
              <a:gd name="connsiteX59" fmla="*/ 1200150 w 1428750"/>
              <a:gd name="connsiteY59" fmla="*/ 1272119 h 1434044"/>
              <a:gd name="connsiteX60" fmla="*/ 1214438 w 1428750"/>
              <a:gd name="connsiteY60" fmla="*/ 1262594 h 1434044"/>
              <a:gd name="connsiteX61" fmla="*/ 1228725 w 1428750"/>
              <a:gd name="connsiteY61" fmla="*/ 1257831 h 1434044"/>
              <a:gd name="connsiteX62" fmla="*/ 1243013 w 1428750"/>
              <a:gd name="connsiteY62" fmla="*/ 1248306 h 1434044"/>
              <a:gd name="connsiteX63" fmla="*/ 1276350 w 1428750"/>
              <a:gd name="connsiteY63" fmla="*/ 1234019 h 1434044"/>
              <a:gd name="connsiteX64" fmla="*/ 1304925 w 1428750"/>
              <a:gd name="connsiteY64" fmla="*/ 1214969 h 1434044"/>
              <a:gd name="connsiteX65" fmla="*/ 1319213 w 1428750"/>
              <a:gd name="connsiteY65" fmla="*/ 1210206 h 1434044"/>
              <a:gd name="connsiteX66" fmla="*/ 1333500 w 1428750"/>
              <a:gd name="connsiteY66" fmla="*/ 1200681 h 1434044"/>
              <a:gd name="connsiteX67" fmla="*/ 1357313 w 1428750"/>
              <a:gd name="connsiteY67" fmla="*/ 1195919 h 1434044"/>
              <a:gd name="connsiteX68" fmla="*/ 1404938 w 1428750"/>
              <a:gd name="connsiteY68" fmla="*/ 1181631 h 1434044"/>
              <a:gd name="connsiteX69" fmla="*/ 1428750 w 1428750"/>
              <a:gd name="connsiteY69" fmla="*/ 1167344 h 143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28750" h="1434044">
                <a:moveTo>
                  <a:pt x="47625" y="531"/>
                </a:moveTo>
                <a:cubicBezTo>
                  <a:pt x="37846" y="29873"/>
                  <a:pt x="46856" y="0"/>
                  <a:pt x="38100" y="48156"/>
                </a:cubicBezTo>
                <a:cubicBezTo>
                  <a:pt x="36929" y="54596"/>
                  <a:pt x="34925" y="60856"/>
                  <a:pt x="33338" y="67206"/>
                </a:cubicBezTo>
                <a:lnTo>
                  <a:pt x="19050" y="248181"/>
                </a:lnTo>
                <a:cubicBezTo>
                  <a:pt x="17047" y="273552"/>
                  <a:pt x="16952" y="299071"/>
                  <a:pt x="14288" y="324381"/>
                </a:cubicBezTo>
                <a:cubicBezTo>
                  <a:pt x="13762" y="329374"/>
                  <a:pt x="11113" y="333906"/>
                  <a:pt x="9525" y="338669"/>
                </a:cubicBezTo>
                <a:cubicBezTo>
                  <a:pt x="7938" y="351369"/>
                  <a:pt x="7053" y="364177"/>
                  <a:pt x="4763" y="376769"/>
                </a:cubicBezTo>
                <a:cubicBezTo>
                  <a:pt x="3865" y="381708"/>
                  <a:pt x="0" y="386036"/>
                  <a:pt x="0" y="391056"/>
                </a:cubicBezTo>
                <a:cubicBezTo>
                  <a:pt x="0" y="479970"/>
                  <a:pt x="1751" y="568893"/>
                  <a:pt x="4763" y="657756"/>
                </a:cubicBezTo>
                <a:cubicBezTo>
                  <a:pt x="5284" y="673112"/>
                  <a:pt x="16183" y="679250"/>
                  <a:pt x="28575" y="686331"/>
                </a:cubicBezTo>
                <a:cubicBezTo>
                  <a:pt x="32934" y="688822"/>
                  <a:pt x="38100" y="689506"/>
                  <a:pt x="42863" y="691094"/>
                </a:cubicBezTo>
                <a:cubicBezTo>
                  <a:pt x="46038" y="695856"/>
                  <a:pt x="47919" y="701805"/>
                  <a:pt x="52388" y="705381"/>
                </a:cubicBezTo>
                <a:cubicBezTo>
                  <a:pt x="56308" y="708517"/>
                  <a:pt x="62185" y="707899"/>
                  <a:pt x="66675" y="710144"/>
                </a:cubicBezTo>
                <a:cubicBezTo>
                  <a:pt x="99560" y="726587"/>
                  <a:pt x="60372" y="714522"/>
                  <a:pt x="100013" y="724431"/>
                </a:cubicBezTo>
                <a:lnTo>
                  <a:pt x="128588" y="743481"/>
                </a:lnTo>
                <a:lnTo>
                  <a:pt x="142875" y="753006"/>
                </a:lnTo>
                <a:cubicBezTo>
                  <a:pt x="158503" y="776449"/>
                  <a:pt x="144595" y="760706"/>
                  <a:pt x="171450" y="776819"/>
                </a:cubicBezTo>
                <a:cubicBezTo>
                  <a:pt x="181266" y="782709"/>
                  <a:pt x="190500" y="789519"/>
                  <a:pt x="200025" y="795869"/>
                </a:cubicBezTo>
                <a:lnTo>
                  <a:pt x="214313" y="805394"/>
                </a:lnTo>
                <a:lnTo>
                  <a:pt x="228600" y="814919"/>
                </a:lnTo>
                <a:cubicBezTo>
                  <a:pt x="245780" y="826372"/>
                  <a:pt x="258412" y="833443"/>
                  <a:pt x="271463" y="853019"/>
                </a:cubicBezTo>
                <a:lnTo>
                  <a:pt x="300038" y="895881"/>
                </a:lnTo>
                <a:lnTo>
                  <a:pt x="309563" y="910169"/>
                </a:lnTo>
                <a:cubicBezTo>
                  <a:pt x="312738" y="914931"/>
                  <a:pt x="316528" y="919337"/>
                  <a:pt x="319088" y="924456"/>
                </a:cubicBezTo>
                <a:cubicBezTo>
                  <a:pt x="322263" y="930806"/>
                  <a:pt x="324960" y="937418"/>
                  <a:pt x="328613" y="943506"/>
                </a:cubicBezTo>
                <a:cubicBezTo>
                  <a:pt x="334503" y="953322"/>
                  <a:pt x="347663" y="972081"/>
                  <a:pt x="347663" y="972081"/>
                </a:cubicBezTo>
                <a:cubicBezTo>
                  <a:pt x="360830" y="1011588"/>
                  <a:pt x="338728" y="949449"/>
                  <a:pt x="371475" y="1014944"/>
                </a:cubicBezTo>
                <a:cubicBezTo>
                  <a:pt x="374650" y="1021294"/>
                  <a:pt x="377478" y="1027830"/>
                  <a:pt x="381000" y="1033994"/>
                </a:cubicBezTo>
                <a:cubicBezTo>
                  <a:pt x="383840" y="1038964"/>
                  <a:pt x="388200" y="1043051"/>
                  <a:pt x="390525" y="1048281"/>
                </a:cubicBezTo>
                <a:cubicBezTo>
                  <a:pt x="394603" y="1057456"/>
                  <a:pt x="396875" y="1067331"/>
                  <a:pt x="400050" y="1076856"/>
                </a:cubicBezTo>
                <a:cubicBezTo>
                  <a:pt x="401638" y="1081619"/>
                  <a:pt x="402028" y="1086967"/>
                  <a:pt x="404813" y="1091144"/>
                </a:cubicBezTo>
                <a:lnTo>
                  <a:pt x="414338" y="1105431"/>
                </a:lnTo>
                <a:cubicBezTo>
                  <a:pt x="425661" y="1139405"/>
                  <a:pt x="409605" y="1098331"/>
                  <a:pt x="433388" y="1134006"/>
                </a:cubicBezTo>
                <a:cubicBezTo>
                  <a:pt x="436173" y="1138183"/>
                  <a:pt x="435905" y="1143804"/>
                  <a:pt x="438150" y="1148294"/>
                </a:cubicBezTo>
                <a:cubicBezTo>
                  <a:pt x="440710" y="1153413"/>
                  <a:pt x="444500" y="1157819"/>
                  <a:pt x="447675" y="1162581"/>
                </a:cubicBezTo>
                <a:cubicBezTo>
                  <a:pt x="449263" y="1168931"/>
                  <a:pt x="449920" y="1175589"/>
                  <a:pt x="452438" y="1181631"/>
                </a:cubicBezTo>
                <a:cubicBezTo>
                  <a:pt x="465867" y="1213859"/>
                  <a:pt x="472271" y="1220906"/>
                  <a:pt x="490538" y="1248306"/>
                </a:cubicBezTo>
                <a:cubicBezTo>
                  <a:pt x="501919" y="1265378"/>
                  <a:pt x="512828" y="1282380"/>
                  <a:pt x="528638" y="1295931"/>
                </a:cubicBezTo>
                <a:cubicBezTo>
                  <a:pt x="534665" y="1301097"/>
                  <a:pt x="541229" y="1305605"/>
                  <a:pt x="547688" y="1310219"/>
                </a:cubicBezTo>
                <a:cubicBezTo>
                  <a:pt x="552345" y="1313546"/>
                  <a:pt x="557928" y="1315697"/>
                  <a:pt x="561975" y="1319744"/>
                </a:cubicBezTo>
                <a:cubicBezTo>
                  <a:pt x="567588" y="1325357"/>
                  <a:pt x="570236" y="1333628"/>
                  <a:pt x="576263" y="1338794"/>
                </a:cubicBezTo>
                <a:cubicBezTo>
                  <a:pt x="581653" y="1343414"/>
                  <a:pt x="589225" y="1344666"/>
                  <a:pt x="595313" y="1348319"/>
                </a:cubicBezTo>
                <a:cubicBezTo>
                  <a:pt x="605129" y="1354209"/>
                  <a:pt x="613649" y="1362249"/>
                  <a:pt x="623888" y="1367369"/>
                </a:cubicBezTo>
                <a:cubicBezTo>
                  <a:pt x="630238" y="1370544"/>
                  <a:pt x="636774" y="1373372"/>
                  <a:pt x="642938" y="1376894"/>
                </a:cubicBezTo>
                <a:cubicBezTo>
                  <a:pt x="666438" y="1390323"/>
                  <a:pt x="649028" y="1383677"/>
                  <a:pt x="676275" y="1400706"/>
                </a:cubicBezTo>
                <a:cubicBezTo>
                  <a:pt x="682295" y="1404469"/>
                  <a:pt x="689305" y="1406468"/>
                  <a:pt x="695325" y="1410231"/>
                </a:cubicBezTo>
                <a:cubicBezTo>
                  <a:pt x="702056" y="1414438"/>
                  <a:pt x="707916" y="1419905"/>
                  <a:pt x="714375" y="1424519"/>
                </a:cubicBezTo>
                <a:cubicBezTo>
                  <a:pt x="719033" y="1427846"/>
                  <a:pt x="723900" y="1430869"/>
                  <a:pt x="728663" y="1434044"/>
                </a:cubicBezTo>
                <a:cubicBezTo>
                  <a:pt x="785813" y="1432456"/>
                  <a:pt x="843012" y="1432136"/>
                  <a:pt x="900113" y="1429281"/>
                </a:cubicBezTo>
                <a:cubicBezTo>
                  <a:pt x="906650" y="1428954"/>
                  <a:pt x="912773" y="1425939"/>
                  <a:pt x="919163" y="1424519"/>
                </a:cubicBezTo>
                <a:cubicBezTo>
                  <a:pt x="927065" y="1422763"/>
                  <a:pt x="935088" y="1421576"/>
                  <a:pt x="942975" y="1419756"/>
                </a:cubicBezTo>
                <a:cubicBezTo>
                  <a:pt x="955731" y="1416812"/>
                  <a:pt x="981075" y="1410231"/>
                  <a:pt x="981075" y="1410231"/>
                </a:cubicBezTo>
                <a:cubicBezTo>
                  <a:pt x="1022024" y="1382933"/>
                  <a:pt x="970214" y="1415661"/>
                  <a:pt x="1009650" y="1395944"/>
                </a:cubicBezTo>
                <a:cubicBezTo>
                  <a:pt x="1046586" y="1377476"/>
                  <a:pt x="1002308" y="1393630"/>
                  <a:pt x="1038225" y="1381656"/>
                </a:cubicBezTo>
                <a:cubicBezTo>
                  <a:pt x="1044575" y="1376894"/>
                  <a:pt x="1052194" y="1373467"/>
                  <a:pt x="1057275" y="1367369"/>
                </a:cubicBezTo>
                <a:cubicBezTo>
                  <a:pt x="1060489" y="1363512"/>
                  <a:pt x="1058902" y="1357001"/>
                  <a:pt x="1062038" y="1353081"/>
                </a:cubicBezTo>
                <a:cubicBezTo>
                  <a:pt x="1065614" y="1348612"/>
                  <a:pt x="1071300" y="1346297"/>
                  <a:pt x="1076325" y="1343556"/>
                </a:cubicBezTo>
                <a:cubicBezTo>
                  <a:pt x="1088790" y="1336757"/>
                  <a:pt x="1104384" y="1334546"/>
                  <a:pt x="1114425" y="1324506"/>
                </a:cubicBezTo>
                <a:cubicBezTo>
                  <a:pt x="1132263" y="1306669"/>
                  <a:pt x="1122324" y="1312349"/>
                  <a:pt x="1143000" y="1305456"/>
                </a:cubicBezTo>
                <a:cubicBezTo>
                  <a:pt x="1173409" y="1282650"/>
                  <a:pt x="1154951" y="1294719"/>
                  <a:pt x="1200150" y="1272119"/>
                </a:cubicBezTo>
                <a:cubicBezTo>
                  <a:pt x="1205270" y="1269559"/>
                  <a:pt x="1209318" y="1265154"/>
                  <a:pt x="1214438" y="1262594"/>
                </a:cubicBezTo>
                <a:cubicBezTo>
                  <a:pt x="1218928" y="1260349"/>
                  <a:pt x="1224235" y="1260076"/>
                  <a:pt x="1228725" y="1257831"/>
                </a:cubicBezTo>
                <a:cubicBezTo>
                  <a:pt x="1233845" y="1255271"/>
                  <a:pt x="1237893" y="1250866"/>
                  <a:pt x="1243013" y="1248306"/>
                </a:cubicBezTo>
                <a:cubicBezTo>
                  <a:pt x="1282426" y="1228600"/>
                  <a:pt x="1226801" y="1263748"/>
                  <a:pt x="1276350" y="1234019"/>
                </a:cubicBezTo>
                <a:cubicBezTo>
                  <a:pt x="1286166" y="1228129"/>
                  <a:pt x="1294065" y="1218589"/>
                  <a:pt x="1304925" y="1214969"/>
                </a:cubicBezTo>
                <a:cubicBezTo>
                  <a:pt x="1309688" y="1213381"/>
                  <a:pt x="1314723" y="1212451"/>
                  <a:pt x="1319213" y="1210206"/>
                </a:cubicBezTo>
                <a:cubicBezTo>
                  <a:pt x="1324332" y="1207646"/>
                  <a:pt x="1328141" y="1202691"/>
                  <a:pt x="1333500" y="1200681"/>
                </a:cubicBezTo>
                <a:cubicBezTo>
                  <a:pt x="1341079" y="1197839"/>
                  <a:pt x="1349411" y="1197675"/>
                  <a:pt x="1357313" y="1195919"/>
                </a:cubicBezTo>
                <a:cubicBezTo>
                  <a:pt x="1378898" y="1191122"/>
                  <a:pt x="1381205" y="1189542"/>
                  <a:pt x="1404938" y="1181631"/>
                </a:cubicBezTo>
                <a:cubicBezTo>
                  <a:pt x="1420731" y="1176367"/>
                  <a:pt x="1420632" y="1175462"/>
                  <a:pt x="1428750" y="1167344"/>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1" name="フリーフォーム 100"/>
          <p:cNvSpPr/>
          <p:nvPr/>
        </p:nvSpPr>
        <p:spPr>
          <a:xfrm>
            <a:off x="7232650" y="2571750"/>
            <a:ext cx="1428750" cy="1433513"/>
          </a:xfrm>
          <a:custGeom>
            <a:avLst/>
            <a:gdLst>
              <a:gd name="connsiteX0" fmla="*/ 47625 w 1428750"/>
              <a:gd name="connsiteY0" fmla="*/ 531 h 1434044"/>
              <a:gd name="connsiteX1" fmla="*/ 38100 w 1428750"/>
              <a:gd name="connsiteY1" fmla="*/ 48156 h 1434044"/>
              <a:gd name="connsiteX2" fmla="*/ 33338 w 1428750"/>
              <a:gd name="connsiteY2" fmla="*/ 67206 h 1434044"/>
              <a:gd name="connsiteX3" fmla="*/ 19050 w 1428750"/>
              <a:gd name="connsiteY3" fmla="*/ 248181 h 1434044"/>
              <a:gd name="connsiteX4" fmla="*/ 14288 w 1428750"/>
              <a:gd name="connsiteY4" fmla="*/ 324381 h 1434044"/>
              <a:gd name="connsiteX5" fmla="*/ 9525 w 1428750"/>
              <a:gd name="connsiteY5" fmla="*/ 338669 h 1434044"/>
              <a:gd name="connsiteX6" fmla="*/ 4763 w 1428750"/>
              <a:gd name="connsiteY6" fmla="*/ 376769 h 1434044"/>
              <a:gd name="connsiteX7" fmla="*/ 0 w 1428750"/>
              <a:gd name="connsiteY7" fmla="*/ 391056 h 1434044"/>
              <a:gd name="connsiteX8" fmla="*/ 4763 w 1428750"/>
              <a:gd name="connsiteY8" fmla="*/ 657756 h 1434044"/>
              <a:gd name="connsiteX9" fmla="*/ 28575 w 1428750"/>
              <a:gd name="connsiteY9" fmla="*/ 686331 h 1434044"/>
              <a:gd name="connsiteX10" fmla="*/ 42863 w 1428750"/>
              <a:gd name="connsiteY10" fmla="*/ 691094 h 1434044"/>
              <a:gd name="connsiteX11" fmla="*/ 52388 w 1428750"/>
              <a:gd name="connsiteY11" fmla="*/ 705381 h 1434044"/>
              <a:gd name="connsiteX12" fmla="*/ 66675 w 1428750"/>
              <a:gd name="connsiteY12" fmla="*/ 710144 h 1434044"/>
              <a:gd name="connsiteX13" fmla="*/ 100013 w 1428750"/>
              <a:gd name="connsiteY13" fmla="*/ 724431 h 1434044"/>
              <a:gd name="connsiteX14" fmla="*/ 128588 w 1428750"/>
              <a:gd name="connsiteY14" fmla="*/ 743481 h 1434044"/>
              <a:gd name="connsiteX15" fmla="*/ 142875 w 1428750"/>
              <a:gd name="connsiteY15" fmla="*/ 753006 h 1434044"/>
              <a:gd name="connsiteX16" fmla="*/ 171450 w 1428750"/>
              <a:gd name="connsiteY16" fmla="*/ 776819 h 1434044"/>
              <a:gd name="connsiteX17" fmla="*/ 200025 w 1428750"/>
              <a:gd name="connsiteY17" fmla="*/ 795869 h 1434044"/>
              <a:gd name="connsiteX18" fmla="*/ 214313 w 1428750"/>
              <a:gd name="connsiteY18" fmla="*/ 805394 h 1434044"/>
              <a:gd name="connsiteX19" fmla="*/ 228600 w 1428750"/>
              <a:gd name="connsiteY19" fmla="*/ 814919 h 1434044"/>
              <a:gd name="connsiteX20" fmla="*/ 271463 w 1428750"/>
              <a:gd name="connsiteY20" fmla="*/ 853019 h 1434044"/>
              <a:gd name="connsiteX21" fmla="*/ 300038 w 1428750"/>
              <a:gd name="connsiteY21" fmla="*/ 895881 h 1434044"/>
              <a:gd name="connsiteX22" fmla="*/ 309563 w 1428750"/>
              <a:gd name="connsiteY22" fmla="*/ 910169 h 1434044"/>
              <a:gd name="connsiteX23" fmla="*/ 319088 w 1428750"/>
              <a:gd name="connsiteY23" fmla="*/ 924456 h 1434044"/>
              <a:gd name="connsiteX24" fmla="*/ 328613 w 1428750"/>
              <a:gd name="connsiteY24" fmla="*/ 943506 h 1434044"/>
              <a:gd name="connsiteX25" fmla="*/ 347663 w 1428750"/>
              <a:gd name="connsiteY25" fmla="*/ 972081 h 1434044"/>
              <a:gd name="connsiteX26" fmla="*/ 371475 w 1428750"/>
              <a:gd name="connsiteY26" fmla="*/ 1014944 h 1434044"/>
              <a:gd name="connsiteX27" fmla="*/ 381000 w 1428750"/>
              <a:gd name="connsiteY27" fmla="*/ 1033994 h 1434044"/>
              <a:gd name="connsiteX28" fmla="*/ 390525 w 1428750"/>
              <a:gd name="connsiteY28" fmla="*/ 1048281 h 1434044"/>
              <a:gd name="connsiteX29" fmla="*/ 400050 w 1428750"/>
              <a:gd name="connsiteY29" fmla="*/ 1076856 h 1434044"/>
              <a:gd name="connsiteX30" fmla="*/ 404813 w 1428750"/>
              <a:gd name="connsiteY30" fmla="*/ 1091144 h 1434044"/>
              <a:gd name="connsiteX31" fmla="*/ 414338 w 1428750"/>
              <a:gd name="connsiteY31" fmla="*/ 1105431 h 1434044"/>
              <a:gd name="connsiteX32" fmla="*/ 433388 w 1428750"/>
              <a:gd name="connsiteY32" fmla="*/ 1134006 h 1434044"/>
              <a:gd name="connsiteX33" fmla="*/ 438150 w 1428750"/>
              <a:gd name="connsiteY33" fmla="*/ 1148294 h 1434044"/>
              <a:gd name="connsiteX34" fmla="*/ 447675 w 1428750"/>
              <a:gd name="connsiteY34" fmla="*/ 1162581 h 1434044"/>
              <a:gd name="connsiteX35" fmla="*/ 452438 w 1428750"/>
              <a:gd name="connsiteY35" fmla="*/ 1181631 h 1434044"/>
              <a:gd name="connsiteX36" fmla="*/ 490538 w 1428750"/>
              <a:gd name="connsiteY36" fmla="*/ 1248306 h 1434044"/>
              <a:gd name="connsiteX37" fmla="*/ 528638 w 1428750"/>
              <a:gd name="connsiteY37" fmla="*/ 1295931 h 1434044"/>
              <a:gd name="connsiteX38" fmla="*/ 547688 w 1428750"/>
              <a:gd name="connsiteY38" fmla="*/ 1310219 h 1434044"/>
              <a:gd name="connsiteX39" fmla="*/ 561975 w 1428750"/>
              <a:gd name="connsiteY39" fmla="*/ 1319744 h 1434044"/>
              <a:gd name="connsiteX40" fmla="*/ 576263 w 1428750"/>
              <a:gd name="connsiteY40" fmla="*/ 1338794 h 1434044"/>
              <a:gd name="connsiteX41" fmla="*/ 595313 w 1428750"/>
              <a:gd name="connsiteY41" fmla="*/ 1348319 h 1434044"/>
              <a:gd name="connsiteX42" fmla="*/ 623888 w 1428750"/>
              <a:gd name="connsiteY42" fmla="*/ 1367369 h 1434044"/>
              <a:gd name="connsiteX43" fmla="*/ 642938 w 1428750"/>
              <a:gd name="connsiteY43" fmla="*/ 1376894 h 1434044"/>
              <a:gd name="connsiteX44" fmla="*/ 676275 w 1428750"/>
              <a:gd name="connsiteY44" fmla="*/ 1400706 h 1434044"/>
              <a:gd name="connsiteX45" fmla="*/ 695325 w 1428750"/>
              <a:gd name="connsiteY45" fmla="*/ 1410231 h 1434044"/>
              <a:gd name="connsiteX46" fmla="*/ 714375 w 1428750"/>
              <a:gd name="connsiteY46" fmla="*/ 1424519 h 1434044"/>
              <a:gd name="connsiteX47" fmla="*/ 728663 w 1428750"/>
              <a:gd name="connsiteY47" fmla="*/ 1434044 h 1434044"/>
              <a:gd name="connsiteX48" fmla="*/ 900113 w 1428750"/>
              <a:gd name="connsiteY48" fmla="*/ 1429281 h 1434044"/>
              <a:gd name="connsiteX49" fmla="*/ 919163 w 1428750"/>
              <a:gd name="connsiteY49" fmla="*/ 1424519 h 1434044"/>
              <a:gd name="connsiteX50" fmla="*/ 942975 w 1428750"/>
              <a:gd name="connsiteY50" fmla="*/ 1419756 h 1434044"/>
              <a:gd name="connsiteX51" fmla="*/ 981075 w 1428750"/>
              <a:gd name="connsiteY51" fmla="*/ 1410231 h 1434044"/>
              <a:gd name="connsiteX52" fmla="*/ 1009650 w 1428750"/>
              <a:gd name="connsiteY52" fmla="*/ 1395944 h 1434044"/>
              <a:gd name="connsiteX53" fmla="*/ 1038225 w 1428750"/>
              <a:gd name="connsiteY53" fmla="*/ 1381656 h 1434044"/>
              <a:gd name="connsiteX54" fmla="*/ 1057275 w 1428750"/>
              <a:gd name="connsiteY54" fmla="*/ 1367369 h 1434044"/>
              <a:gd name="connsiteX55" fmla="*/ 1062038 w 1428750"/>
              <a:gd name="connsiteY55" fmla="*/ 1353081 h 1434044"/>
              <a:gd name="connsiteX56" fmla="*/ 1076325 w 1428750"/>
              <a:gd name="connsiteY56" fmla="*/ 1343556 h 1434044"/>
              <a:gd name="connsiteX57" fmla="*/ 1114425 w 1428750"/>
              <a:gd name="connsiteY57" fmla="*/ 1324506 h 1434044"/>
              <a:gd name="connsiteX58" fmla="*/ 1143000 w 1428750"/>
              <a:gd name="connsiteY58" fmla="*/ 1305456 h 1434044"/>
              <a:gd name="connsiteX59" fmla="*/ 1200150 w 1428750"/>
              <a:gd name="connsiteY59" fmla="*/ 1272119 h 1434044"/>
              <a:gd name="connsiteX60" fmla="*/ 1214438 w 1428750"/>
              <a:gd name="connsiteY60" fmla="*/ 1262594 h 1434044"/>
              <a:gd name="connsiteX61" fmla="*/ 1228725 w 1428750"/>
              <a:gd name="connsiteY61" fmla="*/ 1257831 h 1434044"/>
              <a:gd name="connsiteX62" fmla="*/ 1243013 w 1428750"/>
              <a:gd name="connsiteY62" fmla="*/ 1248306 h 1434044"/>
              <a:gd name="connsiteX63" fmla="*/ 1276350 w 1428750"/>
              <a:gd name="connsiteY63" fmla="*/ 1234019 h 1434044"/>
              <a:gd name="connsiteX64" fmla="*/ 1304925 w 1428750"/>
              <a:gd name="connsiteY64" fmla="*/ 1214969 h 1434044"/>
              <a:gd name="connsiteX65" fmla="*/ 1319213 w 1428750"/>
              <a:gd name="connsiteY65" fmla="*/ 1210206 h 1434044"/>
              <a:gd name="connsiteX66" fmla="*/ 1333500 w 1428750"/>
              <a:gd name="connsiteY66" fmla="*/ 1200681 h 1434044"/>
              <a:gd name="connsiteX67" fmla="*/ 1357313 w 1428750"/>
              <a:gd name="connsiteY67" fmla="*/ 1195919 h 1434044"/>
              <a:gd name="connsiteX68" fmla="*/ 1404938 w 1428750"/>
              <a:gd name="connsiteY68" fmla="*/ 1181631 h 1434044"/>
              <a:gd name="connsiteX69" fmla="*/ 1428750 w 1428750"/>
              <a:gd name="connsiteY69" fmla="*/ 1167344 h 143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28750" h="1434044">
                <a:moveTo>
                  <a:pt x="47625" y="531"/>
                </a:moveTo>
                <a:cubicBezTo>
                  <a:pt x="37846" y="29873"/>
                  <a:pt x="46856" y="0"/>
                  <a:pt x="38100" y="48156"/>
                </a:cubicBezTo>
                <a:cubicBezTo>
                  <a:pt x="36929" y="54596"/>
                  <a:pt x="34925" y="60856"/>
                  <a:pt x="33338" y="67206"/>
                </a:cubicBezTo>
                <a:lnTo>
                  <a:pt x="19050" y="248181"/>
                </a:lnTo>
                <a:cubicBezTo>
                  <a:pt x="17047" y="273552"/>
                  <a:pt x="16952" y="299071"/>
                  <a:pt x="14288" y="324381"/>
                </a:cubicBezTo>
                <a:cubicBezTo>
                  <a:pt x="13762" y="329374"/>
                  <a:pt x="11113" y="333906"/>
                  <a:pt x="9525" y="338669"/>
                </a:cubicBezTo>
                <a:cubicBezTo>
                  <a:pt x="7938" y="351369"/>
                  <a:pt x="7053" y="364177"/>
                  <a:pt x="4763" y="376769"/>
                </a:cubicBezTo>
                <a:cubicBezTo>
                  <a:pt x="3865" y="381708"/>
                  <a:pt x="0" y="386036"/>
                  <a:pt x="0" y="391056"/>
                </a:cubicBezTo>
                <a:cubicBezTo>
                  <a:pt x="0" y="479970"/>
                  <a:pt x="1751" y="568893"/>
                  <a:pt x="4763" y="657756"/>
                </a:cubicBezTo>
                <a:cubicBezTo>
                  <a:pt x="5284" y="673112"/>
                  <a:pt x="16183" y="679250"/>
                  <a:pt x="28575" y="686331"/>
                </a:cubicBezTo>
                <a:cubicBezTo>
                  <a:pt x="32934" y="688822"/>
                  <a:pt x="38100" y="689506"/>
                  <a:pt x="42863" y="691094"/>
                </a:cubicBezTo>
                <a:cubicBezTo>
                  <a:pt x="46038" y="695856"/>
                  <a:pt x="47919" y="701805"/>
                  <a:pt x="52388" y="705381"/>
                </a:cubicBezTo>
                <a:cubicBezTo>
                  <a:pt x="56308" y="708517"/>
                  <a:pt x="62185" y="707899"/>
                  <a:pt x="66675" y="710144"/>
                </a:cubicBezTo>
                <a:cubicBezTo>
                  <a:pt x="99560" y="726587"/>
                  <a:pt x="60372" y="714522"/>
                  <a:pt x="100013" y="724431"/>
                </a:cubicBezTo>
                <a:lnTo>
                  <a:pt x="128588" y="743481"/>
                </a:lnTo>
                <a:lnTo>
                  <a:pt x="142875" y="753006"/>
                </a:lnTo>
                <a:cubicBezTo>
                  <a:pt x="158503" y="776449"/>
                  <a:pt x="144595" y="760706"/>
                  <a:pt x="171450" y="776819"/>
                </a:cubicBezTo>
                <a:cubicBezTo>
                  <a:pt x="181266" y="782709"/>
                  <a:pt x="190500" y="789519"/>
                  <a:pt x="200025" y="795869"/>
                </a:cubicBezTo>
                <a:lnTo>
                  <a:pt x="214313" y="805394"/>
                </a:lnTo>
                <a:lnTo>
                  <a:pt x="228600" y="814919"/>
                </a:lnTo>
                <a:cubicBezTo>
                  <a:pt x="245780" y="826372"/>
                  <a:pt x="258412" y="833443"/>
                  <a:pt x="271463" y="853019"/>
                </a:cubicBezTo>
                <a:lnTo>
                  <a:pt x="300038" y="895881"/>
                </a:lnTo>
                <a:lnTo>
                  <a:pt x="309563" y="910169"/>
                </a:lnTo>
                <a:cubicBezTo>
                  <a:pt x="312738" y="914931"/>
                  <a:pt x="316528" y="919337"/>
                  <a:pt x="319088" y="924456"/>
                </a:cubicBezTo>
                <a:cubicBezTo>
                  <a:pt x="322263" y="930806"/>
                  <a:pt x="324960" y="937418"/>
                  <a:pt x="328613" y="943506"/>
                </a:cubicBezTo>
                <a:cubicBezTo>
                  <a:pt x="334503" y="953322"/>
                  <a:pt x="347663" y="972081"/>
                  <a:pt x="347663" y="972081"/>
                </a:cubicBezTo>
                <a:cubicBezTo>
                  <a:pt x="360830" y="1011588"/>
                  <a:pt x="338728" y="949449"/>
                  <a:pt x="371475" y="1014944"/>
                </a:cubicBezTo>
                <a:cubicBezTo>
                  <a:pt x="374650" y="1021294"/>
                  <a:pt x="377478" y="1027830"/>
                  <a:pt x="381000" y="1033994"/>
                </a:cubicBezTo>
                <a:cubicBezTo>
                  <a:pt x="383840" y="1038964"/>
                  <a:pt x="388200" y="1043051"/>
                  <a:pt x="390525" y="1048281"/>
                </a:cubicBezTo>
                <a:cubicBezTo>
                  <a:pt x="394603" y="1057456"/>
                  <a:pt x="396875" y="1067331"/>
                  <a:pt x="400050" y="1076856"/>
                </a:cubicBezTo>
                <a:cubicBezTo>
                  <a:pt x="401638" y="1081619"/>
                  <a:pt x="402028" y="1086967"/>
                  <a:pt x="404813" y="1091144"/>
                </a:cubicBezTo>
                <a:lnTo>
                  <a:pt x="414338" y="1105431"/>
                </a:lnTo>
                <a:cubicBezTo>
                  <a:pt x="425661" y="1139405"/>
                  <a:pt x="409605" y="1098331"/>
                  <a:pt x="433388" y="1134006"/>
                </a:cubicBezTo>
                <a:cubicBezTo>
                  <a:pt x="436173" y="1138183"/>
                  <a:pt x="435905" y="1143804"/>
                  <a:pt x="438150" y="1148294"/>
                </a:cubicBezTo>
                <a:cubicBezTo>
                  <a:pt x="440710" y="1153413"/>
                  <a:pt x="444500" y="1157819"/>
                  <a:pt x="447675" y="1162581"/>
                </a:cubicBezTo>
                <a:cubicBezTo>
                  <a:pt x="449263" y="1168931"/>
                  <a:pt x="449920" y="1175589"/>
                  <a:pt x="452438" y="1181631"/>
                </a:cubicBezTo>
                <a:cubicBezTo>
                  <a:pt x="465867" y="1213859"/>
                  <a:pt x="472271" y="1220906"/>
                  <a:pt x="490538" y="1248306"/>
                </a:cubicBezTo>
                <a:cubicBezTo>
                  <a:pt x="501919" y="1265378"/>
                  <a:pt x="512828" y="1282380"/>
                  <a:pt x="528638" y="1295931"/>
                </a:cubicBezTo>
                <a:cubicBezTo>
                  <a:pt x="534665" y="1301097"/>
                  <a:pt x="541229" y="1305605"/>
                  <a:pt x="547688" y="1310219"/>
                </a:cubicBezTo>
                <a:cubicBezTo>
                  <a:pt x="552345" y="1313546"/>
                  <a:pt x="557928" y="1315697"/>
                  <a:pt x="561975" y="1319744"/>
                </a:cubicBezTo>
                <a:cubicBezTo>
                  <a:pt x="567588" y="1325357"/>
                  <a:pt x="570236" y="1333628"/>
                  <a:pt x="576263" y="1338794"/>
                </a:cubicBezTo>
                <a:cubicBezTo>
                  <a:pt x="581653" y="1343414"/>
                  <a:pt x="589225" y="1344666"/>
                  <a:pt x="595313" y="1348319"/>
                </a:cubicBezTo>
                <a:cubicBezTo>
                  <a:pt x="605129" y="1354209"/>
                  <a:pt x="613649" y="1362249"/>
                  <a:pt x="623888" y="1367369"/>
                </a:cubicBezTo>
                <a:cubicBezTo>
                  <a:pt x="630238" y="1370544"/>
                  <a:pt x="636774" y="1373372"/>
                  <a:pt x="642938" y="1376894"/>
                </a:cubicBezTo>
                <a:cubicBezTo>
                  <a:pt x="666438" y="1390323"/>
                  <a:pt x="649028" y="1383677"/>
                  <a:pt x="676275" y="1400706"/>
                </a:cubicBezTo>
                <a:cubicBezTo>
                  <a:pt x="682295" y="1404469"/>
                  <a:pt x="689305" y="1406468"/>
                  <a:pt x="695325" y="1410231"/>
                </a:cubicBezTo>
                <a:cubicBezTo>
                  <a:pt x="702056" y="1414438"/>
                  <a:pt x="707916" y="1419905"/>
                  <a:pt x="714375" y="1424519"/>
                </a:cubicBezTo>
                <a:cubicBezTo>
                  <a:pt x="719033" y="1427846"/>
                  <a:pt x="723900" y="1430869"/>
                  <a:pt x="728663" y="1434044"/>
                </a:cubicBezTo>
                <a:cubicBezTo>
                  <a:pt x="785813" y="1432456"/>
                  <a:pt x="843012" y="1432136"/>
                  <a:pt x="900113" y="1429281"/>
                </a:cubicBezTo>
                <a:cubicBezTo>
                  <a:pt x="906650" y="1428954"/>
                  <a:pt x="912773" y="1425939"/>
                  <a:pt x="919163" y="1424519"/>
                </a:cubicBezTo>
                <a:cubicBezTo>
                  <a:pt x="927065" y="1422763"/>
                  <a:pt x="935088" y="1421576"/>
                  <a:pt x="942975" y="1419756"/>
                </a:cubicBezTo>
                <a:cubicBezTo>
                  <a:pt x="955731" y="1416812"/>
                  <a:pt x="981075" y="1410231"/>
                  <a:pt x="981075" y="1410231"/>
                </a:cubicBezTo>
                <a:cubicBezTo>
                  <a:pt x="1022024" y="1382933"/>
                  <a:pt x="970214" y="1415661"/>
                  <a:pt x="1009650" y="1395944"/>
                </a:cubicBezTo>
                <a:cubicBezTo>
                  <a:pt x="1046586" y="1377476"/>
                  <a:pt x="1002308" y="1393630"/>
                  <a:pt x="1038225" y="1381656"/>
                </a:cubicBezTo>
                <a:cubicBezTo>
                  <a:pt x="1044575" y="1376894"/>
                  <a:pt x="1052194" y="1373467"/>
                  <a:pt x="1057275" y="1367369"/>
                </a:cubicBezTo>
                <a:cubicBezTo>
                  <a:pt x="1060489" y="1363512"/>
                  <a:pt x="1058902" y="1357001"/>
                  <a:pt x="1062038" y="1353081"/>
                </a:cubicBezTo>
                <a:cubicBezTo>
                  <a:pt x="1065614" y="1348612"/>
                  <a:pt x="1071300" y="1346297"/>
                  <a:pt x="1076325" y="1343556"/>
                </a:cubicBezTo>
                <a:cubicBezTo>
                  <a:pt x="1088790" y="1336757"/>
                  <a:pt x="1104384" y="1334546"/>
                  <a:pt x="1114425" y="1324506"/>
                </a:cubicBezTo>
                <a:cubicBezTo>
                  <a:pt x="1132263" y="1306669"/>
                  <a:pt x="1122324" y="1312349"/>
                  <a:pt x="1143000" y="1305456"/>
                </a:cubicBezTo>
                <a:cubicBezTo>
                  <a:pt x="1173409" y="1282650"/>
                  <a:pt x="1154951" y="1294719"/>
                  <a:pt x="1200150" y="1272119"/>
                </a:cubicBezTo>
                <a:cubicBezTo>
                  <a:pt x="1205270" y="1269559"/>
                  <a:pt x="1209318" y="1265154"/>
                  <a:pt x="1214438" y="1262594"/>
                </a:cubicBezTo>
                <a:cubicBezTo>
                  <a:pt x="1218928" y="1260349"/>
                  <a:pt x="1224235" y="1260076"/>
                  <a:pt x="1228725" y="1257831"/>
                </a:cubicBezTo>
                <a:cubicBezTo>
                  <a:pt x="1233845" y="1255271"/>
                  <a:pt x="1237893" y="1250866"/>
                  <a:pt x="1243013" y="1248306"/>
                </a:cubicBezTo>
                <a:cubicBezTo>
                  <a:pt x="1282426" y="1228600"/>
                  <a:pt x="1226801" y="1263748"/>
                  <a:pt x="1276350" y="1234019"/>
                </a:cubicBezTo>
                <a:cubicBezTo>
                  <a:pt x="1286166" y="1228129"/>
                  <a:pt x="1294065" y="1218589"/>
                  <a:pt x="1304925" y="1214969"/>
                </a:cubicBezTo>
                <a:cubicBezTo>
                  <a:pt x="1309688" y="1213381"/>
                  <a:pt x="1314723" y="1212451"/>
                  <a:pt x="1319213" y="1210206"/>
                </a:cubicBezTo>
                <a:cubicBezTo>
                  <a:pt x="1324332" y="1207646"/>
                  <a:pt x="1328141" y="1202691"/>
                  <a:pt x="1333500" y="1200681"/>
                </a:cubicBezTo>
                <a:cubicBezTo>
                  <a:pt x="1341079" y="1197839"/>
                  <a:pt x="1349411" y="1197675"/>
                  <a:pt x="1357313" y="1195919"/>
                </a:cubicBezTo>
                <a:cubicBezTo>
                  <a:pt x="1378898" y="1191122"/>
                  <a:pt x="1381205" y="1189542"/>
                  <a:pt x="1404938" y="1181631"/>
                </a:cubicBezTo>
                <a:cubicBezTo>
                  <a:pt x="1420731" y="1176367"/>
                  <a:pt x="1420632" y="1175462"/>
                  <a:pt x="1428750" y="1167344"/>
                </a:cubicBezTo>
              </a:path>
            </a:pathLst>
          </a:cu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8" name="円/楕円 107"/>
          <p:cNvSpPr/>
          <p:nvPr/>
        </p:nvSpPr>
        <p:spPr bwMode="gray">
          <a:xfrm>
            <a:off x="7235825" y="3068638"/>
            <a:ext cx="138113" cy="1381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テキスト ボックス 24"/>
          <p:cNvSpPr txBox="1">
            <a:spLocks noChangeArrowheads="1"/>
          </p:cNvSpPr>
          <p:nvPr/>
        </p:nvSpPr>
        <p:spPr bwMode="gray">
          <a:xfrm>
            <a:off x="4090988" y="620713"/>
            <a:ext cx="1800000" cy="215900"/>
          </a:xfrm>
          <a:prstGeom prst="rect">
            <a:avLst/>
          </a:prstGeom>
          <a:solidFill>
            <a:srgbClr val="953735"/>
          </a:solidFill>
          <a:ln w="22225">
            <a:solidFill>
              <a:srgbClr val="953735"/>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役所等の現況位置図</a:t>
            </a:r>
            <a:endParaRPr lang="ja-JP" altLang="en-US" sz="1200" b="1" dirty="0">
              <a:solidFill>
                <a:schemeClr val="bg1"/>
              </a:solidFill>
              <a:latin typeface="ＭＳ Ｐゴシック" charset="-128"/>
            </a:endParaRPr>
          </a:p>
        </p:txBody>
      </p:sp>
      <p:sp>
        <p:nvSpPr>
          <p:cNvPr id="131" name="正方形/長方形 27"/>
          <p:cNvSpPr>
            <a:spLocks noChangeArrowheads="1"/>
          </p:cNvSpPr>
          <p:nvPr/>
        </p:nvSpPr>
        <p:spPr bwMode="auto">
          <a:xfrm>
            <a:off x="8112125" y="-11648"/>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１８</a:t>
            </a:r>
            <a:endParaRPr lang="ja-JP" altLang="en-US" sz="1200" b="1" dirty="0">
              <a:solidFill>
                <a:srgbClr val="000000"/>
              </a:solidFill>
              <a:latin typeface="ＭＳ Ｐゴシック" charset="-128"/>
              <a:ea typeface="Meiryo UI" pitchFamily="50" charset="-128"/>
              <a:cs typeface="Meiryo UI" pitchFamily="50" charset="-128"/>
            </a:endParaRPr>
          </a:p>
        </p:txBody>
      </p:sp>
      <p:grpSp>
        <p:nvGrpSpPr>
          <p:cNvPr id="138" name="グループ化 137"/>
          <p:cNvGrpSpPr/>
          <p:nvPr/>
        </p:nvGrpSpPr>
        <p:grpSpPr>
          <a:xfrm>
            <a:off x="4140200" y="2349500"/>
            <a:ext cx="4752975" cy="4103688"/>
            <a:chOff x="4140200" y="2349500"/>
            <a:chExt cx="4752975" cy="4103688"/>
          </a:xfrm>
        </p:grpSpPr>
        <p:grpSp>
          <p:nvGrpSpPr>
            <p:cNvPr id="6" name="グループ化 90"/>
            <p:cNvGrpSpPr>
              <a:grpSpLocks/>
            </p:cNvGrpSpPr>
            <p:nvPr/>
          </p:nvGrpSpPr>
          <p:grpSpPr bwMode="auto">
            <a:xfrm>
              <a:off x="4140200" y="2349500"/>
              <a:ext cx="4752975" cy="4103688"/>
              <a:chOff x="2483769" y="1844824"/>
              <a:chExt cx="4965374" cy="4287473"/>
            </a:xfrm>
          </p:grpSpPr>
          <p:grpSp>
            <p:nvGrpSpPr>
              <p:cNvPr id="7" name="グループ化 58"/>
              <p:cNvGrpSpPr>
                <a:grpSpLocks/>
              </p:cNvGrpSpPr>
              <p:nvPr/>
            </p:nvGrpSpPr>
            <p:grpSpPr bwMode="auto">
              <a:xfrm>
                <a:off x="2483769" y="1844824"/>
                <a:ext cx="4965374" cy="4287473"/>
                <a:chOff x="2988126" y="1772816"/>
                <a:chExt cx="4965371" cy="4287473"/>
              </a:xfrm>
            </p:grpSpPr>
            <p:grpSp>
              <p:nvGrpSpPr>
                <p:cNvPr id="8" name="グループ化 78"/>
                <p:cNvGrpSpPr>
                  <a:grpSpLocks/>
                </p:cNvGrpSpPr>
                <p:nvPr/>
              </p:nvGrpSpPr>
              <p:grpSpPr bwMode="auto">
                <a:xfrm>
                  <a:off x="2988126" y="1772816"/>
                  <a:ext cx="4965371" cy="4287473"/>
                  <a:chOff x="1908006" y="1844824"/>
                  <a:chExt cx="4965371" cy="4287473"/>
                </a:xfrm>
              </p:grpSpPr>
              <p:grpSp>
                <p:nvGrpSpPr>
                  <p:cNvPr id="9" name="グループ化 53"/>
                  <p:cNvGrpSpPr>
                    <a:grpSpLocks/>
                  </p:cNvGrpSpPr>
                  <p:nvPr/>
                </p:nvGrpSpPr>
                <p:grpSpPr bwMode="auto">
                  <a:xfrm>
                    <a:off x="1908006" y="1844824"/>
                    <a:ext cx="4965371" cy="4287473"/>
                    <a:chOff x="1835998" y="1916832"/>
                    <a:chExt cx="4965371" cy="4287473"/>
                  </a:xfrm>
                </p:grpSpPr>
                <p:grpSp>
                  <p:nvGrpSpPr>
                    <p:cNvPr id="10" name="グループ化 50"/>
                    <p:cNvGrpSpPr>
                      <a:grpSpLocks/>
                    </p:cNvGrpSpPr>
                    <p:nvPr/>
                  </p:nvGrpSpPr>
                  <p:grpSpPr bwMode="auto">
                    <a:xfrm>
                      <a:off x="1835998" y="1916832"/>
                      <a:ext cx="4965371" cy="4287473"/>
                      <a:chOff x="1908006" y="1916832"/>
                      <a:chExt cx="4965371" cy="4287473"/>
                    </a:xfrm>
                  </p:grpSpPr>
                  <p:grpSp>
                    <p:nvGrpSpPr>
                      <p:cNvPr id="11" name="グループ化 75"/>
                      <p:cNvGrpSpPr>
                        <a:grpSpLocks/>
                      </p:cNvGrpSpPr>
                      <p:nvPr/>
                    </p:nvGrpSpPr>
                    <p:grpSpPr bwMode="auto">
                      <a:xfrm>
                        <a:off x="1908006" y="1916832"/>
                        <a:ext cx="4965371" cy="4287473"/>
                        <a:chOff x="2484070" y="1916832"/>
                        <a:chExt cx="4965371" cy="4287473"/>
                      </a:xfrm>
                    </p:grpSpPr>
                    <p:grpSp>
                      <p:nvGrpSpPr>
                        <p:cNvPr id="12" name="グループ化 65"/>
                        <p:cNvGrpSpPr>
                          <a:grpSpLocks/>
                        </p:cNvGrpSpPr>
                        <p:nvPr/>
                      </p:nvGrpSpPr>
                      <p:grpSpPr bwMode="auto">
                        <a:xfrm>
                          <a:off x="2484070" y="1916832"/>
                          <a:ext cx="4824234" cy="4287473"/>
                          <a:chOff x="0" y="0"/>
                          <a:chExt cx="4824234" cy="4287473"/>
                        </a:xfrm>
                      </p:grpSpPr>
                      <p:pic>
                        <p:nvPicPr>
                          <p:cNvPr id="2163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20763" t="7838" r="50945" b="31415"/>
                          <a:stretch>
                            <a:fillRect/>
                          </a:stretch>
                        </p:blipFill>
                        <p:spPr bwMode="gray">
                          <a:xfrm>
                            <a:off x="0" y="6724"/>
                            <a:ext cx="4765964" cy="425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22" name="正方形/長方形 121"/>
                          <p:cNvSpPr/>
                          <p:nvPr/>
                        </p:nvSpPr>
                        <p:spPr bwMode="gray">
                          <a:xfrm>
                            <a:off x="474314" y="0"/>
                            <a:ext cx="625233" cy="2106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3" name="正方形/長方形 122"/>
                          <p:cNvSpPr/>
                          <p:nvPr/>
                        </p:nvSpPr>
                        <p:spPr bwMode="gray">
                          <a:xfrm>
                            <a:off x="4003476" y="2351890"/>
                            <a:ext cx="772833" cy="19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4" name="正方形/長方形 123"/>
                          <p:cNvSpPr/>
                          <p:nvPr/>
                        </p:nvSpPr>
                        <p:spPr bwMode="gray">
                          <a:xfrm>
                            <a:off x="4015085" y="476018"/>
                            <a:ext cx="774491" cy="572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5" name="正方形/長方形 124"/>
                          <p:cNvSpPr/>
                          <p:nvPr/>
                        </p:nvSpPr>
                        <p:spPr bwMode="gray">
                          <a:xfrm>
                            <a:off x="4489399" y="1753137"/>
                            <a:ext cx="335005" cy="620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6" name="正方形/長方形 125"/>
                          <p:cNvSpPr/>
                          <p:nvPr/>
                        </p:nvSpPr>
                        <p:spPr bwMode="gray">
                          <a:xfrm>
                            <a:off x="4310288" y="1962120"/>
                            <a:ext cx="336663" cy="40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7" name="正方形/長方形 126"/>
                          <p:cNvSpPr/>
                          <p:nvPr/>
                        </p:nvSpPr>
                        <p:spPr bwMode="gray">
                          <a:xfrm>
                            <a:off x="4235657" y="2094808"/>
                            <a:ext cx="335005" cy="40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8" name="正方形/長方形 127"/>
                          <p:cNvSpPr/>
                          <p:nvPr/>
                        </p:nvSpPr>
                        <p:spPr bwMode="gray">
                          <a:xfrm>
                            <a:off x="2265430" y="4105027"/>
                            <a:ext cx="771175" cy="1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9" name="正方形/長方形 128"/>
                          <p:cNvSpPr/>
                          <p:nvPr/>
                        </p:nvSpPr>
                        <p:spPr bwMode="gray">
                          <a:xfrm>
                            <a:off x="4976" y="4144834"/>
                            <a:ext cx="305153" cy="14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10" name="正方形/長方形 109"/>
                        <p:cNvSpPr/>
                        <p:nvPr/>
                      </p:nvSpPr>
                      <p:spPr bwMode="gray">
                        <a:xfrm>
                          <a:off x="5867289" y="2291675"/>
                          <a:ext cx="1280316" cy="3765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西淀川区役所</a:t>
                          </a:r>
                          <a:endParaRPr lang="en-US" altLang="ja-JP" sz="900" dirty="0">
                            <a:solidFill>
                              <a:schemeClr val="tx1"/>
                            </a:solidFill>
                          </a:endParaRPr>
                        </a:p>
                        <a:p>
                          <a:pPr algn="ctr">
                            <a:defRPr/>
                          </a:pPr>
                          <a:r>
                            <a:rPr lang="ja-JP" altLang="en-US" sz="900" dirty="0">
                              <a:solidFill>
                                <a:schemeClr val="tx1"/>
                              </a:solidFill>
                            </a:rPr>
                            <a:t>（地域自治区事務所）</a:t>
                          </a:r>
                          <a:endParaRPr lang="en-US" altLang="ja-JP" sz="900" dirty="0">
                            <a:solidFill>
                              <a:schemeClr val="tx1"/>
                            </a:solidFill>
                          </a:endParaRPr>
                        </a:p>
                      </p:txBody>
                    </p:sp>
                    <p:sp>
                      <p:nvSpPr>
                        <p:cNvPr id="111" name="正方形/長方形 110"/>
                        <p:cNvSpPr/>
                        <p:nvPr/>
                      </p:nvSpPr>
                      <p:spPr bwMode="gray">
                        <a:xfrm>
                          <a:off x="6394673" y="3946954"/>
                          <a:ext cx="1054768" cy="4594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福島区役所</a:t>
                          </a:r>
                          <a:endParaRPr lang="en-US" altLang="ja-JP" sz="1050" dirty="0">
                            <a:solidFill>
                              <a:schemeClr val="tx1"/>
                            </a:solidFill>
                          </a:endParaRPr>
                        </a:p>
                        <a:p>
                          <a:pPr algn="ctr">
                            <a:defRPr/>
                          </a:pPr>
                          <a:r>
                            <a:rPr lang="ja-JP" altLang="en-US" sz="1050" dirty="0">
                              <a:solidFill>
                                <a:schemeClr val="tx1"/>
                              </a:solidFill>
                            </a:rPr>
                            <a:t>（総合区役所）</a:t>
                          </a:r>
                        </a:p>
                      </p:txBody>
                    </p:sp>
                    <p:sp>
                      <p:nvSpPr>
                        <p:cNvPr id="112" name="円/楕円 111"/>
                        <p:cNvSpPr/>
                        <p:nvPr/>
                      </p:nvSpPr>
                      <p:spPr bwMode="gray">
                        <a:xfrm>
                          <a:off x="5436094" y="4087936"/>
                          <a:ext cx="144285" cy="14429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正方形/長方形 112"/>
                        <p:cNvSpPr/>
                        <p:nvPr/>
                      </p:nvSpPr>
                      <p:spPr bwMode="gray">
                        <a:xfrm>
                          <a:off x="4063553" y="4097938"/>
                          <a:ext cx="1326752" cy="3765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此花区役所</a:t>
                          </a:r>
                          <a:endParaRPr lang="en-US" altLang="ja-JP" sz="900" dirty="0">
                            <a:solidFill>
                              <a:schemeClr val="tx1"/>
                            </a:solidFill>
                          </a:endParaRPr>
                        </a:p>
                        <a:p>
                          <a:pPr algn="ctr">
                            <a:defRPr/>
                          </a:pPr>
                          <a:r>
                            <a:rPr lang="ja-JP" altLang="en-US" sz="900" dirty="0">
                              <a:solidFill>
                                <a:schemeClr val="tx1"/>
                              </a:solidFill>
                            </a:rPr>
                            <a:t>（地域自治区事務所）</a:t>
                          </a:r>
                        </a:p>
                      </p:txBody>
                    </p:sp>
                    <p:sp>
                      <p:nvSpPr>
                        <p:cNvPr id="114" name="正方形/長方形 113"/>
                        <p:cNvSpPr/>
                        <p:nvPr/>
                      </p:nvSpPr>
                      <p:spPr bwMode="gray">
                        <a:xfrm>
                          <a:off x="5940260" y="5229050"/>
                          <a:ext cx="1281975" cy="37650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港区役所</a:t>
                          </a:r>
                          <a:endParaRPr lang="en-US" altLang="ja-JP" sz="900" dirty="0">
                            <a:solidFill>
                              <a:schemeClr val="tx1"/>
                            </a:solidFill>
                          </a:endParaRPr>
                        </a:p>
                        <a:p>
                          <a:pPr algn="ctr">
                            <a:defRPr/>
                          </a:pPr>
                          <a:r>
                            <a:rPr lang="ja-JP" altLang="en-US" sz="900" dirty="0">
                              <a:solidFill>
                                <a:schemeClr val="tx1"/>
                              </a:solidFill>
                            </a:rPr>
                            <a:t>（地域自治区事務所）</a:t>
                          </a:r>
                        </a:p>
                      </p:txBody>
                    </p:sp>
                    <p:sp>
                      <p:nvSpPr>
                        <p:cNvPr id="115" name="フリーフォーム 114"/>
                        <p:cNvSpPr/>
                        <p:nvPr/>
                      </p:nvSpPr>
                      <p:spPr bwMode="gray">
                        <a:xfrm>
                          <a:off x="4427762" y="4653517"/>
                          <a:ext cx="1802725" cy="1094674"/>
                        </a:xfrm>
                        <a:custGeom>
                          <a:avLst/>
                          <a:gdLst>
                            <a:gd name="connsiteX0" fmla="*/ 0 w 1803400"/>
                            <a:gd name="connsiteY0" fmla="*/ 1095375 h 1095375"/>
                            <a:gd name="connsiteX1" fmla="*/ 409575 w 1803400"/>
                            <a:gd name="connsiteY1" fmla="*/ 809625 h 1095375"/>
                            <a:gd name="connsiteX2" fmla="*/ 971550 w 1803400"/>
                            <a:gd name="connsiteY2" fmla="*/ 542925 h 1095375"/>
                            <a:gd name="connsiteX3" fmla="*/ 1143000 w 1803400"/>
                            <a:gd name="connsiteY3" fmla="*/ 314325 h 1095375"/>
                            <a:gd name="connsiteX4" fmla="*/ 1695450 w 1803400"/>
                            <a:gd name="connsiteY4" fmla="*/ 104775 h 1095375"/>
                            <a:gd name="connsiteX5" fmla="*/ 1790700 w 1803400"/>
                            <a:gd name="connsiteY5"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3400" h="1095375">
                              <a:moveTo>
                                <a:pt x="0" y="1095375"/>
                              </a:moveTo>
                              <a:cubicBezTo>
                                <a:pt x="123825" y="998537"/>
                                <a:pt x="247650" y="901700"/>
                                <a:pt x="409575" y="809625"/>
                              </a:cubicBezTo>
                              <a:cubicBezTo>
                                <a:pt x="571500" y="717550"/>
                                <a:pt x="849313" y="625475"/>
                                <a:pt x="971550" y="542925"/>
                              </a:cubicBezTo>
                              <a:cubicBezTo>
                                <a:pt x="1093788" y="460375"/>
                                <a:pt x="1022350" y="387350"/>
                                <a:pt x="1143000" y="314325"/>
                              </a:cubicBezTo>
                              <a:cubicBezTo>
                                <a:pt x="1263650" y="241300"/>
                                <a:pt x="1587500" y="157162"/>
                                <a:pt x="1695450" y="104775"/>
                              </a:cubicBezTo>
                              <a:cubicBezTo>
                                <a:pt x="1803400" y="52388"/>
                                <a:pt x="1797050" y="26194"/>
                                <a:pt x="1790700" y="0"/>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7" name="フリーフォーム 116"/>
                        <p:cNvSpPr/>
                        <p:nvPr/>
                      </p:nvSpPr>
                      <p:spPr bwMode="gray">
                        <a:xfrm>
                          <a:off x="6588711" y="3655041"/>
                          <a:ext cx="157551" cy="278644"/>
                        </a:xfrm>
                        <a:custGeom>
                          <a:avLst/>
                          <a:gdLst>
                            <a:gd name="connsiteX0" fmla="*/ 0 w 600075"/>
                            <a:gd name="connsiteY0" fmla="*/ 0 h 581025"/>
                            <a:gd name="connsiteX1" fmla="*/ 152400 w 600075"/>
                            <a:gd name="connsiteY1" fmla="*/ 352425 h 581025"/>
                            <a:gd name="connsiteX2" fmla="*/ 600075 w 600075"/>
                            <a:gd name="connsiteY2" fmla="*/ 581025 h 581025"/>
                          </a:gdLst>
                          <a:ahLst/>
                          <a:cxnLst>
                            <a:cxn ang="0">
                              <a:pos x="connsiteX0" y="connsiteY0"/>
                            </a:cxn>
                            <a:cxn ang="0">
                              <a:pos x="connsiteX1" y="connsiteY1"/>
                            </a:cxn>
                            <a:cxn ang="0">
                              <a:pos x="connsiteX2" y="connsiteY2"/>
                            </a:cxn>
                          </a:cxnLst>
                          <a:rect l="l" t="t" r="r" b="b"/>
                          <a:pathLst>
                            <a:path w="600075" h="581025">
                              <a:moveTo>
                                <a:pt x="0" y="0"/>
                              </a:moveTo>
                              <a:cubicBezTo>
                                <a:pt x="26194" y="127794"/>
                                <a:pt x="52388" y="255588"/>
                                <a:pt x="152400" y="352425"/>
                              </a:cubicBezTo>
                              <a:cubicBezTo>
                                <a:pt x="252412" y="449262"/>
                                <a:pt x="600075" y="581025"/>
                                <a:pt x="600075" y="581025"/>
                              </a:cubicBezTo>
                            </a:path>
                          </a:pathLst>
                        </a:custGeom>
                        <a:ln w="63500" cmpd="tri">
                          <a:solidFill>
                            <a:srgbClr val="F412E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4" name="円/楕円 133"/>
                        <p:cNvSpPr/>
                        <p:nvPr/>
                      </p:nvSpPr>
                      <p:spPr bwMode="gray">
                        <a:xfrm>
                          <a:off x="5711887" y="2668513"/>
                          <a:ext cx="144285" cy="14429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6" name="フローチャート : 判断 105"/>
                      <p:cNvSpPr/>
                      <p:nvPr/>
                    </p:nvSpPr>
                    <p:spPr bwMode="gray">
                      <a:xfrm>
                        <a:off x="5219912" y="3573771"/>
                        <a:ext cx="131016" cy="142639"/>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正方形/長方形 106"/>
                      <p:cNvSpPr/>
                      <p:nvPr/>
                    </p:nvSpPr>
                    <p:spPr bwMode="gray">
                      <a:xfrm>
                        <a:off x="4644433" y="3356494"/>
                        <a:ext cx="575479" cy="3599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海老江工営所</a:t>
                        </a:r>
                        <a:endParaRPr lang="en-US" altLang="ja-JP" sz="900" dirty="0">
                          <a:solidFill>
                            <a:schemeClr val="tx1"/>
                          </a:solidFill>
                        </a:endParaRPr>
                      </a:p>
                    </p:txBody>
                  </p:sp>
                </p:grpSp>
                <p:sp>
                  <p:nvSpPr>
                    <p:cNvPr id="103" name="フローチャート : 判断 102"/>
                    <p:cNvSpPr/>
                    <p:nvPr/>
                  </p:nvSpPr>
                  <p:spPr bwMode="gray">
                    <a:xfrm>
                      <a:off x="5003619" y="5157730"/>
                      <a:ext cx="131017" cy="144298"/>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 name="正方形/長方形 103"/>
                    <p:cNvSpPr/>
                    <p:nvPr/>
                  </p:nvSpPr>
                  <p:spPr bwMode="gray">
                    <a:xfrm>
                      <a:off x="4499454" y="5302028"/>
                      <a:ext cx="577137" cy="3599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市岡</a:t>
                      </a:r>
                      <a:endParaRPr lang="en-US" altLang="ja-JP" sz="900" dirty="0">
                        <a:solidFill>
                          <a:schemeClr val="tx1"/>
                        </a:solidFill>
                      </a:endParaRPr>
                    </a:p>
                    <a:p>
                      <a:pPr algn="ctr">
                        <a:defRPr/>
                      </a:pPr>
                      <a:r>
                        <a:rPr lang="ja-JP" altLang="en-US" sz="900" dirty="0">
                          <a:solidFill>
                            <a:schemeClr val="tx1"/>
                          </a:solidFill>
                        </a:rPr>
                        <a:t>工営所</a:t>
                      </a:r>
                      <a:endParaRPr lang="en-US" altLang="ja-JP" sz="900" dirty="0">
                        <a:solidFill>
                          <a:schemeClr val="tx1"/>
                        </a:solidFill>
                      </a:endParaRPr>
                    </a:p>
                  </p:txBody>
                </p:sp>
              </p:grpSp>
              <p:sp>
                <p:nvSpPr>
                  <p:cNvPr id="98" name="二等辺三角形 97"/>
                  <p:cNvSpPr/>
                  <p:nvPr/>
                </p:nvSpPr>
                <p:spPr bwMode="gray">
                  <a:xfrm>
                    <a:off x="4687552" y="5004451"/>
                    <a:ext cx="144285" cy="14429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9" name="正方形/長方形 98"/>
                  <p:cNvSpPr/>
                  <p:nvPr/>
                </p:nvSpPr>
                <p:spPr bwMode="gray">
                  <a:xfrm>
                    <a:off x="5894897" y="4402380"/>
                    <a:ext cx="827562" cy="3599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八幡屋</a:t>
                    </a:r>
                    <a:endParaRPr lang="en-US" altLang="ja-JP" sz="900" dirty="0">
                      <a:solidFill>
                        <a:schemeClr val="tx1"/>
                      </a:solidFill>
                    </a:endParaRPr>
                  </a:p>
                  <a:p>
                    <a:pPr algn="ctr">
                      <a:defRPr/>
                    </a:pPr>
                    <a:r>
                      <a:rPr lang="ja-JP" altLang="en-US" sz="900" dirty="0">
                        <a:solidFill>
                          <a:schemeClr val="tx1"/>
                        </a:solidFill>
                      </a:rPr>
                      <a:t>公園事務所</a:t>
                    </a:r>
                    <a:endParaRPr lang="en-US" altLang="ja-JP" sz="900" dirty="0">
                      <a:solidFill>
                        <a:schemeClr val="tx1"/>
                      </a:solidFill>
                    </a:endParaRPr>
                  </a:p>
                </p:txBody>
              </p:sp>
            </p:grpSp>
            <p:sp>
              <p:nvSpPr>
                <p:cNvPr id="95" name="円/楕円 94"/>
                <p:cNvSpPr/>
                <p:nvPr/>
              </p:nvSpPr>
              <p:spPr bwMode="gray">
                <a:xfrm>
                  <a:off x="6256913" y="4897612"/>
                  <a:ext cx="144284" cy="14429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円/楕円 95"/>
                <p:cNvSpPr/>
                <p:nvPr/>
              </p:nvSpPr>
              <p:spPr bwMode="gray">
                <a:xfrm>
                  <a:off x="6659913" y="3534246"/>
                  <a:ext cx="215597" cy="217277"/>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93" name="直線コネクタ 92"/>
              <p:cNvCxnSpPr>
                <a:stCxn id="98" idx="5"/>
                <a:endCxn id="99" idx="1"/>
              </p:cNvCxnSpPr>
              <p:nvPr/>
            </p:nvCxnSpPr>
            <p:spPr bwMode="gray">
              <a:xfrm flipV="1">
                <a:off x="5371116" y="4581509"/>
                <a:ext cx="1099546" cy="49426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32" name="テキスト ボックス 131"/>
            <p:cNvSpPr txBox="1"/>
            <p:nvPr/>
          </p:nvSpPr>
          <p:spPr>
            <a:xfrm>
              <a:off x="4613055" y="5373216"/>
              <a:ext cx="599874" cy="108000"/>
            </a:xfrm>
            <a:prstGeom prst="rect">
              <a:avLst/>
            </a:prstGeom>
            <a:solidFill>
              <a:srgbClr val="CCECFF"/>
            </a:solidFill>
          </p:spPr>
          <p:txBody>
            <a:bodyPr wrap="square" rtlCol="0">
              <a:spAutoFit/>
            </a:bodyPr>
            <a:lstStyle/>
            <a:p>
              <a:endParaRPr kumimoji="1" lang="ja-JP" altLang="en-US" sz="700" dirty="0"/>
            </a:p>
          </p:txBody>
        </p:sp>
        <p:sp>
          <p:nvSpPr>
            <p:cNvPr id="133" name="フリーフォーム 132"/>
            <p:cNvSpPr/>
            <p:nvPr/>
          </p:nvSpPr>
          <p:spPr>
            <a:xfrm>
              <a:off x="4683460" y="5353050"/>
              <a:ext cx="536627" cy="114300"/>
            </a:xfrm>
            <a:custGeom>
              <a:avLst/>
              <a:gdLst>
                <a:gd name="connsiteX0" fmla="*/ 514809 w 536627"/>
                <a:gd name="connsiteY0" fmla="*/ 114300 h 114300"/>
                <a:gd name="connsiteX1" fmla="*/ 505284 w 536627"/>
                <a:gd name="connsiteY1" fmla="*/ 109538 h 114300"/>
                <a:gd name="connsiteX2" fmla="*/ 476709 w 536627"/>
                <a:gd name="connsiteY2" fmla="*/ 104775 h 114300"/>
                <a:gd name="connsiteX3" fmla="*/ 464803 w 536627"/>
                <a:gd name="connsiteY3" fmla="*/ 100013 h 114300"/>
                <a:gd name="connsiteX4" fmla="*/ 452896 w 536627"/>
                <a:gd name="connsiteY4" fmla="*/ 97631 h 114300"/>
                <a:gd name="connsiteX5" fmla="*/ 436228 w 536627"/>
                <a:gd name="connsiteY5" fmla="*/ 92869 h 114300"/>
                <a:gd name="connsiteX6" fmla="*/ 402890 w 536627"/>
                <a:gd name="connsiteY6" fmla="*/ 88106 h 114300"/>
                <a:gd name="connsiteX7" fmla="*/ 362409 w 536627"/>
                <a:gd name="connsiteY7" fmla="*/ 80963 h 114300"/>
                <a:gd name="connsiteX8" fmla="*/ 243346 w 536627"/>
                <a:gd name="connsiteY8" fmla="*/ 78581 h 114300"/>
                <a:gd name="connsiteX9" fmla="*/ 226678 w 536627"/>
                <a:gd name="connsiteY9" fmla="*/ 73819 h 114300"/>
                <a:gd name="connsiteX10" fmla="*/ 205246 w 536627"/>
                <a:gd name="connsiteY10" fmla="*/ 71438 h 114300"/>
                <a:gd name="connsiteX11" fmla="*/ 181434 w 536627"/>
                <a:gd name="connsiteY11" fmla="*/ 66675 h 114300"/>
                <a:gd name="connsiteX12" fmla="*/ 162384 w 536627"/>
                <a:gd name="connsiteY12" fmla="*/ 64294 h 114300"/>
                <a:gd name="connsiteX13" fmla="*/ 148096 w 536627"/>
                <a:gd name="connsiteY13" fmla="*/ 61913 h 114300"/>
                <a:gd name="connsiteX14" fmla="*/ 129046 w 536627"/>
                <a:gd name="connsiteY14" fmla="*/ 57150 h 114300"/>
                <a:gd name="connsiteX15" fmla="*/ 114759 w 536627"/>
                <a:gd name="connsiteY15" fmla="*/ 54769 h 114300"/>
                <a:gd name="connsiteX16" fmla="*/ 107615 w 536627"/>
                <a:gd name="connsiteY16" fmla="*/ 52388 h 114300"/>
                <a:gd name="connsiteX17" fmla="*/ 88565 w 536627"/>
                <a:gd name="connsiteY17" fmla="*/ 47625 h 114300"/>
                <a:gd name="connsiteX18" fmla="*/ 64753 w 536627"/>
                <a:gd name="connsiteY18" fmla="*/ 45244 h 114300"/>
                <a:gd name="connsiteX19" fmla="*/ 52846 w 536627"/>
                <a:gd name="connsiteY19" fmla="*/ 42863 h 114300"/>
                <a:gd name="connsiteX20" fmla="*/ 43321 w 536627"/>
                <a:gd name="connsiteY20" fmla="*/ 40481 h 114300"/>
                <a:gd name="connsiteX21" fmla="*/ 29034 w 536627"/>
                <a:gd name="connsiteY21" fmla="*/ 35719 h 114300"/>
                <a:gd name="connsiteX22" fmla="*/ 24271 w 536627"/>
                <a:gd name="connsiteY22" fmla="*/ 11906 h 114300"/>
                <a:gd name="connsiteX23" fmla="*/ 90946 w 536627"/>
                <a:gd name="connsiteY23" fmla="*/ 9525 h 114300"/>
                <a:gd name="connsiteX24" fmla="*/ 219534 w 536627"/>
                <a:gd name="connsiteY24" fmla="*/ 7144 h 114300"/>
                <a:gd name="connsiteX25" fmla="*/ 321928 w 536627"/>
                <a:gd name="connsiteY25" fmla="*/ 4763 h 114300"/>
                <a:gd name="connsiteX26" fmla="*/ 345740 w 536627"/>
                <a:gd name="connsiteY26" fmla="*/ 0 h 114300"/>
                <a:gd name="connsiteX27" fmla="*/ 429084 w 536627"/>
                <a:gd name="connsiteY27" fmla="*/ 2381 h 114300"/>
                <a:gd name="connsiteX28" fmla="*/ 469565 w 536627"/>
                <a:gd name="connsiteY28" fmla="*/ 4763 h 114300"/>
                <a:gd name="connsiteX29" fmla="*/ 481471 w 536627"/>
                <a:gd name="connsiteY29" fmla="*/ 9525 h 114300"/>
                <a:gd name="connsiteX30" fmla="*/ 500521 w 536627"/>
                <a:gd name="connsiteY30" fmla="*/ 14288 h 114300"/>
                <a:gd name="connsiteX31" fmla="*/ 519571 w 536627"/>
                <a:gd name="connsiteY31" fmla="*/ 19050 h 114300"/>
                <a:gd name="connsiteX32" fmla="*/ 529096 w 536627"/>
                <a:gd name="connsiteY32" fmla="*/ 21431 h 114300"/>
                <a:gd name="connsiteX33" fmla="*/ 531478 w 536627"/>
                <a:gd name="connsiteY33" fmla="*/ 30956 h 114300"/>
                <a:gd name="connsiteX34" fmla="*/ 531478 w 536627"/>
                <a:gd name="connsiteY34" fmla="*/ 100013 h 114300"/>
                <a:gd name="connsiteX35" fmla="*/ 517190 w 536627"/>
                <a:gd name="connsiteY35" fmla="*/ 109538 h 114300"/>
                <a:gd name="connsiteX36" fmla="*/ 514809 w 536627"/>
                <a:gd name="connsiteY3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6627" h="114300">
                  <a:moveTo>
                    <a:pt x="514809" y="114300"/>
                  </a:moveTo>
                  <a:cubicBezTo>
                    <a:pt x="511634" y="112713"/>
                    <a:pt x="508709" y="110472"/>
                    <a:pt x="505284" y="109538"/>
                  </a:cubicBezTo>
                  <a:cubicBezTo>
                    <a:pt x="474690" y="101194"/>
                    <a:pt x="501271" y="112143"/>
                    <a:pt x="476709" y="104775"/>
                  </a:cubicBezTo>
                  <a:cubicBezTo>
                    <a:pt x="472615" y="103547"/>
                    <a:pt x="468897" y="101241"/>
                    <a:pt x="464803" y="100013"/>
                  </a:cubicBezTo>
                  <a:cubicBezTo>
                    <a:pt x="460926" y="98850"/>
                    <a:pt x="456823" y="98613"/>
                    <a:pt x="452896" y="97631"/>
                  </a:cubicBezTo>
                  <a:cubicBezTo>
                    <a:pt x="441573" y="94800"/>
                    <a:pt x="449590" y="95096"/>
                    <a:pt x="436228" y="92869"/>
                  </a:cubicBezTo>
                  <a:cubicBezTo>
                    <a:pt x="425155" y="91023"/>
                    <a:pt x="413945" y="90057"/>
                    <a:pt x="402890" y="88106"/>
                  </a:cubicBezTo>
                  <a:cubicBezTo>
                    <a:pt x="389396" y="85725"/>
                    <a:pt x="376108" y="81237"/>
                    <a:pt x="362409" y="80963"/>
                  </a:cubicBezTo>
                  <a:lnTo>
                    <a:pt x="243346" y="78581"/>
                  </a:lnTo>
                  <a:cubicBezTo>
                    <a:pt x="238011" y="76803"/>
                    <a:pt x="232232" y="74673"/>
                    <a:pt x="226678" y="73819"/>
                  </a:cubicBezTo>
                  <a:cubicBezTo>
                    <a:pt x="219574" y="72726"/>
                    <a:pt x="212346" y="72559"/>
                    <a:pt x="205246" y="71438"/>
                  </a:cubicBezTo>
                  <a:cubicBezTo>
                    <a:pt x="197250" y="70176"/>
                    <a:pt x="189371" y="68263"/>
                    <a:pt x="181434" y="66675"/>
                  </a:cubicBezTo>
                  <a:cubicBezTo>
                    <a:pt x="175159" y="65420"/>
                    <a:pt x="168719" y="65199"/>
                    <a:pt x="162384" y="64294"/>
                  </a:cubicBezTo>
                  <a:cubicBezTo>
                    <a:pt x="157604" y="63611"/>
                    <a:pt x="152817" y="62925"/>
                    <a:pt x="148096" y="61913"/>
                  </a:cubicBezTo>
                  <a:cubicBezTo>
                    <a:pt x="141696" y="60542"/>
                    <a:pt x="135446" y="58522"/>
                    <a:pt x="129046" y="57150"/>
                  </a:cubicBezTo>
                  <a:cubicBezTo>
                    <a:pt x="124325" y="56138"/>
                    <a:pt x="119472" y="55816"/>
                    <a:pt x="114759" y="54769"/>
                  </a:cubicBezTo>
                  <a:cubicBezTo>
                    <a:pt x="112309" y="54225"/>
                    <a:pt x="110037" y="53048"/>
                    <a:pt x="107615" y="52388"/>
                  </a:cubicBezTo>
                  <a:cubicBezTo>
                    <a:pt x="101300" y="50666"/>
                    <a:pt x="94915" y="49213"/>
                    <a:pt x="88565" y="47625"/>
                  </a:cubicBezTo>
                  <a:cubicBezTo>
                    <a:pt x="80826" y="45690"/>
                    <a:pt x="72660" y="46298"/>
                    <a:pt x="64753" y="45244"/>
                  </a:cubicBezTo>
                  <a:cubicBezTo>
                    <a:pt x="60741" y="44709"/>
                    <a:pt x="56797" y="43741"/>
                    <a:pt x="52846" y="42863"/>
                  </a:cubicBezTo>
                  <a:cubicBezTo>
                    <a:pt x="49651" y="42153"/>
                    <a:pt x="46456" y="41421"/>
                    <a:pt x="43321" y="40481"/>
                  </a:cubicBezTo>
                  <a:cubicBezTo>
                    <a:pt x="38513" y="39038"/>
                    <a:pt x="29034" y="35719"/>
                    <a:pt x="29034" y="35719"/>
                  </a:cubicBezTo>
                  <a:cubicBezTo>
                    <a:pt x="26197" y="33827"/>
                    <a:pt x="0" y="19438"/>
                    <a:pt x="24271" y="11906"/>
                  </a:cubicBezTo>
                  <a:cubicBezTo>
                    <a:pt x="45511" y="5314"/>
                    <a:pt x="68713" y="10067"/>
                    <a:pt x="90946" y="9525"/>
                  </a:cubicBezTo>
                  <a:lnTo>
                    <a:pt x="219534" y="7144"/>
                  </a:lnTo>
                  <a:lnTo>
                    <a:pt x="321928" y="4763"/>
                  </a:lnTo>
                  <a:cubicBezTo>
                    <a:pt x="328224" y="3188"/>
                    <a:pt x="339897" y="0"/>
                    <a:pt x="345740" y="0"/>
                  </a:cubicBezTo>
                  <a:cubicBezTo>
                    <a:pt x="373533" y="0"/>
                    <a:pt x="401303" y="1587"/>
                    <a:pt x="429084" y="2381"/>
                  </a:cubicBezTo>
                  <a:cubicBezTo>
                    <a:pt x="442578" y="3175"/>
                    <a:pt x="456172" y="2937"/>
                    <a:pt x="469565" y="4763"/>
                  </a:cubicBezTo>
                  <a:cubicBezTo>
                    <a:pt x="473800" y="5341"/>
                    <a:pt x="477386" y="8268"/>
                    <a:pt x="481471" y="9525"/>
                  </a:cubicBezTo>
                  <a:cubicBezTo>
                    <a:pt x="487727" y="11450"/>
                    <a:pt x="494171" y="12700"/>
                    <a:pt x="500521" y="14288"/>
                  </a:cubicBezTo>
                  <a:lnTo>
                    <a:pt x="519571" y="19050"/>
                  </a:lnTo>
                  <a:lnTo>
                    <a:pt x="529096" y="21431"/>
                  </a:lnTo>
                  <a:cubicBezTo>
                    <a:pt x="529890" y="24606"/>
                    <a:pt x="530940" y="27728"/>
                    <a:pt x="531478" y="30956"/>
                  </a:cubicBezTo>
                  <a:cubicBezTo>
                    <a:pt x="534984" y="51989"/>
                    <a:pt x="536627" y="81624"/>
                    <a:pt x="531478" y="100013"/>
                  </a:cubicBezTo>
                  <a:cubicBezTo>
                    <a:pt x="529935" y="105525"/>
                    <a:pt x="521237" y="105491"/>
                    <a:pt x="517190" y="109538"/>
                  </a:cubicBezTo>
                  <a:lnTo>
                    <a:pt x="514809" y="114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699000" y="5365750"/>
              <a:ext cx="524879" cy="114300"/>
            </a:xfrm>
            <a:custGeom>
              <a:avLst/>
              <a:gdLst>
                <a:gd name="connsiteX0" fmla="*/ 0 w 524879"/>
                <a:gd name="connsiteY0" fmla="*/ 0 h 114300"/>
                <a:gd name="connsiteX1" fmla="*/ 3175 w 524879"/>
                <a:gd name="connsiteY1" fmla="*/ 15875 h 114300"/>
                <a:gd name="connsiteX2" fmla="*/ 25400 w 524879"/>
                <a:gd name="connsiteY2" fmla="*/ 31750 h 114300"/>
                <a:gd name="connsiteX3" fmla="*/ 101600 w 524879"/>
                <a:gd name="connsiteY3" fmla="*/ 41275 h 114300"/>
                <a:gd name="connsiteX4" fmla="*/ 127000 w 524879"/>
                <a:gd name="connsiteY4" fmla="*/ 47625 h 114300"/>
                <a:gd name="connsiteX5" fmla="*/ 152400 w 524879"/>
                <a:gd name="connsiteY5" fmla="*/ 53975 h 114300"/>
                <a:gd name="connsiteX6" fmla="*/ 161925 w 524879"/>
                <a:gd name="connsiteY6" fmla="*/ 60325 h 114300"/>
                <a:gd name="connsiteX7" fmla="*/ 187325 w 524879"/>
                <a:gd name="connsiteY7" fmla="*/ 66675 h 114300"/>
                <a:gd name="connsiteX8" fmla="*/ 196850 w 524879"/>
                <a:gd name="connsiteY8" fmla="*/ 69850 h 114300"/>
                <a:gd name="connsiteX9" fmla="*/ 292100 w 524879"/>
                <a:gd name="connsiteY9" fmla="*/ 76200 h 114300"/>
                <a:gd name="connsiteX10" fmla="*/ 301625 w 524879"/>
                <a:gd name="connsiteY10" fmla="*/ 79375 h 114300"/>
                <a:gd name="connsiteX11" fmla="*/ 377825 w 524879"/>
                <a:gd name="connsiteY11" fmla="*/ 85725 h 114300"/>
                <a:gd name="connsiteX12" fmla="*/ 396875 w 524879"/>
                <a:gd name="connsiteY12" fmla="*/ 88900 h 114300"/>
                <a:gd name="connsiteX13" fmla="*/ 415925 w 524879"/>
                <a:gd name="connsiteY13" fmla="*/ 95250 h 114300"/>
                <a:gd name="connsiteX14" fmla="*/ 428625 w 524879"/>
                <a:gd name="connsiteY14" fmla="*/ 98425 h 114300"/>
                <a:gd name="connsiteX15" fmla="*/ 438150 w 524879"/>
                <a:gd name="connsiteY15" fmla="*/ 101600 h 114300"/>
                <a:gd name="connsiteX16" fmla="*/ 514350 w 524879"/>
                <a:gd name="connsiteY16" fmla="*/ 107950 h 114300"/>
                <a:gd name="connsiteX17" fmla="*/ 523875 w 524879"/>
                <a:gd name="connsiteY17"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879" h="114300">
                  <a:moveTo>
                    <a:pt x="0" y="0"/>
                  </a:moveTo>
                  <a:cubicBezTo>
                    <a:pt x="1058" y="5292"/>
                    <a:pt x="762" y="11048"/>
                    <a:pt x="3175" y="15875"/>
                  </a:cubicBezTo>
                  <a:cubicBezTo>
                    <a:pt x="6288" y="22102"/>
                    <a:pt x="18970" y="30396"/>
                    <a:pt x="25400" y="31750"/>
                  </a:cubicBezTo>
                  <a:cubicBezTo>
                    <a:pt x="38169" y="34438"/>
                    <a:pt x="83650" y="39281"/>
                    <a:pt x="101600" y="41275"/>
                  </a:cubicBezTo>
                  <a:lnTo>
                    <a:pt x="127000" y="47625"/>
                  </a:lnTo>
                  <a:cubicBezTo>
                    <a:pt x="151904" y="53372"/>
                    <a:pt x="134191" y="47905"/>
                    <a:pt x="152400" y="53975"/>
                  </a:cubicBezTo>
                  <a:cubicBezTo>
                    <a:pt x="155575" y="56092"/>
                    <a:pt x="158512" y="58618"/>
                    <a:pt x="161925" y="60325"/>
                  </a:cubicBezTo>
                  <a:cubicBezTo>
                    <a:pt x="169183" y="63954"/>
                    <a:pt x="180079" y="64864"/>
                    <a:pt x="187325" y="66675"/>
                  </a:cubicBezTo>
                  <a:cubicBezTo>
                    <a:pt x="190572" y="67487"/>
                    <a:pt x="193526" y="69459"/>
                    <a:pt x="196850" y="69850"/>
                  </a:cubicBezTo>
                  <a:cubicBezTo>
                    <a:pt x="206787" y="71019"/>
                    <a:pt x="285224" y="75770"/>
                    <a:pt x="292100" y="76200"/>
                  </a:cubicBezTo>
                  <a:cubicBezTo>
                    <a:pt x="295275" y="77258"/>
                    <a:pt x="298343" y="78719"/>
                    <a:pt x="301625" y="79375"/>
                  </a:cubicBezTo>
                  <a:cubicBezTo>
                    <a:pt x="325474" y="84145"/>
                    <a:pt x="355436" y="84408"/>
                    <a:pt x="377825" y="85725"/>
                  </a:cubicBezTo>
                  <a:cubicBezTo>
                    <a:pt x="384175" y="86783"/>
                    <a:pt x="390630" y="87339"/>
                    <a:pt x="396875" y="88900"/>
                  </a:cubicBezTo>
                  <a:cubicBezTo>
                    <a:pt x="403369" y="90523"/>
                    <a:pt x="409431" y="93627"/>
                    <a:pt x="415925" y="95250"/>
                  </a:cubicBezTo>
                  <a:cubicBezTo>
                    <a:pt x="420158" y="96308"/>
                    <a:pt x="424429" y="97226"/>
                    <a:pt x="428625" y="98425"/>
                  </a:cubicBezTo>
                  <a:cubicBezTo>
                    <a:pt x="431843" y="99344"/>
                    <a:pt x="434837" y="101127"/>
                    <a:pt x="438150" y="101600"/>
                  </a:cubicBezTo>
                  <a:cubicBezTo>
                    <a:pt x="448473" y="103075"/>
                    <a:pt x="506683" y="107360"/>
                    <a:pt x="514350" y="107950"/>
                  </a:cubicBezTo>
                  <a:cubicBezTo>
                    <a:pt x="524879" y="111460"/>
                    <a:pt x="523875" y="107778"/>
                    <a:pt x="523875" y="114300"/>
                  </a:cubicBezTo>
                </a:path>
              </a:pathLst>
            </a:custGeom>
            <a:ln>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94" name="グループ化 64"/>
          <p:cNvGrpSpPr>
            <a:grpSpLocks/>
          </p:cNvGrpSpPr>
          <p:nvPr/>
        </p:nvGrpSpPr>
        <p:grpSpPr bwMode="auto">
          <a:xfrm>
            <a:off x="4090988" y="908050"/>
            <a:ext cx="2281212" cy="1872116"/>
            <a:chOff x="5508104" y="3645024"/>
            <a:chExt cx="2281509" cy="1872208"/>
          </a:xfrm>
        </p:grpSpPr>
        <p:sp>
          <p:nvSpPr>
            <p:cNvPr id="97" name="Rectangle 63"/>
            <p:cNvSpPr>
              <a:spLocks noChangeArrowheads="1"/>
            </p:cNvSpPr>
            <p:nvPr/>
          </p:nvSpPr>
          <p:spPr bwMode="auto">
            <a:xfrm>
              <a:off x="5508104" y="3645024"/>
              <a:ext cx="2209492" cy="1800957"/>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02"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5"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9" name="Text Box 67"/>
            <p:cNvSpPr txBox="1">
              <a:spLocks noChangeArrowheads="1"/>
            </p:cNvSpPr>
            <p:nvPr/>
          </p:nvSpPr>
          <p:spPr bwMode="auto">
            <a:xfrm>
              <a:off x="6025627" y="3759324"/>
              <a:ext cx="1763986" cy="175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総合</a:t>
              </a:r>
              <a:r>
                <a:rPr lang="ja-JP" altLang="en-US" sz="1000" dirty="0">
                  <a:solidFill>
                    <a:srgbClr val="000000"/>
                  </a:solidFill>
                  <a:latin typeface="ＭＳ ゴシック" pitchFamily="49" charset="-128"/>
                  <a:ea typeface="ＭＳ ゴシック" pitchFamily="49" charset="-128"/>
                </a:rPr>
                <a:t>区</a:t>
              </a:r>
              <a:r>
                <a:rPr lang="ja-JP" altLang="en-US" sz="1000" dirty="0" smtClean="0">
                  <a:solidFill>
                    <a:srgbClr val="000000"/>
                  </a:solidFill>
                  <a:latin typeface="ＭＳ ゴシック" pitchFamily="49" charset="-128"/>
                  <a:ea typeface="ＭＳ ゴシック" pitchFamily="49" charset="-128"/>
                </a:rPr>
                <a:t>役所</a:t>
              </a:r>
              <a:r>
                <a:rPr lang="en-US" altLang="ja-JP" sz="1000" dirty="0" smtClean="0">
                  <a:solidFill>
                    <a:srgbClr val="000000"/>
                  </a:solidFill>
                  <a:latin typeface="ＭＳ ゴシック" pitchFamily="49" charset="-128"/>
                  <a:ea typeface="ＭＳ ゴシック" pitchFamily="49" charset="-128"/>
                </a:rPr>
                <a:t>)</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地域</a:t>
              </a:r>
              <a:r>
                <a:rPr lang="ja-JP" altLang="en-US" sz="1000" dirty="0">
                  <a:solidFill>
                    <a:srgbClr val="000000"/>
                  </a:solidFill>
                  <a:latin typeface="ＭＳ ゴシック" pitchFamily="49" charset="-128"/>
                  <a:ea typeface="ＭＳ ゴシック" pitchFamily="49" charset="-128"/>
                </a:rPr>
                <a:t>自治区</a:t>
              </a:r>
              <a:r>
                <a:rPr lang="ja-JP" altLang="en-US" sz="1000" dirty="0" smtClean="0">
                  <a:solidFill>
                    <a:srgbClr val="000000"/>
                  </a:solidFill>
                  <a:latin typeface="ＭＳ ゴシック" pitchFamily="49" charset="-128"/>
                  <a:ea typeface="ＭＳ ゴシック" pitchFamily="49" charset="-128"/>
                </a:rPr>
                <a:t>事務所</a:t>
              </a:r>
              <a:r>
                <a:rPr lang="en-US" altLang="ja-JP" sz="1000" dirty="0" smtClean="0">
                  <a:solidFill>
                    <a:srgbClr val="000000"/>
                  </a:solidFill>
                  <a:latin typeface="ＭＳ ゴシック" pitchFamily="49" charset="-128"/>
                  <a:ea typeface="ＭＳ ゴシック" pitchFamily="49" charset="-128"/>
                </a:rPr>
                <a:t>)</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工営所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公園事務所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16" name="円/楕円 115"/>
            <p:cNvSpPr/>
            <p:nvPr/>
          </p:nvSpPr>
          <p:spPr>
            <a:xfrm>
              <a:off x="5689103" y="4724577"/>
              <a:ext cx="142894" cy="1444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円/楕円 117"/>
            <p:cNvSpPr/>
            <p:nvPr/>
          </p:nvSpPr>
          <p:spPr>
            <a:xfrm>
              <a:off x="5652585" y="4437226"/>
              <a:ext cx="215928" cy="215911"/>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20"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21" name="フローチャート : 判断 120"/>
            <p:cNvSpPr/>
            <p:nvPr/>
          </p:nvSpPr>
          <p:spPr>
            <a:xfrm>
              <a:off x="5695453" y="4922975"/>
              <a:ext cx="130192" cy="144469"/>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二等辺三角形 129"/>
            <p:cNvSpPr/>
            <p:nvPr/>
          </p:nvSpPr>
          <p:spPr>
            <a:xfrm>
              <a:off x="5688308" y="5119834"/>
              <a:ext cx="144481" cy="142882"/>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728992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4"/>
          <p:cNvSpPr txBox="1"/>
          <p:nvPr/>
        </p:nvSpPr>
        <p:spPr bwMode="gray">
          <a:xfrm>
            <a:off x="179388" y="73025"/>
            <a:ext cx="1439862" cy="21748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22531" name="テキスト ボックス 57"/>
          <p:cNvSpPr>
            <a:spLocks noChangeArrowheads="1"/>
          </p:cNvSpPr>
          <p:nvPr/>
        </p:nvSpPr>
        <p:spPr bwMode="auto">
          <a:xfrm>
            <a:off x="4140200" y="5805488"/>
            <a:ext cx="4824413" cy="792162"/>
          </a:xfrm>
          <a:prstGeom prst="roundRect">
            <a:avLst>
              <a:gd name="adj" fmla="val 9315"/>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36000" r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ü"/>
            </a:pPr>
            <a:r>
              <a:rPr lang="ja-JP" altLang="en-US" sz="1100"/>
              <a:t>地下鉄２路線、</a:t>
            </a:r>
            <a:r>
              <a:rPr lang="ja-JP" altLang="en-US" sz="1100">
                <a:latin typeface="HGP創英角ｺﾞｼｯｸUB" pitchFamily="50" charset="-128"/>
              </a:rPr>
              <a:t>ＪＲ３路線、</a:t>
            </a:r>
            <a:r>
              <a:rPr lang="ja-JP" altLang="en-US" sz="1100"/>
              <a:t>私鉄２路線が</a:t>
            </a:r>
            <a:r>
              <a:rPr lang="ja-JP" altLang="en-US" sz="1100">
                <a:solidFill>
                  <a:srgbClr val="000000"/>
                </a:solidFill>
              </a:rPr>
              <a:t>走り、主要駅として西九条駅、弁天町駅を有する</a:t>
            </a:r>
            <a:endParaRPr lang="en-US" altLang="ja-JP" sz="1100">
              <a:solidFill>
                <a:srgbClr val="000000"/>
              </a:solidFill>
            </a:endParaRPr>
          </a:p>
          <a:p>
            <a:pPr eaLnBrk="1" hangingPunct="1"/>
            <a:endParaRPr lang="en-US" altLang="ja-JP" sz="1100"/>
          </a:p>
          <a:p>
            <a:pPr eaLnBrk="1" hangingPunct="1">
              <a:buFont typeface="Wingdings" pitchFamily="2" charset="2"/>
              <a:buChar char="ü"/>
            </a:pPr>
            <a:r>
              <a:rPr lang="ja-JP" altLang="en-US" sz="1100"/>
              <a:t>西は大阪湾に面し、中央部を東西に淀川・安治川、南を東西に尻無川が流れる</a:t>
            </a:r>
            <a:endParaRPr lang="ja-JP" altLang="en-US" sz="1100">
              <a:solidFill>
                <a:srgbClr val="000000"/>
              </a:solidFill>
            </a:endParaRPr>
          </a:p>
        </p:txBody>
      </p:sp>
      <p:sp>
        <p:nvSpPr>
          <p:cNvPr id="22532" name="タイトル 3"/>
          <p:cNvSpPr txBox="1">
            <a:spLocks/>
          </p:cNvSpPr>
          <p:nvPr/>
        </p:nvSpPr>
        <p:spPr bwMode="auto">
          <a:xfrm>
            <a:off x="4029075" y="30163"/>
            <a:ext cx="5013325" cy="6643592"/>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06" name="タイトル 3"/>
          <p:cNvSpPr>
            <a:spLocks/>
          </p:cNvSpPr>
          <p:nvPr/>
        </p:nvSpPr>
        <p:spPr bwMode="auto">
          <a:xfrm>
            <a:off x="107950" y="30163"/>
            <a:ext cx="3779838" cy="32035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800" dirty="0">
              <a:solidFill>
                <a:srgbClr val="000000"/>
              </a:solidFill>
              <a:latin typeface="HGP創英角ｺﾞｼｯｸUB" pitchFamily="50" charset="-128"/>
              <a:ea typeface="HGP創英角ｺﾞｼｯｸUB" pitchFamily="50" charset="-128"/>
            </a:endParaRPr>
          </a:p>
          <a:p>
            <a:pPr marL="144000" indent="-457200">
              <a:lnSpc>
                <a:spcPts val="1600"/>
              </a:lnSpc>
              <a:defRPr/>
            </a:pPr>
            <a:r>
              <a:rPr lang="ja-JP" altLang="ja-JP" sz="1300" dirty="0">
                <a:latin typeface="HGP創英角ｺﾞｼｯｸUB" pitchFamily="50" charset="-128"/>
                <a:ea typeface="HGP創英角ｺﾞｼｯｸUB" pitchFamily="50" charset="-128"/>
              </a:rPr>
              <a:t>○</a:t>
            </a:r>
            <a:r>
              <a:rPr lang="en-US" altLang="ja-JP" sz="1300" dirty="0">
                <a:latin typeface="HGP創英角ｺﾞｼｯｸUB" pitchFamily="50" charset="-128"/>
                <a:ea typeface="HGP創英角ｺﾞｼｯｸUB" pitchFamily="50" charset="-128"/>
              </a:rPr>
              <a:t>USJ</a:t>
            </a:r>
            <a:r>
              <a:rPr lang="ja-JP" altLang="en-US" sz="1300" dirty="0" err="1">
                <a:latin typeface="HGP創英角ｺﾞｼｯｸUB" pitchFamily="50" charset="-128"/>
                <a:ea typeface="HGP創英角ｺﾞｼｯｸUB" pitchFamily="50" charset="-128"/>
              </a:rPr>
              <a:t>、</a:t>
            </a:r>
            <a:r>
              <a:rPr lang="ja-JP" altLang="ja-JP" sz="1300" dirty="0">
                <a:latin typeface="HGP創英角ｺﾞｼｯｸUB" pitchFamily="50" charset="-128"/>
                <a:ea typeface="HGP創英角ｺﾞｼｯｸUB" pitchFamily="50" charset="-128"/>
              </a:rPr>
              <a:t>海遊館</a:t>
            </a:r>
            <a:r>
              <a:rPr lang="ja-JP" altLang="en-US" sz="1300" dirty="0">
                <a:latin typeface="HGP創英角ｺﾞｼｯｸUB" pitchFamily="50" charset="-128"/>
                <a:ea typeface="HGP創英角ｺﾞｼｯｸUB" pitchFamily="50" charset="-128"/>
              </a:rPr>
              <a:t>等の</a:t>
            </a:r>
            <a:r>
              <a:rPr lang="ja-JP" altLang="ja-JP" sz="1300" dirty="0">
                <a:latin typeface="HGP創英角ｺﾞｼｯｸUB" pitchFamily="50" charset="-128"/>
                <a:ea typeface="HGP創英角ｺﾞｼｯｸUB" pitchFamily="50" charset="-128"/>
              </a:rPr>
              <a:t>集客施設</a:t>
            </a:r>
            <a:r>
              <a:rPr lang="ja-JP" altLang="en-US" sz="1300" dirty="0">
                <a:latin typeface="HGP創英角ｺﾞｼｯｸUB" pitchFamily="50" charset="-128"/>
                <a:ea typeface="HGP創英角ｺﾞｼｯｸUB" pitchFamily="50" charset="-128"/>
              </a:rPr>
              <a:t>のほか、福島地区やほたるまちなどの商業地を有している</a:t>
            </a:r>
            <a:endParaRPr lang="en-US" altLang="ja-JP" sz="1300" dirty="0">
              <a:latin typeface="HGP創英角ｺﾞｼｯｸUB" pitchFamily="50" charset="-128"/>
              <a:ea typeface="HGP創英角ｺﾞｼｯｸUB" pitchFamily="50" charset="-128"/>
            </a:endParaRPr>
          </a:p>
          <a:p>
            <a:pPr marL="144000" indent="-457200">
              <a:lnSpc>
                <a:spcPts val="1600"/>
              </a:lnSpc>
              <a:defRPr/>
            </a:pPr>
            <a:r>
              <a:rPr lang="ja-JP" altLang="ja-JP" sz="1300" dirty="0" smtClean="0">
                <a:latin typeface="HGP創英角ｺﾞｼｯｸUB" pitchFamily="50" charset="-128"/>
                <a:ea typeface="HGP創英角ｺﾞｼｯｸUB" pitchFamily="50" charset="-128"/>
              </a:rPr>
              <a:t>○工業</a:t>
            </a:r>
            <a:r>
              <a:rPr lang="ja-JP" altLang="ja-JP" sz="1300" dirty="0">
                <a:latin typeface="HGP創英角ｺﾞｼｯｸUB" pitchFamily="50" charset="-128"/>
                <a:ea typeface="HGP創英角ｺﾞｼｯｸUB" pitchFamily="50" charset="-128"/>
              </a:rPr>
              <a:t>従業者が多く、工業出荷額</a:t>
            </a:r>
            <a:r>
              <a:rPr lang="ja-JP" altLang="en-US" sz="1300" dirty="0">
                <a:latin typeface="HGP創英角ｺﾞｼｯｸUB" pitchFamily="50" charset="-128"/>
                <a:ea typeface="HGP創英角ｺﾞｼｯｸUB" pitchFamily="50" charset="-128"/>
              </a:rPr>
              <a:t>や</a:t>
            </a:r>
            <a:r>
              <a:rPr lang="ja-JP" altLang="ja-JP" sz="1300" dirty="0">
                <a:latin typeface="HGP創英角ｺﾞｼｯｸUB" pitchFamily="50" charset="-128"/>
                <a:ea typeface="HGP創英角ｺﾞｼｯｸUB" pitchFamily="50" charset="-128"/>
              </a:rPr>
              <a:t>工業地域割合が</a:t>
            </a:r>
            <a:r>
              <a:rPr lang="ja-JP" altLang="en-US" sz="1300" dirty="0">
                <a:latin typeface="HGP創英角ｺﾞｼｯｸUB" pitchFamily="50" charset="-128"/>
                <a:ea typeface="HGP創英角ｺﾞｼｯｸUB" pitchFamily="50" charset="-128"/>
              </a:rPr>
              <a:t>大きい</a:t>
            </a:r>
            <a:r>
              <a:rPr lang="ja-JP" altLang="ja-JP" sz="1300" dirty="0">
                <a:latin typeface="HGP創英角ｺﾞｼｯｸUB" pitchFamily="50" charset="-128"/>
                <a:ea typeface="HGP創英角ｺﾞｼｯｸUB" pitchFamily="50" charset="-128"/>
              </a:rPr>
              <a:t>工業・港湾エリア</a:t>
            </a:r>
          </a:p>
          <a:p>
            <a:pPr marL="144000" indent="-457200">
              <a:lnSpc>
                <a:spcPts val="1600"/>
              </a:lnSpc>
              <a:defRPr/>
            </a:pPr>
            <a:r>
              <a:rPr lang="ja-JP" altLang="en-US" sz="1300" dirty="0">
                <a:latin typeface="HGP創英角ｺﾞｼｯｸUB" pitchFamily="50" charset="-128"/>
                <a:ea typeface="HGP創英角ｺﾞｼｯｸUB" pitchFamily="50" charset="-128"/>
              </a:rPr>
              <a:t>○</a:t>
            </a:r>
            <a:r>
              <a:rPr lang="ja-JP" altLang="ja-JP" sz="1300" dirty="0">
                <a:latin typeface="HGP創英角ｺﾞｼｯｸUB" pitchFamily="50" charset="-128"/>
                <a:ea typeface="HGP創英角ｺﾞｼｯｸUB" pitchFamily="50" charset="-128"/>
              </a:rPr>
              <a:t>夢洲地区は、現在誘致が進む</a:t>
            </a:r>
            <a:r>
              <a:rPr lang="en-US" altLang="ja-JP" sz="1300" dirty="0">
                <a:latin typeface="HGP創英角ｺﾞｼｯｸUB" pitchFamily="50" charset="-128"/>
                <a:ea typeface="HGP創英角ｺﾞｼｯｸUB" pitchFamily="50" charset="-128"/>
              </a:rPr>
              <a:t>2025</a:t>
            </a:r>
            <a:r>
              <a:rPr lang="ja-JP" altLang="ja-JP" sz="1300" dirty="0">
                <a:latin typeface="HGP創英角ｺﾞｼｯｸUB" pitchFamily="50" charset="-128"/>
                <a:ea typeface="HGP創英角ｺﾞｼｯｸUB" pitchFamily="50" charset="-128"/>
              </a:rPr>
              <a:t>年日本万国博覧会の開催が</a:t>
            </a:r>
            <a:r>
              <a:rPr lang="ja-JP" altLang="en-US" sz="1300" dirty="0">
                <a:latin typeface="HGP創英角ｺﾞｼｯｸUB" pitchFamily="50" charset="-128"/>
                <a:ea typeface="HGP創英角ｺﾞｼｯｸUB" pitchFamily="50" charset="-128"/>
              </a:rPr>
              <a:t>計画</a:t>
            </a:r>
            <a:r>
              <a:rPr lang="ja-JP" altLang="ja-JP" sz="1300" dirty="0">
                <a:latin typeface="HGP創英角ｺﾞｼｯｸUB" pitchFamily="50" charset="-128"/>
                <a:ea typeface="HGP創英角ｺﾞｼｯｸUB" pitchFamily="50" charset="-128"/>
              </a:rPr>
              <a:t>されている</a:t>
            </a:r>
          </a:p>
          <a:p>
            <a:pPr marL="144000" indent="-457200">
              <a:lnSpc>
                <a:spcPts val="1600"/>
              </a:lnSpc>
              <a:defRPr/>
            </a:pPr>
            <a:r>
              <a:rPr lang="ja-JP" altLang="en-US" sz="1300" dirty="0">
                <a:latin typeface="HGP創英角ｺﾞｼｯｸUB" pitchFamily="50" charset="-128"/>
                <a:ea typeface="HGP創英角ｺﾞｼｯｸUB" pitchFamily="50" charset="-128"/>
              </a:rPr>
              <a:t>○</a:t>
            </a:r>
            <a:r>
              <a:rPr lang="ja-JP" altLang="ja-JP" sz="1300" dirty="0">
                <a:latin typeface="HGP創英角ｺﾞｼｯｸUB" pitchFamily="50" charset="-128"/>
                <a:ea typeface="HGP創英角ｺﾞｼｯｸUB" pitchFamily="50" charset="-128"/>
              </a:rPr>
              <a:t>ベイエリアでは、夢洲において、</a:t>
            </a:r>
            <a:r>
              <a:rPr lang="en-US" altLang="ja-JP" sz="1300" dirty="0">
                <a:latin typeface="HGP創英角ｺﾞｼｯｸUB" pitchFamily="50" charset="-128"/>
                <a:ea typeface="HGP創英角ｺﾞｼｯｸUB" pitchFamily="50" charset="-128"/>
              </a:rPr>
              <a:t>MICE</a:t>
            </a:r>
            <a:r>
              <a:rPr lang="ja-JP" altLang="ja-JP" sz="1300" dirty="0">
                <a:latin typeface="HGP創英角ｺﾞｼｯｸUB" pitchFamily="50" charset="-128"/>
                <a:ea typeface="HGP創英角ｺﾞｼｯｸUB" pitchFamily="50" charset="-128"/>
              </a:rPr>
              <a:t>機能や国際的なエンターテイメント機能等を備えた国際観光拠点形成に向けた取組みが</a:t>
            </a:r>
            <a:r>
              <a:rPr lang="ja-JP" altLang="en-US" sz="1300" dirty="0">
                <a:latin typeface="HGP創英角ｺﾞｼｯｸUB" pitchFamily="50" charset="-128"/>
                <a:ea typeface="HGP創英角ｺﾞｼｯｸUB" pitchFamily="50" charset="-128"/>
              </a:rPr>
              <a:t>計画されている。</a:t>
            </a:r>
            <a:r>
              <a:rPr lang="ja-JP" altLang="ja-JP" sz="1300" dirty="0">
                <a:latin typeface="HGP創英角ｺﾞｼｯｸUB" pitchFamily="50" charset="-128"/>
                <a:ea typeface="HGP創英角ｺﾞｼｯｸUB" pitchFamily="50" charset="-128"/>
              </a:rPr>
              <a:t>また、舞洲において、大阪を本拠とするプロスポーツチーム（大阪エヴェッサ、オリックス・バファローズ、セレッソ大阪）の活動拠点を核として、スポーツアイランドが形成されている</a:t>
            </a:r>
          </a:p>
          <a:p>
            <a:pPr marL="85725" indent="-85725">
              <a:lnSpc>
                <a:spcPts val="1800"/>
              </a:lnSpc>
              <a:buFont typeface="Wingdings" pitchFamily="2" charset="2"/>
              <a:buNone/>
              <a:defRPr/>
            </a:pPr>
            <a:endParaRPr lang="ja-JP" altLang="en-US" sz="1200" dirty="0">
              <a:solidFill>
                <a:srgbClr val="000000"/>
              </a:solidFill>
              <a:latin typeface="HGP創英角ｺﾞｼｯｸUB" pitchFamily="50" charset="-128"/>
              <a:ea typeface="HGP創英角ｺﾞｼｯｸUB" pitchFamily="50" charset="-128"/>
            </a:endParaRPr>
          </a:p>
        </p:txBody>
      </p:sp>
      <p:sp>
        <p:nvSpPr>
          <p:cNvPr id="22534" name="テキスト ボックス 24"/>
          <p:cNvSpPr txBox="1">
            <a:spLocks noChangeArrowheads="1"/>
          </p:cNvSpPr>
          <p:nvPr/>
        </p:nvSpPr>
        <p:spPr bwMode="gray">
          <a:xfrm>
            <a:off x="4102100" y="73025"/>
            <a:ext cx="1692275" cy="215900"/>
          </a:xfrm>
          <a:prstGeom prst="rect">
            <a:avLst/>
          </a:prstGeom>
          <a:solidFill>
            <a:srgbClr val="953735"/>
          </a:solidFill>
          <a:ln w="22225">
            <a:solidFill>
              <a:srgbClr val="953735"/>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Ｐゴシック" charset="-128"/>
              </a:rPr>
              <a:t>鉄道、地域特性</a:t>
            </a:r>
          </a:p>
        </p:txBody>
      </p:sp>
      <p:sp>
        <p:nvSpPr>
          <p:cNvPr id="83" name="テキスト ボックス 24"/>
          <p:cNvSpPr txBox="1"/>
          <p:nvPr/>
        </p:nvSpPr>
        <p:spPr bwMode="gray">
          <a:xfrm>
            <a:off x="179388" y="3409950"/>
            <a:ext cx="1439862" cy="21590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状況</a:t>
            </a:r>
          </a:p>
        </p:txBody>
      </p:sp>
      <p:sp>
        <p:nvSpPr>
          <p:cNvPr id="84" name="タイトル 3"/>
          <p:cNvSpPr>
            <a:spLocks/>
          </p:cNvSpPr>
          <p:nvPr/>
        </p:nvSpPr>
        <p:spPr bwMode="auto">
          <a:xfrm>
            <a:off x="107950" y="3357563"/>
            <a:ext cx="3779838" cy="3376328"/>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人口</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27</a:t>
            </a:r>
            <a:r>
              <a:rPr lang="ja-JP" altLang="en-US" sz="1100" dirty="0">
                <a:solidFill>
                  <a:srgbClr val="000000"/>
                </a:solidFill>
                <a:latin typeface="ＭＳ Ｐゴシック" pitchFamily="50" charset="-128"/>
                <a:ea typeface="ＭＳ Ｐゴシック" pitchFamily="50" charset="-128"/>
                <a:cs typeface="Times New Roman" pitchFamily="18" charset="0"/>
              </a:rPr>
              <a:t>年の人口は、</a:t>
            </a:r>
            <a:r>
              <a:rPr lang="en-US" altLang="ja-JP" sz="1100" dirty="0">
                <a:solidFill>
                  <a:srgbClr val="000000"/>
                </a:solidFill>
                <a:latin typeface="ＭＳ Ｐゴシック" pitchFamily="50" charset="-128"/>
                <a:ea typeface="ＭＳ Ｐゴシック" pitchFamily="50" charset="-128"/>
                <a:cs typeface="Times New Roman" pitchFamily="18" charset="0"/>
              </a:rPr>
              <a:t>316,665</a:t>
            </a:r>
            <a:r>
              <a:rPr lang="ja-JP" altLang="en-US" sz="1100" dirty="0">
                <a:solidFill>
                  <a:srgbClr val="000000"/>
                </a:solidFill>
                <a:latin typeface="ＭＳ Ｐゴシック" pitchFamily="50" charset="-128"/>
                <a:ea typeface="ＭＳ Ｐゴシック" pitchFamily="50" charset="-128"/>
                <a:cs typeface="Times New Roman" pitchFamily="18" charset="0"/>
              </a:rPr>
              <a:t>人で</a:t>
            </a:r>
            <a:r>
              <a:rPr lang="ja-JP" altLang="ja-JP" sz="1100" dirty="0">
                <a:solidFill>
                  <a:srgbClr val="000000"/>
                </a:solidFill>
                <a:latin typeface="ＭＳ Ｐゴシック" charset="-128"/>
              </a:rPr>
              <a:t>人口推移を見ると</a:t>
            </a:r>
            <a:r>
              <a:rPr lang="ja-JP" altLang="en-US" sz="1100" dirty="0">
                <a:solidFill>
                  <a:srgbClr val="000000"/>
                </a:solidFill>
                <a:latin typeface="ＭＳ Ｐゴシック" pitchFamily="50" charset="-128"/>
                <a:ea typeface="ＭＳ Ｐゴシック" pitchFamily="50" charset="-128"/>
                <a:cs typeface="Times New Roman" pitchFamily="18" charset="0"/>
              </a:rPr>
              <a:t>増加傾向</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27</a:t>
            </a:r>
            <a:r>
              <a:rPr lang="ja-JP" altLang="en-US" sz="1100" dirty="0">
                <a:solidFill>
                  <a:srgbClr val="000000"/>
                </a:solidFill>
                <a:latin typeface="ＭＳ Ｐゴシック" pitchFamily="50" charset="-128"/>
                <a:ea typeface="ＭＳ Ｐゴシック" pitchFamily="50" charset="-128"/>
                <a:cs typeface="Times New Roman" pitchFamily="18" charset="0"/>
              </a:rPr>
              <a:t>年の年少人口（</a:t>
            </a:r>
            <a:r>
              <a:rPr lang="en-US" altLang="ja-JP" sz="1100" dirty="0">
                <a:solidFill>
                  <a:srgbClr val="000000"/>
                </a:solidFill>
                <a:latin typeface="ＭＳ Ｐゴシック" pitchFamily="50" charset="-128"/>
                <a:ea typeface="ＭＳ Ｐゴシック" pitchFamily="50" charset="-128"/>
                <a:cs typeface="Times New Roman" pitchFamily="18" charset="0"/>
              </a:rPr>
              <a:t>15</a:t>
            </a:r>
            <a:r>
              <a:rPr lang="ja-JP" altLang="en-US" sz="1100" dirty="0">
                <a:solidFill>
                  <a:srgbClr val="000000"/>
                </a:solidFill>
                <a:latin typeface="ＭＳ Ｐゴシック" pitchFamily="50" charset="-128"/>
                <a:ea typeface="ＭＳ Ｐゴシック" pitchFamily="50" charset="-128"/>
                <a:cs typeface="Times New Roman" pitchFamily="18" charset="0"/>
              </a:rPr>
              <a:t>歳未満）の割合は</a:t>
            </a:r>
            <a:r>
              <a:rPr lang="en-US" altLang="ja-JP" sz="1100" dirty="0">
                <a:solidFill>
                  <a:srgbClr val="000000"/>
                </a:solidFill>
                <a:latin typeface="ＭＳ Ｐゴシック" pitchFamily="50" charset="-128"/>
                <a:ea typeface="ＭＳ Ｐゴシック" pitchFamily="50" charset="-128"/>
                <a:cs typeface="Times New Roman" pitchFamily="18" charset="0"/>
              </a:rPr>
              <a:t>12.0</a:t>
            </a:r>
            <a:r>
              <a:rPr lang="ja-JP" altLang="en-US" sz="1100" dirty="0">
                <a:solidFill>
                  <a:srgbClr val="000000"/>
                </a:solidFill>
                <a:latin typeface="ＭＳ Ｐゴシック" pitchFamily="50" charset="-128"/>
                <a:ea typeface="ＭＳ Ｐゴシック" pitchFamily="50" charset="-128"/>
                <a:cs typeface="Times New Roman" pitchFamily="18" charset="0"/>
              </a:rPr>
              <a:t>％となっており、総合区（</a:t>
            </a:r>
            <a:r>
              <a:rPr lang="en-US" altLang="ja-JP" sz="1100" dirty="0">
                <a:solidFill>
                  <a:srgbClr val="000000"/>
                </a:solidFill>
                <a:latin typeface="ＭＳ Ｐゴシック" pitchFamily="50" charset="-128"/>
                <a:ea typeface="ＭＳ Ｐゴシック" pitchFamily="50" charset="-128"/>
                <a:cs typeface="Times New Roman" pitchFamily="18" charset="0"/>
              </a:rPr>
              <a:t>8</a:t>
            </a:r>
            <a:r>
              <a:rPr lang="ja-JP" altLang="en-US" sz="1100" dirty="0">
                <a:solidFill>
                  <a:srgbClr val="000000"/>
                </a:solidFill>
                <a:latin typeface="ＭＳ Ｐゴシック" pitchFamily="50" charset="-128"/>
                <a:ea typeface="ＭＳ Ｐゴシック" pitchFamily="50" charset="-128"/>
                <a:cs typeface="Times New Roman" pitchFamily="18" charset="0"/>
              </a:rPr>
              <a:t>区</a:t>
            </a: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平均</a:t>
            </a:r>
            <a:r>
              <a:rPr lang="en-US" altLang="ja-JP" sz="1100" dirty="0">
                <a:solidFill>
                  <a:srgbClr val="000000"/>
                </a:solidFill>
                <a:latin typeface="ＭＳ Ｐゴシック" pitchFamily="50" charset="-128"/>
                <a:ea typeface="ＭＳ Ｐゴシック" pitchFamily="50" charset="-128"/>
                <a:cs typeface="Times New Roman" pitchFamily="18" charset="0"/>
              </a:rPr>
              <a:t>11.2 </a:t>
            </a:r>
            <a:r>
              <a:rPr lang="ja-JP" altLang="en-US" sz="1100" dirty="0">
                <a:solidFill>
                  <a:srgbClr val="000000"/>
                </a:solidFill>
                <a:latin typeface="ＭＳ Ｐゴシック" pitchFamily="50" charset="-128"/>
                <a:ea typeface="ＭＳ Ｐゴシック" pitchFamily="50" charset="-128"/>
                <a:cs typeface="Times New Roman" pitchFamily="18" charset="0"/>
              </a:rPr>
              <a:t>％を上回っている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47</a:t>
            </a:r>
            <a:r>
              <a:rPr lang="ja-JP" altLang="en-US" sz="1100" dirty="0">
                <a:solidFill>
                  <a:srgbClr val="000000"/>
                </a:solidFill>
                <a:latin typeface="ＭＳ Ｐゴシック" pitchFamily="50" charset="-128"/>
                <a:ea typeface="ＭＳ Ｐゴシック" pitchFamily="50" charset="-128"/>
                <a:cs typeface="Times New Roman" pitchFamily="18" charset="0"/>
              </a:rPr>
              <a:t>年の将来推計人口は</a:t>
            </a:r>
            <a:r>
              <a:rPr lang="en-US" altLang="ja-JP" sz="1100" dirty="0">
                <a:solidFill>
                  <a:srgbClr val="000000"/>
                </a:solidFill>
                <a:latin typeface="ＭＳ Ｐゴシック" pitchFamily="50" charset="-128"/>
                <a:ea typeface="ＭＳ Ｐゴシック" pitchFamily="50" charset="-128"/>
                <a:cs typeface="Times New Roman" pitchFamily="18" charset="0"/>
              </a:rPr>
              <a:t>286,901</a:t>
            </a:r>
            <a:r>
              <a:rPr lang="ja-JP" altLang="en-US" sz="1100" dirty="0">
                <a:solidFill>
                  <a:srgbClr val="000000"/>
                </a:solidFill>
                <a:latin typeface="ＭＳ Ｐゴシック" pitchFamily="50" charset="-128"/>
                <a:ea typeface="ＭＳ Ｐゴシック" pitchFamily="50" charset="-128"/>
                <a:cs typeface="Times New Roman" pitchFamily="18" charset="0"/>
              </a:rPr>
              <a:t>人で今後は減少傾向と予測される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産業</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○全産業の総生産は</a:t>
            </a:r>
            <a:r>
              <a:rPr lang="en-US" altLang="ja-JP" sz="1100" dirty="0">
                <a:solidFill>
                  <a:srgbClr val="000000"/>
                </a:solidFill>
                <a:latin typeface="ＭＳ Ｐゴシック" pitchFamily="50" charset="-128"/>
                <a:ea typeface="ＭＳ Ｐゴシック" pitchFamily="50" charset="-128"/>
                <a:cs typeface="Times New Roman" pitchFamily="18" charset="0"/>
              </a:rPr>
              <a:t>1</a:t>
            </a:r>
            <a:r>
              <a:rPr lang="ja-JP" altLang="en-US" sz="1100" dirty="0">
                <a:solidFill>
                  <a:srgbClr val="000000"/>
                </a:solidFill>
                <a:latin typeface="ＭＳ Ｐゴシック" pitchFamily="50" charset="-128"/>
                <a:ea typeface="ＭＳ Ｐゴシック" pitchFamily="50" charset="-128"/>
                <a:cs typeface="Times New Roman" pitchFamily="18" charset="0"/>
              </a:rPr>
              <a:t>兆</a:t>
            </a:r>
            <a:r>
              <a:rPr lang="en-US" altLang="ja-JP" sz="1100" dirty="0">
                <a:solidFill>
                  <a:srgbClr val="000000"/>
                </a:solidFill>
                <a:latin typeface="ＭＳ Ｐゴシック" pitchFamily="50" charset="-128"/>
                <a:ea typeface="ＭＳ Ｐゴシック" pitchFamily="50" charset="-128"/>
                <a:cs typeface="Times New Roman" pitchFamily="18" charset="0"/>
              </a:rPr>
              <a:t>3,424</a:t>
            </a:r>
            <a:r>
              <a:rPr lang="ja-JP" altLang="en-US" sz="1100" dirty="0">
                <a:solidFill>
                  <a:srgbClr val="000000"/>
                </a:solidFill>
                <a:latin typeface="ＭＳ Ｐゴシック" pitchFamily="50" charset="-128"/>
                <a:ea typeface="ＭＳ Ｐゴシック" pitchFamily="50" charset="-128"/>
                <a:cs typeface="Times New Roman" pitchFamily="18" charset="0"/>
              </a:rPr>
              <a:t>億円</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○工業の出荷額は</a:t>
            </a:r>
            <a:r>
              <a:rPr lang="en-US" altLang="ja-JP" sz="1100" dirty="0">
                <a:solidFill>
                  <a:srgbClr val="000000"/>
                </a:solidFill>
                <a:latin typeface="ＭＳ Ｐゴシック" pitchFamily="50" charset="-128"/>
                <a:ea typeface="ＭＳ Ｐゴシック" pitchFamily="50" charset="-128"/>
                <a:cs typeface="Times New Roman" pitchFamily="18" charset="0"/>
              </a:rPr>
              <a:t>9,391</a:t>
            </a:r>
            <a:r>
              <a:rPr lang="ja-JP" altLang="en-US" sz="1100" dirty="0">
                <a:solidFill>
                  <a:srgbClr val="000000"/>
                </a:solidFill>
                <a:latin typeface="ＭＳ Ｐゴシック" pitchFamily="50" charset="-128"/>
                <a:ea typeface="ＭＳ Ｐゴシック" pitchFamily="50" charset="-128"/>
                <a:cs typeface="Times New Roman" pitchFamily="18" charset="0"/>
              </a:rPr>
              <a:t>億円となっており、総合区</a:t>
            </a:r>
            <a:r>
              <a:rPr lang="en-US" altLang="ja-JP" sz="1100" dirty="0">
                <a:solidFill>
                  <a:srgbClr val="000000"/>
                </a:solidFill>
                <a:latin typeface="ＭＳ Ｐゴシック" pitchFamily="50" charset="-128"/>
                <a:ea typeface="ＭＳ Ｐゴシック" pitchFamily="50" charset="-128"/>
                <a:cs typeface="Times New Roman" pitchFamily="18" charset="0"/>
              </a:rPr>
              <a:t>(8</a:t>
            </a:r>
            <a:r>
              <a:rPr lang="ja-JP" altLang="en-US" sz="1100" dirty="0">
                <a:solidFill>
                  <a:srgbClr val="000000"/>
                </a:solidFill>
                <a:latin typeface="ＭＳ Ｐゴシック" pitchFamily="50" charset="-128"/>
                <a:ea typeface="ＭＳ Ｐゴシック" pitchFamily="50" charset="-128"/>
                <a:cs typeface="Times New Roman" pitchFamily="18" charset="0"/>
              </a:rPr>
              <a:t>区</a:t>
            </a: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平均の</a:t>
            </a:r>
            <a:r>
              <a:rPr lang="en-US" altLang="ja-JP" sz="1100" dirty="0">
                <a:solidFill>
                  <a:srgbClr val="000000"/>
                </a:solidFill>
                <a:latin typeface="ＭＳ Ｐゴシック" pitchFamily="50" charset="-128"/>
                <a:ea typeface="ＭＳ Ｐゴシック" pitchFamily="50" charset="-128"/>
                <a:cs typeface="Times New Roman" pitchFamily="18" charset="0"/>
              </a:rPr>
              <a:t>4,544</a:t>
            </a:r>
            <a:r>
              <a:rPr lang="ja-JP" altLang="en-US" sz="1100" dirty="0">
                <a:solidFill>
                  <a:srgbClr val="000000"/>
                </a:solidFill>
                <a:latin typeface="ＭＳ Ｐゴシック" pitchFamily="50" charset="-128"/>
                <a:ea typeface="ＭＳ Ｐゴシック" pitchFamily="50" charset="-128"/>
                <a:cs typeface="Times New Roman" pitchFamily="18" charset="0"/>
              </a:rPr>
              <a:t>億円を上回っている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まち・暮らし</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○建物用途の割合は工業が</a:t>
            </a:r>
            <a:r>
              <a:rPr lang="en-US" altLang="ja-JP" sz="1100" dirty="0">
                <a:solidFill>
                  <a:srgbClr val="000000"/>
                </a:solidFill>
                <a:latin typeface="ＭＳ Ｐゴシック" pitchFamily="50" charset="-128"/>
                <a:ea typeface="ＭＳ Ｐゴシック" pitchFamily="50" charset="-128"/>
                <a:cs typeface="Times New Roman" pitchFamily="18" charset="0"/>
              </a:rPr>
              <a:t>46.4</a:t>
            </a:r>
            <a:r>
              <a:rPr lang="ja-JP" altLang="en-US" sz="1100" dirty="0">
                <a:solidFill>
                  <a:srgbClr val="000000"/>
                </a:solidFill>
                <a:latin typeface="ＭＳ Ｐゴシック" pitchFamily="50" charset="-128"/>
                <a:ea typeface="ＭＳ Ｐゴシック" pitchFamily="50" charset="-128"/>
                <a:cs typeface="Times New Roman" pitchFamily="18" charset="0"/>
              </a:rPr>
              <a:t>％と全体に占める割合が大きい</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ja-JP" sz="1100" dirty="0">
                <a:latin typeface="ＭＳ Ｐゴシック" pitchFamily="50" charset="-128"/>
                <a:ea typeface="ＭＳ Ｐゴシック" pitchFamily="50" charset="-128"/>
              </a:rPr>
              <a:t>○区域内には鉄道駅が</a:t>
            </a:r>
            <a:r>
              <a:rPr lang="en-US" altLang="ja-JP" sz="1100" dirty="0">
                <a:latin typeface="ＭＳ Ｐゴシック" pitchFamily="50" charset="-128"/>
                <a:ea typeface="ＭＳ Ｐゴシック" pitchFamily="50" charset="-128"/>
              </a:rPr>
              <a:t>26</a:t>
            </a:r>
            <a:r>
              <a:rPr lang="ja-JP" altLang="ja-JP" sz="1100" dirty="0">
                <a:latin typeface="ＭＳ Ｐゴシック" pitchFamily="50" charset="-128"/>
                <a:ea typeface="ＭＳ Ｐゴシック" pitchFamily="50" charset="-128"/>
              </a:rPr>
              <a:t>駅設置されており、１ｋ㎡</a:t>
            </a:r>
            <a:r>
              <a:rPr lang="ja-JP" altLang="ja-JP" sz="1100" dirty="0" err="1">
                <a:latin typeface="ＭＳ Ｐゴシック" pitchFamily="50" charset="-128"/>
                <a:ea typeface="ＭＳ Ｐゴシック" pitchFamily="50" charset="-128"/>
              </a:rPr>
              <a:t>あた</a:t>
            </a:r>
            <a:r>
              <a:rPr lang="en-US" altLang="ja-JP" sz="1100" dirty="0">
                <a:latin typeface="ＭＳ Ｐゴシック" pitchFamily="50" charset="-128"/>
                <a:ea typeface="ＭＳ Ｐゴシック" pitchFamily="50" charset="-128"/>
              </a:rPr>
              <a:t> </a:t>
            </a:r>
            <a:r>
              <a:rPr lang="ja-JP" altLang="ja-JP" sz="1100" dirty="0" err="1">
                <a:latin typeface="ＭＳ Ｐゴシック" pitchFamily="50" charset="-128"/>
                <a:ea typeface="ＭＳ Ｐゴシック" pitchFamily="50" charset="-128"/>
              </a:rPr>
              <a:t>りの</a:t>
            </a:r>
            <a:r>
              <a:rPr lang="ja-JP" altLang="en-US" sz="1100" dirty="0">
                <a:latin typeface="ＭＳ Ｐゴシック" pitchFamily="50" charset="-128"/>
                <a:ea typeface="ＭＳ Ｐゴシック" pitchFamily="50" charset="-128"/>
              </a:rPr>
              <a:t>鉄</a:t>
            </a:r>
            <a:r>
              <a:rPr lang="ja-JP" altLang="ja-JP" sz="1100" dirty="0">
                <a:latin typeface="ＭＳ Ｐゴシック" pitchFamily="50" charset="-128"/>
                <a:ea typeface="ＭＳ Ｐゴシック" pitchFamily="50" charset="-128"/>
              </a:rPr>
              <a:t>道駅数は</a:t>
            </a:r>
            <a:r>
              <a:rPr lang="en-US" altLang="ja-JP" sz="1100" dirty="0">
                <a:latin typeface="ＭＳ Ｐゴシック" pitchFamily="50" charset="-128"/>
                <a:ea typeface="ＭＳ Ｐゴシック" pitchFamily="50" charset="-128"/>
              </a:rPr>
              <a:t>0.6</a:t>
            </a:r>
            <a:r>
              <a:rPr lang="ja-JP" altLang="ja-JP" sz="1100" dirty="0">
                <a:latin typeface="ＭＳ Ｐゴシック" pitchFamily="50" charset="-128"/>
                <a:ea typeface="ＭＳ Ｐゴシック" pitchFamily="50" charset="-128"/>
              </a:rPr>
              <a:t>駅ある</a:t>
            </a:r>
            <a:endParaRPr lang="en-US" altLang="ja-JP" sz="1100" dirty="0">
              <a:latin typeface="ＭＳ Ｐゴシック" pitchFamily="50" charset="-128"/>
              <a:ea typeface="ＭＳ Ｐゴシック" pitchFamily="50" charset="-128"/>
            </a:endParaRPr>
          </a:p>
          <a:p>
            <a:pPr marL="144000" indent="-457200" eaLnBrk="0" hangingPunct="0">
              <a:defRPr/>
            </a:pPr>
            <a:r>
              <a:rPr lang="ja-JP" altLang="en-US" sz="1100" dirty="0">
                <a:latin typeface="ＭＳ Ｐゴシック" pitchFamily="50" charset="-128"/>
                <a:ea typeface="ＭＳ Ｐゴシック" pitchFamily="50" charset="-128"/>
              </a:rPr>
              <a:t>○病院・診療所数は</a:t>
            </a:r>
            <a:r>
              <a:rPr lang="en-US" altLang="ja-JP" sz="1100" dirty="0">
                <a:latin typeface="ＭＳ Ｐゴシック" pitchFamily="50" charset="-128"/>
                <a:ea typeface="ＭＳ Ｐゴシック" pitchFamily="50" charset="-128"/>
              </a:rPr>
              <a:t>530</a:t>
            </a:r>
            <a:r>
              <a:rPr lang="ja-JP" altLang="en-US" sz="1100" dirty="0">
                <a:latin typeface="ＭＳ Ｐゴシック" pitchFamily="50" charset="-128"/>
                <a:ea typeface="ＭＳ Ｐゴシック" pitchFamily="50" charset="-128"/>
              </a:rPr>
              <a:t>カ所で、千人あたりの病院・</a:t>
            </a:r>
            <a:r>
              <a:rPr lang="ja-JP" altLang="en-US" sz="1100" dirty="0">
                <a:latin typeface="ＭＳ Ｐゴシック" pitchFamily="50" charset="-128"/>
                <a:ea typeface="ＭＳ Ｐゴシック" pitchFamily="50" charset="-128"/>
                <a:cs typeface="Times New Roman" pitchFamily="18" charset="0"/>
              </a:rPr>
              <a:t>診療所</a:t>
            </a:r>
            <a:r>
              <a:rPr lang="ja-JP" altLang="en-US" sz="1100" dirty="0">
                <a:latin typeface="ＭＳ Ｐゴシック" pitchFamily="50" charset="-128"/>
                <a:ea typeface="ＭＳ Ｐゴシック" pitchFamily="50" charset="-128"/>
              </a:rPr>
              <a:t>数は</a:t>
            </a:r>
            <a:r>
              <a:rPr lang="en-US" altLang="ja-JP" sz="1100" dirty="0">
                <a:latin typeface="ＭＳ Ｐゴシック" pitchFamily="50" charset="-128"/>
                <a:ea typeface="ＭＳ Ｐゴシック" pitchFamily="50" charset="-128"/>
              </a:rPr>
              <a:t>1.7</a:t>
            </a:r>
            <a:r>
              <a:rPr lang="ja-JP" altLang="en-US" sz="1100" dirty="0">
                <a:latin typeface="ＭＳ Ｐゴシック" pitchFamily="50" charset="-128"/>
                <a:ea typeface="ＭＳ Ｐゴシック" pitchFamily="50" charset="-128"/>
              </a:rPr>
              <a:t>カ所である</a:t>
            </a:r>
            <a:endParaRPr lang="en-US" altLang="ja-JP" sz="1100" dirty="0">
              <a:latin typeface="ＭＳ Ｐゴシック" pitchFamily="50" charset="-128"/>
              <a:ea typeface="ＭＳ Ｐゴシック" pitchFamily="50" charset="-128"/>
            </a:endParaRPr>
          </a:p>
          <a:p>
            <a:pPr>
              <a:lnSpc>
                <a:spcPts val="1800"/>
              </a:lnSpc>
              <a:defRPr/>
            </a:pPr>
            <a:endParaRPr lang="ja-JP" altLang="en-US" sz="1200" dirty="0">
              <a:solidFill>
                <a:srgbClr val="000000"/>
              </a:solidFill>
              <a:latin typeface="HGP創英角ｺﾞｼｯｸUB" pitchFamily="50" charset="-128"/>
              <a:ea typeface="HGP創英角ｺﾞｼｯｸUB" pitchFamily="50" charset="-128"/>
            </a:endParaRPr>
          </a:p>
        </p:txBody>
      </p:sp>
      <p:grpSp>
        <p:nvGrpSpPr>
          <p:cNvPr id="2" name="グループ化 77"/>
          <p:cNvGrpSpPr>
            <a:grpSpLocks/>
          </p:cNvGrpSpPr>
          <p:nvPr/>
        </p:nvGrpSpPr>
        <p:grpSpPr bwMode="auto">
          <a:xfrm>
            <a:off x="4057650" y="1544638"/>
            <a:ext cx="4910138" cy="3940175"/>
            <a:chOff x="4057650" y="1545206"/>
            <a:chExt cx="4910087" cy="3939607"/>
          </a:xfrm>
        </p:grpSpPr>
        <p:grpSp>
          <p:nvGrpSpPr>
            <p:cNvPr id="3" name="グループ化 109"/>
            <p:cNvGrpSpPr>
              <a:grpSpLocks/>
            </p:cNvGrpSpPr>
            <p:nvPr/>
          </p:nvGrpSpPr>
          <p:grpSpPr bwMode="auto">
            <a:xfrm>
              <a:off x="4057650" y="1545206"/>
              <a:ext cx="4910087" cy="3939607"/>
              <a:chOff x="2616840" y="1988840"/>
              <a:chExt cx="5344418" cy="4287473"/>
            </a:xfrm>
          </p:grpSpPr>
          <p:grpSp>
            <p:nvGrpSpPr>
              <p:cNvPr id="5" name="グループ化 97"/>
              <p:cNvGrpSpPr>
                <a:grpSpLocks/>
              </p:cNvGrpSpPr>
              <p:nvPr/>
            </p:nvGrpSpPr>
            <p:grpSpPr bwMode="auto">
              <a:xfrm>
                <a:off x="2616840" y="1988840"/>
                <a:ext cx="5266662" cy="4287473"/>
                <a:chOff x="2328808" y="1916832"/>
                <a:chExt cx="5266662" cy="4287473"/>
              </a:xfrm>
            </p:grpSpPr>
            <p:grpSp>
              <p:nvGrpSpPr>
                <p:cNvPr id="6" name="グループ化 128"/>
                <p:cNvGrpSpPr>
                  <a:grpSpLocks/>
                </p:cNvGrpSpPr>
                <p:nvPr/>
              </p:nvGrpSpPr>
              <p:grpSpPr bwMode="auto">
                <a:xfrm>
                  <a:off x="2328808" y="1916832"/>
                  <a:ext cx="5266662" cy="4287473"/>
                  <a:chOff x="2616840" y="1412776"/>
                  <a:chExt cx="5266662" cy="4287473"/>
                </a:xfrm>
              </p:grpSpPr>
              <p:grpSp>
                <p:nvGrpSpPr>
                  <p:cNvPr id="7" name="グループ化 68"/>
                  <p:cNvGrpSpPr>
                    <a:grpSpLocks/>
                  </p:cNvGrpSpPr>
                  <p:nvPr/>
                </p:nvGrpSpPr>
                <p:grpSpPr bwMode="auto">
                  <a:xfrm>
                    <a:off x="3059832" y="1412776"/>
                    <a:ext cx="4823670" cy="4287473"/>
                    <a:chOff x="0" y="0"/>
                    <a:chExt cx="4823670" cy="4287473"/>
                  </a:xfrm>
                </p:grpSpPr>
                <p:pic>
                  <p:nvPicPr>
                    <p:cNvPr id="2260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20763" t="7838" r="50945" b="31415"/>
                    <a:stretch>
                      <a:fillRect/>
                    </a:stretch>
                  </p:blipFill>
                  <p:spPr bwMode="gray">
                    <a:xfrm>
                      <a:off x="0" y="6724"/>
                      <a:ext cx="4765964" cy="425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86" name="正方形/長方形 185"/>
                    <p:cNvSpPr/>
                    <p:nvPr/>
                  </p:nvSpPr>
                  <p:spPr bwMode="gray">
                    <a:xfrm>
                      <a:off x="472799" y="0"/>
                      <a:ext cx="625503" cy="2107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186"/>
                    <p:cNvSpPr/>
                    <p:nvPr/>
                  </p:nvSpPr>
                  <p:spPr bwMode="gray">
                    <a:xfrm>
                      <a:off x="4002915" y="2352755"/>
                      <a:ext cx="772374" cy="1915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8" name="正方形/長方形 187"/>
                    <p:cNvSpPr/>
                    <p:nvPr/>
                  </p:nvSpPr>
                  <p:spPr bwMode="gray">
                    <a:xfrm>
                      <a:off x="4016738" y="476770"/>
                      <a:ext cx="770647" cy="57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9" name="正方形/長方形 188"/>
                    <p:cNvSpPr/>
                    <p:nvPr/>
                  </p:nvSpPr>
                  <p:spPr bwMode="gray">
                    <a:xfrm>
                      <a:off x="4490184" y="1755065"/>
                      <a:ext cx="333486" cy="618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0" name="正方形/長方形 189"/>
                    <p:cNvSpPr/>
                    <p:nvPr/>
                  </p:nvSpPr>
                  <p:spPr bwMode="gray">
                    <a:xfrm>
                      <a:off x="4312209" y="1962357"/>
                      <a:ext cx="333487" cy="400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190"/>
                    <p:cNvSpPr/>
                    <p:nvPr/>
                  </p:nvSpPr>
                  <p:spPr bwMode="gray">
                    <a:xfrm>
                      <a:off x="4236181" y="2095368"/>
                      <a:ext cx="333487" cy="402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2" name="正方形/長方形 191"/>
                    <p:cNvSpPr/>
                    <p:nvPr/>
                  </p:nvSpPr>
                  <p:spPr bwMode="gray">
                    <a:xfrm>
                      <a:off x="2264640" y="4104366"/>
                      <a:ext cx="770647" cy="183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3" name="正方形/長方形 192"/>
                    <p:cNvSpPr/>
                    <p:nvPr/>
                  </p:nvSpPr>
                  <p:spPr bwMode="gray">
                    <a:xfrm>
                      <a:off x="2808" y="4144096"/>
                      <a:ext cx="305840" cy="14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55" name="円/楕円 154"/>
                  <p:cNvSpPr/>
                  <p:nvPr/>
                </p:nvSpPr>
                <p:spPr bwMode="gray">
                  <a:xfrm>
                    <a:off x="6012179" y="3575514"/>
                    <a:ext cx="145144" cy="14510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6" name="フリーフォーム 155"/>
                  <p:cNvSpPr/>
                  <p:nvPr/>
                </p:nvSpPr>
                <p:spPr bwMode="gray">
                  <a:xfrm>
                    <a:off x="5075653" y="4133472"/>
                    <a:ext cx="1802207" cy="1095189"/>
                  </a:xfrm>
                  <a:custGeom>
                    <a:avLst/>
                    <a:gdLst>
                      <a:gd name="connsiteX0" fmla="*/ 0 w 1803400"/>
                      <a:gd name="connsiteY0" fmla="*/ 1095375 h 1095375"/>
                      <a:gd name="connsiteX1" fmla="*/ 409575 w 1803400"/>
                      <a:gd name="connsiteY1" fmla="*/ 809625 h 1095375"/>
                      <a:gd name="connsiteX2" fmla="*/ 971550 w 1803400"/>
                      <a:gd name="connsiteY2" fmla="*/ 542925 h 1095375"/>
                      <a:gd name="connsiteX3" fmla="*/ 1143000 w 1803400"/>
                      <a:gd name="connsiteY3" fmla="*/ 314325 h 1095375"/>
                      <a:gd name="connsiteX4" fmla="*/ 1695450 w 1803400"/>
                      <a:gd name="connsiteY4" fmla="*/ 104775 h 1095375"/>
                      <a:gd name="connsiteX5" fmla="*/ 1790700 w 1803400"/>
                      <a:gd name="connsiteY5"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3400" h="1095375">
                        <a:moveTo>
                          <a:pt x="0" y="1095375"/>
                        </a:moveTo>
                        <a:cubicBezTo>
                          <a:pt x="123825" y="998537"/>
                          <a:pt x="247650" y="901700"/>
                          <a:pt x="409575" y="809625"/>
                        </a:cubicBezTo>
                        <a:cubicBezTo>
                          <a:pt x="571500" y="717550"/>
                          <a:pt x="849313" y="625475"/>
                          <a:pt x="971550" y="542925"/>
                        </a:cubicBezTo>
                        <a:cubicBezTo>
                          <a:pt x="1093788" y="460375"/>
                          <a:pt x="1022350" y="387350"/>
                          <a:pt x="1143000" y="314325"/>
                        </a:cubicBezTo>
                        <a:cubicBezTo>
                          <a:pt x="1263650" y="241300"/>
                          <a:pt x="1587500" y="157162"/>
                          <a:pt x="1695450" y="104775"/>
                        </a:cubicBezTo>
                        <a:cubicBezTo>
                          <a:pt x="1803400" y="52388"/>
                          <a:pt x="1797050" y="26194"/>
                          <a:pt x="1790700" y="0"/>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8" name="フリーフォーム 157"/>
                  <p:cNvSpPr/>
                  <p:nvPr/>
                </p:nvSpPr>
                <p:spPr bwMode="gray">
                  <a:xfrm>
                    <a:off x="7162965" y="3141930"/>
                    <a:ext cx="157239" cy="278116"/>
                  </a:xfrm>
                  <a:custGeom>
                    <a:avLst/>
                    <a:gdLst>
                      <a:gd name="connsiteX0" fmla="*/ 0 w 600075"/>
                      <a:gd name="connsiteY0" fmla="*/ 0 h 581025"/>
                      <a:gd name="connsiteX1" fmla="*/ 152400 w 600075"/>
                      <a:gd name="connsiteY1" fmla="*/ 352425 h 581025"/>
                      <a:gd name="connsiteX2" fmla="*/ 600075 w 600075"/>
                      <a:gd name="connsiteY2" fmla="*/ 581025 h 581025"/>
                    </a:gdLst>
                    <a:ahLst/>
                    <a:cxnLst>
                      <a:cxn ang="0">
                        <a:pos x="connsiteX0" y="connsiteY0"/>
                      </a:cxn>
                      <a:cxn ang="0">
                        <a:pos x="connsiteX1" y="connsiteY1"/>
                      </a:cxn>
                      <a:cxn ang="0">
                        <a:pos x="connsiteX2" y="connsiteY2"/>
                      </a:cxn>
                    </a:cxnLst>
                    <a:rect l="l" t="t" r="r" b="b"/>
                    <a:pathLst>
                      <a:path w="600075" h="581025">
                        <a:moveTo>
                          <a:pt x="0" y="0"/>
                        </a:moveTo>
                        <a:cubicBezTo>
                          <a:pt x="26194" y="127794"/>
                          <a:pt x="52388" y="255588"/>
                          <a:pt x="152400" y="352425"/>
                        </a:cubicBezTo>
                        <a:cubicBezTo>
                          <a:pt x="252412" y="449262"/>
                          <a:pt x="600075" y="581025"/>
                          <a:pt x="600075" y="581025"/>
                        </a:cubicBezTo>
                      </a:path>
                    </a:pathLst>
                  </a:custGeom>
                  <a:ln w="63500" cmpd="tri">
                    <a:solidFill>
                      <a:srgbClr val="F412E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8" name="グループ化 53"/>
                  <p:cNvGrpSpPr>
                    <a:grpSpLocks/>
                  </p:cNvGrpSpPr>
                  <p:nvPr/>
                </p:nvGrpSpPr>
                <p:grpSpPr bwMode="auto">
                  <a:xfrm>
                    <a:off x="2616840" y="2502782"/>
                    <a:ext cx="4689540" cy="3086912"/>
                    <a:chOff x="2040776" y="3030776"/>
                    <a:chExt cx="4689540" cy="3086912"/>
                  </a:xfrm>
                </p:grpSpPr>
                <p:grpSp>
                  <p:nvGrpSpPr>
                    <p:cNvPr id="9" name="グループ化 153"/>
                    <p:cNvGrpSpPr>
                      <a:grpSpLocks/>
                    </p:cNvGrpSpPr>
                    <p:nvPr/>
                  </p:nvGrpSpPr>
                  <p:grpSpPr bwMode="auto">
                    <a:xfrm>
                      <a:off x="2040776" y="3030776"/>
                      <a:ext cx="4689540" cy="2792521"/>
                      <a:chOff x="1680736" y="2814752"/>
                      <a:chExt cx="4689540" cy="2792521"/>
                    </a:xfrm>
                  </p:grpSpPr>
                  <p:sp>
                    <p:nvSpPr>
                      <p:cNvPr id="162" name="正方形/長方形 161"/>
                      <p:cNvSpPr/>
                      <p:nvPr/>
                    </p:nvSpPr>
                    <p:spPr bwMode="gray">
                      <a:xfrm>
                        <a:off x="1680736" y="3320888"/>
                        <a:ext cx="1092038" cy="2781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163" name="円/楕円 162"/>
                      <p:cNvSpPr/>
                      <p:nvPr/>
                    </p:nvSpPr>
                    <p:spPr bwMode="gray">
                      <a:xfrm>
                        <a:off x="3635896" y="3308922"/>
                        <a:ext cx="936104" cy="360040"/>
                      </a:xfrm>
                      <a:prstGeom prst="ellipse">
                        <a:avLst/>
                      </a:prstGeom>
                      <a:gradFill>
                        <a:gsLst>
                          <a:gs pos="100000">
                            <a:srgbClr val="92D050"/>
                          </a:gs>
                          <a:gs pos="30000">
                            <a:schemeClr val="accent3">
                              <a:lumMod val="40000"/>
                              <a:lumOff val="60000"/>
                              <a:alpha val="80000"/>
                            </a:schemeClr>
                          </a:gs>
                        </a:gsLst>
                        <a:path path="shape">
                          <a:fillToRect l="50000" t="50000" r="50000" b="50000"/>
                        </a:path>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64" name="直線コネクタ 163"/>
                      <p:cNvCxnSpPr/>
                      <p:nvPr/>
                    </p:nvCxnSpPr>
                    <p:spPr bwMode="gray">
                      <a:xfrm>
                        <a:off x="2632814" y="3460809"/>
                        <a:ext cx="1003914" cy="2763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5" name="円/楕円 164"/>
                      <p:cNvSpPr/>
                      <p:nvPr/>
                    </p:nvSpPr>
                    <p:spPr bwMode="gray">
                      <a:xfrm>
                        <a:off x="4427984" y="4245026"/>
                        <a:ext cx="432048" cy="360040"/>
                      </a:xfrm>
                      <a:prstGeom prst="ellipse">
                        <a:avLst/>
                      </a:prstGeom>
                      <a:gradFill>
                        <a:gsLst>
                          <a:gs pos="100000">
                            <a:srgbClr val="92D050"/>
                          </a:gs>
                          <a:gs pos="30000">
                            <a:schemeClr val="accent3">
                              <a:lumMod val="40000"/>
                              <a:lumOff val="60000"/>
                              <a:alpha val="80000"/>
                            </a:schemeClr>
                          </a:gs>
                        </a:gsLst>
                        <a:path path="shape">
                          <a:fillToRect l="50000" t="50000" r="50000" b="50000"/>
                        </a:path>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66" name="直線コネクタ 165"/>
                      <p:cNvCxnSpPr/>
                      <p:nvPr/>
                    </p:nvCxnSpPr>
                    <p:spPr bwMode="gray">
                      <a:xfrm>
                        <a:off x="2632814" y="3460809"/>
                        <a:ext cx="1859229" cy="83780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 name="グループ化 132"/>
                      <p:cNvGrpSpPr>
                        <a:grpSpLocks/>
                      </p:cNvGrpSpPr>
                      <p:nvPr/>
                    </p:nvGrpSpPr>
                    <p:grpSpPr bwMode="auto">
                      <a:xfrm>
                        <a:off x="4139952" y="4533058"/>
                        <a:ext cx="504056" cy="360040"/>
                        <a:chOff x="2167161" y="3740970"/>
                        <a:chExt cx="504056" cy="360040"/>
                      </a:xfrm>
                    </p:grpSpPr>
                    <p:sp>
                      <p:nvSpPr>
                        <p:cNvPr id="180" name="円/楕円 179"/>
                        <p:cNvSpPr/>
                        <p:nvPr/>
                      </p:nvSpPr>
                      <p:spPr bwMode="gray">
                        <a:xfrm>
                          <a:off x="2265248" y="3741454"/>
                          <a:ext cx="290289" cy="35930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1" name="正方形/長方形 180"/>
                        <p:cNvSpPr/>
                        <p:nvPr/>
                      </p:nvSpPr>
                      <p:spPr bwMode="gray">
                        <a:xfrm>
                          <a:off x="2165030" y="3805368"/>
                          <a:ext cx="506278" cy="2383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USJ</a:t>
                          </a:r>
                        </a:p>
                      </p:txBody>
                    </p:sp>
                  </p:grpSp>
                  <p:grpSp>
                    <p:nvGrpSpPr>
                      <p:cNvPr id="11" name="グループ化 133"/>
                      <p:cNvGrpSpPr>
                        <a:grpSpLocks/>
                      </p:cNvGrpSpPr>
                      <p:nvPr/>
                    </p:nvGrpSpPr>
                    <p:grpSpPr bwMode="auto">
                      <a:xfrm>
                        <a:off x="2361532" y="4606098"/>
                        <a:ext cx="1007370" cy="431857"/>
                        <a:chOff x="2322067" y="3833863"/>
                        <a:chExt cx="503685" cy="359882"/>
                      </a:xfrm>
                    </p:grpSpPr>
                    <p:sp>
                      <p:nvSpPr>
                        <p:cNvPr id="178" name="円/楕円 177"/>
                        <p:cNvSpPr/>
                        <p:nvPr/>
                      </p:nvSpPr>
                      <p:spPr bwMode="gray">
                        <a:xfrm>
                          <a:off x="2383408" y="3833859"/>
                          <a:ext cx="360269" cy="3598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9" name="正方形/長方形 178"/>
                        <p:cNvSpPr/>
                        <p:nvPr/>
                      </p:nvSpPr>
                      <p:spPr bwMode="gray">
                        <a:xfrm>
                          <a:off x="2322067" y="3924549"/>
                          <a:ext cx="503686" cy="2404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rPr>
                            <a:t>舞洲スポーツ</a:t>
                          </a:r>
                          <a:endParaRPr lang="en-US" altLang="ja-JP" sz="800" dirty="0">
                            <a:solidFill>
                              <a:schemeClr val="tx1"/>
                            </a:solidFill>
                          </a:endParaRPr>
                        </a:p>
                        <a:p>
                          <a:pPr algn="ctr">
                            <a:defRPr/>
                          </a:pPr>
                          <a:r>
                            <a:rPr lang="ja-JP" altLang="en-US" sz="800" dirty="0">
                              <a:solidFill>
                                <a:schemeClr val="tx1"/>
                              </a:solidFill>
                            </a:rPr>
                            <a:t>アイランド</a:t>
                          </a:r>
                          <a:endParaRPr lang="en-US" altLang="ja-JP" sz="800" dirty="0">
                            <a:solidFill>
                              <a:schemeClr val="tx1"/>
                            </a:solidFill>
                          </a:endParaRPr>
                        </a:p>
                      </p:txBody>
                    </p:sp>
                  </p:grpSp>
                  <p:sp>
                    <p:nvSpPr>
                      <p:cNvPr id="169" name="円/楕円 168"/>
                      <p:cNvSpPr/>
                      <p:nvPr/>
                    </p:nvSpPr>
                    <p:spPr bwMode="gray">
                      <a:xfrm rot="18316210">
                        <a:off x="2865008" y="4959201"/>
                        <a:ext cx="936104" cy="360040"/>
                      </a:xfrm>
                      <a:prstGeom prst="ellipse">
                        <a:avLst/>
                      </a:prstGeom>
                      <a:gradFill>
                        <a:gsLst>
                          <a:gs pos="100000">
                            <a:schemeClr val="accent6">
                              <a:lumMod val="75000"/>
                            </a:schemeClr>
                          </a:gs>
                          <a:gs pos="30000">
                            <a:schemeClr val="accent6">
                              <a:lumMod val="40000"/>
                              <a:lumOff val="60000"/>
                              <a:alpha val="80000"/>
                            </a:schemeClr>
                          </a:gs>
                        </a:gsLst>
                        <a:path path="shape">
                          <a:fillToRect l="50000" t="50000" r="50000" b="50000"/>
                        </a:path>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0" name="正方形/長方形 169"/>
                      <p:cNvSpPr/>
                      <p:nvPr/>
                    </p:nvSpPr>
                    <p:spPr bwMode="gray">
                      <a:xfrm>
                        <a:off x="2005583" y="4087866"/>
                        <a:ext cx="1040200" cy="2401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cxnSp>
                    <p:nvCxnSpPr>
                      <p:cNvPr id="171" name="直線コネクタ 170"/>
                      <p:cNvCxnSpPr/>
                      <p:nvPr/>
                    </p:nvCxnSpPr>
                    <p:spPr bwMode="gray">
                      <a:xfrm>
                        <a:off x="2710569" y="4322796"/>
                        <a:ext cx="708442" cy="47331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2" name="正方形/長方形 171"/>
                      <p:cNvSpPr/>
                      <p:nvPr/>
                    </p:nvSpPr>
                    <p:spPr bwMode="gray">
                      <a:xfrm>
                        <a:off x="4282965" y="5202055"/>
                        <a:ext cx="145144" cy="1433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3" name="正方形/長方形 172"/>
                      <p:cNvSpPr/>
                      <p:nvPr/>
                    </p:nvSpPr>
                    <p:spPr bwMode="gray">
                      <a:xfrm>
                        <a:off x="3754225" y="5157142"/>
                        <a:ext cx="647966" cy="2418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海遊館</a:t>
                        </a:r>
                        <a:endParaRPr lang="en-US" altLang="ja-JP" sz="900" dirty="0">
                          <a:solidFill>
                            <a:schemeClr val="tx1"/>
                          </a:solidFill>
                        </a:endParaRPr>
                      </a:p>
                    </p:txBody>
                  </p:sp>
                  <p:sp>
                    <p:nvSpPr>
                      <p:cNvPr id="174" name="正方形/長方形 173"/>
                      <p:cNvSpPr/>
                      <p:nvPr/>
                    </p:nvSpPr>
                    <p:spPr bwMode="gray">
                      <a:xfrm>
                        <a:off x="3968486" y="3631825"/>
                        <a:ext cx="143417" cy="143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5" name="正方形/長方形 174"/>
                      <p:cNvSpPr/>
                      <p:nvPr/>
                    </p:nvSpPr>
                    <p:spPr bwMode="gray">
                      <a:xfrm>
                        <a:off x="3965030" y="3540271"/>
                        <a:ext cx="806933" cy="2504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矢倉緑地</a:t>
                        </a:r>
                        <a:endParaRPr lang="en-US" altLang="ja-JP" sz="900" dirty="0">
                          <a:solidFill>
                            <a:schemeClr val="tx1"/>
                          </a:solidFill>
                        </a:endParaRPr>
                      </a:p>
                    </p:txBody>
                  </p:sp>
                  <p:sp>
                    <p:nvSpPr>
                      <p:cNvPr id="176" name="正方形/長方形 175"/>
                      <p:cNvSpPr/>
                      <p:nvPr/>
                    </p:nvSpPr>
                    <p:spPr bwMode="gray">
                      <a:xfrm>
                        <a:off x="5722312" y="2814752"/>
                        <a:ext cx="647965" cy="3023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a:t>
                        </a:r>
                        <a:endParaRPr lang="en-US" altLang="ja-JP" sz="900" dirty="0">
                          <a:solidFill>
                            <a:schemeClr val="tx1"/>
                          </a:solidFill>
                        </a:endParaRPr>
                      </a:p>
                    </p:txBody>
                  </p:sp>
                  <p:sp>
                    <p:nvSpPr>
                      <p:cNvPr id="177" name="正方形/長方形 176"/>
                      <p:cNvSpPr/>
                      <p:nvPr/>
                    </p:nvSpPr>
                    <p:spPr bwMode="gray">
                      <a:xfrm>
                        <a:off x="4930931" y="4101685"/>
                        <a:ext cx="647965" cy="2401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安治川</a:t>
                        </a:r>
                        <a:endParaRPr lang="en-US" altLang="ja-JP" sz="900" dirty="0">
                          <a:solidFill>
                            <a:schemeClr val="tx1"/>
                          </a:solidFill>
                        </a:endParaRPr>
                      </a:p>
                    </p:txBody>
                  </p:sp>
                </p:grpSp>
                <p:sp>
                  <p:nvSpPr>
                    <p:cNvPr id="161" name="正方形/長方形 160"/>
                    <p:cNvSpPr/>
                    <p:nvPr/>
                  </p:nvSpPr>
                  <p:spPr bwMode="gray">
                    <a:xfrm>
                      <a:off x="5434386" y="5877575"/>
                      <a:ext cx="647966" cy="240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尻無川</a:t>
                      </a:r>
                      <a:endParaRPr lang="en-US" altLang="ja-JP" sz="900" dirty="0">
                        <a:solidFill>
                          <a:schemeClr val="tx1"/>
                        </a:solidFill>
                      </a:endParaRPr>
                    </a:p>
                  </p:txBody>
                </p:sp>
              </p:grpSp>
            </p:grpSp>
            <p:sp>
              <p:nvSpPr>
                <p:cNvPr id="145" name="円/楕円 144"/>
                <p:cNvSpPr/>
                <p:nvPr/>
              </p:nvSpPr>
              <p:spPr bwMode="gray">
                <a:xfrm>
                  <a:off x="6444684" y="3645986"/>
                  <a:ext cx="214261" cy="215929"/>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6" name="円/楕円 145"/>
                <p:cNvSpPr/>
                <p:nvPr/>
              </p:nvSpPr>
              <p:spPr bwMode="gray">
                <a:xfrm>
                  <a:off x="6045538" y="5041746"/>
                  <a:ext cx="143416" cy="14337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36" name="正方形/長方形 135"/>
              <p:cNvSpPr/>
              <p:nvPr/>
            </p:nvSpPr>
            <p:spPr bwMode="gray">
              <a:xfrm rot="18864271">
                <a:off x="4461504" y="4630906"/>
                <a:ext cx="875805" cy="2349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ＪＲゆめ咲線</a:t>
                </a:r>
              </a:p>
            </p:txBody>
          </p:sp>
          <p:sp>
            <p:nvSpPr>
              <p:cNvPr id="138" name="正方形/長方形 137"/>
              <p:cNvSpPr/>
              <p:nvPr/>
            </p:nvSpPr>
            <p:spPr bwMode="gray">
              <a:xfrm>
                <a:off x="5219068" y="2349872"/>
                <a:ext cx="720538" cy="2867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阪神</a:t>
                </a:r>
                <a:endParaRPr lang="en-US" altLang="ja-JP" sz="900" dirty="0">
                  <a:solidFill>
                    <a:schemeClr val="tx1"/>
                  </a:solidFill>
                </a:endParaRPr>
              </a:p>
              <a:p>
                <a:pPr algn="ctr">
                  <a:defRPr/>
                </a:pPr>
                <a:r>
                  <a:rPr lang="ja-JP" altLang="en-US" sz="900" dirty="0">
                    <a:solidFill>
                      <a:schemeClr val="tx1"/>
                    </a:solidFill>
                  </a:rPr>
                  <a:t>本線</a:t>
                </a:r>
              </a:p>
            </p:txBody>
          </p:sp>
          <p:sp>
            <p:nvSpPr>
              <p:cNvPr id="139" name="正方形/長方形 138"/>
              <p:cNvSpPr/>
              <p:nvPr/>
            </p:nvSpPr>
            <p:spPr bwMode="gray">
              <a:xfrm>
                <a:off x="4716248" y="2565801"/>
                <a:ext cx="718809" cy="2867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阪神</a:t>
                </a:r>
                <a:endParaRPr lang="en-US" altLang="ja-JP" sz="900" dirty="0">
                  <a:solidFill>
                    <a:schemeClr val="tx1"/>
                  </a:solidFill>
                </a:endParaRPr>
              </a:p>
              <a:p>
                <a:pPr algn="ctr">
                  <a:defRPr/>
                </a:pPr>
                <a:r>
                  <a:rPr lang="ja-JP" altLang="en-US" sz="900" dirty="0">
                    <a:solidFill>
                      <a:schemeClr val="tx1"/>
                    </a:solidFill>
                  </a:rPr>
                  <a:t>なんば線</a:t>
                </a:r>
              </a:p>
            </p:txBody>
          </p:sp>
          <p:sp>
            <p:nvSpPr>
              <p:cNvPr id="140" name="正方形/長方形 139"/>
              <p:cNvSpPr/>
              <p:nvPr/>
            </p:nvSpPr>
            <p:spPr bwMode="gray">
              <a:xfrm>
                <a:off x="7095576" y="4744085"/>
                <a:ext cx="865682" cy="2884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大阪環状線</a:t>
                </a:r>
              </a:p>
            </p:txBody>
          </p:sp>
          <p:sp>
            <p:nvSpPr>
              <p:cNvPr id="141" name="正方形/長方形 140"/>
              <p:cNvSpPr/>
              <p:nvPr/>
            </p:nvSpPr>
            <p:spPr bwMode="gray">
              <a:xfrm rot="3103240">
                <a:off x="5960462" y="2994161"/>
                <a:ext cx="865441" cy="2885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ＪＲ東西線</a:t>
                </a:r>
              </a:p>
            </p:txBody>
          </p:sp>
          <p:sp>
            <p:nvSpPr>
              <p:cNvPr id="142" name="正方形/長方形 141"/>
              <p:cNvSpPr/>
              <p:nvPr/>
            </p:nvSpPr>
            <p:spPr bwMode="gray">
              <a:xfrm>
                <a:off x="6786281" y="4510883"/>
                <a:ext cx="701530" cy="3126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00B050"/>
                    </a:solidFill>
                  </a:rPr>
                  <a:t>地下鉄</a:t>
                </a:r>
                <a:endParaRPr lang="en-US" altLang="ja-JP" sz="900" dirty="0">
                  <a:solidFill>
                    <a:srgbClr val="00B050"/>
                  </a:solidFill>
                </a:endParaRPr>
              </a:p>
              <a:p>
                <a:pPr algn="ctr">
                  <a:defRPr/>
                </a:pPr>
                <a:r>
                  <a:rPr lang="ja-JP" altLang="en-US" sz="900" dirty="0">
                    <a:solidFill>
                      <a:srgbClr val="00B050"/>
                    </a:solidFill>
                  </a:rPr>
                  <a:t>中央線</a:t>
                </a:r>
              </a:p>
            </p:txBody>
          </p:sp>
          <p:sp>
            <p:nvSpPr>
              <p:cNvPr id="143" name="正方形/長方形 142"/>
              <p:cNvSpPr/>
              <p:nvPr/>
            </p:nvSpPr>
            <p:spPr bwMode="gray">
              <a:xfrm>
                <a:off x="7235537" y="3933922"/>
                <a:ext cx="703258" cy="3109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F412E4"/>
                    </a:solidFill>
                  </a:rPr>
                  <a:t>地下鉄</a:t>
                </a:r>
                <a:endParaRPr lang="en-US" altLang="ja-JP" sz="900" dirty="0">
                  <a:solidFill>
                    <a:srgbClr val="F412E4"/>
                  </a:solidFill>
                </a:endParaRPr>
              </a:p>
              <a:p>
                <a:pPr algn="ctr">
                  <a:defRPr/>
                </a:pPr>
                <a:r>
                  <a:rPr lang="ja-JP" altLang="en-US" sz="900" dirty="0">
                    <a:solidFill>
                      <a:srgbClr val="F412E4"/>
                    </a:solidFill>
                  </a:rPr>
                  <a:t>千日前線</a:t>
                </a:r>
              </a:p>
            </p:txBody>
          </p:sp>
        </p:grpSp>
        <p:sp>
          <p:nvSpPr>
            <p:cNvPr id="72" name="正方形/長方形 71"/>
            <p:cNvSpPr/>
            <p:nvPr/>
          </p:nvSpPr>
          <p:spPr bwMode="gray">
            <a:xfrm>
              <a:off x="8100971" y="4437214"/>
              <a:ext cx="815967" cy="2158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弁天町駅</a:t>
              </a:r>
            </a:p>
          </p:txBody>
        </p:sp>
        <p:cxnSp>
          <p:nvCxnSpPr>
            <p:cNvPr id="73" name="直線コネクタ 72"/>
            <p:cNvCxnSpPr>
              <a:stCxn id="72" idx="1"/>
              <a:endCxn id="74" idx="5"/>
            </p:cNvCxnSpPr>
            <p:nvPr/>
          </p:nvCxnSpPr>
          <p:spPr bwMode="gray">
            <a:xfrm flipH="1" flipV="1">
              <a:off x="7821574" y="4159441"/>
              <a:ext cx="279397" cy="38570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bwMode="gray">
            <a:xfrm>
              <a:off x="7596151" y="3934049"/>
              <a:ext cx="263522" cy="263487"/>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正方形/長方形 74"/>
            <p:cNvSpPr/>
            <p:nvPr/>
          </p:nvSpPr>
          <p:spPr bwMode="gray">
            <a:xfrm>
              <a:off x="8100971" y="3645165"/>
              <a:ext cx="863591" cy="2158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西九条駅</a:t>
              </a:r>
            </a:p>
          </p:txBody>
        </p:sp>
        <p:cxnSp>
          <p:nvCxnSpPr>
            <p:cNvPr id="76" name="直線コネクタ 75"/>
            <p:cNvCxnSpPr/>
            <p:nvPr/>
          </p:nvCxnSpPr>
          <p:spPr bwMode="gray">
            <a:xfrm flipH="1" flipV="1">
              <a:off x="7931110" y="3668975"/>
              <a:ext cx="169861" cy="12063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bwMode="gray">
            <a:xfrm>
              <a:off x="7667588" y="3500724"/>
              <a:ext cx="263522" cy="263487"/>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78" name="フリーフォーム 77"/>
          <p:cNvSpPr/>
          <p:nvPr/>
        </p:nvSpPr>
        <p:spPr>
          <a:xfrm>
            <a:off x="7380288" y="1700213"/>
            <a:ext cx="1428750" cy="1435100"/>
          </a:xfrm>
          <a:custGeom>
            <a:avLst/>
            <a:gdLst>
              <a:gd name="connsiteX0" fmla="*/ 47625 w 1428750"/>
              <a:gd name="connsiteY0" fmla="*/ 531 h 1434044"/>
              <a:gd name="connsiteX1" fmla="*/ 38100 w 1428750"/>
              <a:gd name="connsiteY1" fmla="*/ 48156 h 1434044"/>
              <a:gd name="connsiteX2" fmla="*/ 33338 w 1428750"/>
              <a:gd name="connsiteY2" fmla="*/ 67206 h 1434044"/>
              <a:gd name="connsiteX3" fmla="*/ 19050 w 1428750"/>
              <a:gd name="connsiteY3" fmla="*/ 248181 h 1434044"/>
              <a:gd name="connsiteX4" fmla="*/ 14288 w 1428750"/>
              <a:gd name="connsiteY4" fmla="*/ 324381 h 1434044"/>
              <a:gd name="connsiteX5" fmla="*/ 9525 w 1428750"/>
              <a:gd name="connsiteY5" fmla="*/ 338669 h 1434044"/>
              <a:gd name="connsiteX6" fmla="*/ 4763 w 1428750"/>
              <a:gd name="connsiteY6" fmla="*/ 376769 h 1434044"/>
              <a:gd name="connsiteX7" fmla="*/ 0 w 1428750"/>
              <a:gd name="connsiteY7" fmla="*/ 391056 h 1434044"/>
              <a:gd name="connsiteX8" fmla="*/ 4763 w 1428750"/>
              <a:gd name="connsiteY8" fmla="*/ 657756 h 1434044"/>
              <a:gd name="connsiteX9" fmla="*/ 28575 w 1428750"/>
              <a:gd name="connsiteY9" fmla="*/ 686331 h 1434044"/>
              <a:gd name="connsiteX10" fmla="*/ 42863 w 1428750"/>
              <a:gd name="connsiteY10" fmla="*/ 691094 h 1434044"/>
              <a:gd name="connsiteX11" fmla="*/ 52388 w 1428750"/>
              <a:gd name="connsiteY11" fmla="*/ 705381 h 1434044"/>
              <a:gd name="connsiteX12" fmla="*/ 66675 w 1428750"/>
              <a:gd name="connsiteY12" fmla="*/ 710144 h 1434044"/>
              <a:gd name="connsiteX13" fmla="*/ 100013 w 1428750"/>
              <a:gd name="connsiteY13" fmla="*/ 724431 h 1434044"/>
              <a:gd name="connsiteX14" fmla="*/ 128588 w 1428750"/>
              <a:gd name="connsiteY14" fmla="*/ 743481 h 1434044"/>
              <a:gd name="connsiteX15" fmla="*/ 142875 w 1428750"/>
              <a:gd name="connsiteY15" fmla="*/ 753006 h 1434044"/>
              <a:gd name="connsiteX16" fmla="*/ 171450 w 1428750"/>
              <a:gd name="connsiteY16" fmla="*/ 776819 h 1434044"/>
              <a:gd name="connsiteX17" fmla="*/ 200025 w 1428750"/>
              <a:gd name="connsiteY17" fmla="*/ 795869 h 1434044"/>
              <a:gd name="connsiteX18" fmla="*/ 214313 w 1428750"/>
              <a:gd name="connsiteY18" fmla="*/ 805394 h 1434044"/>
              <a:gd name="connsiteX19" fmla="*/ 228600 w 1428750"/>
              <a:gd name="connsiteY19" fmla="*/ 814919 h 1434044"/>
              <a:gd name="connsiteX20" fmla="*/ 271463 w 1428750"/>
              <a:gd name="connsiteY20" fmla="*/ 853019 h 1434044"/>
              <a:gd name="connsiteX21" fmla="*/ 300038 w 1428750"/>
              <a:gd name="connsiteY21" fmla="*/ 895881 h 1434044"/>
              <a:gd name="connsiteX22" fmla="*/ 309563 w 1428750"/>
              <a:gd name="connsiteY22" fmla="*/ 910169 h 1434044"/>
              <a:gd name="connsiteX23" fmla="*/ 319088 w 1428750"/>
              <a:gd name="connsiteY23" fmla="*/ 924456 h 1434044"/>
              <a:gd name="connsiteX24" fmla="*/ 328613 w 1428750"/>
              <a:gd name="connsiteY24" fmla="*/ 943506 h 1434044"/>
              <a:gd name="connsiteX25" fmla="*/ 347663 w 1428750"/>
              <a:gd name="connsiteY25" fmla="*/ 972081 h 1434044"/>
              <a:gd name="connsiteX26" fmla="*/ 371475 w 1428750"/>
              <a:gd name="connsiteY26" fmla="*/ 1014944 h 1434044"/>
              <a:gd name="connsiteX27" fmla="*/ 381000 w 1428750"/>
              <a:gd name="connsiteY27" fmla="*/ 1033994 h 1434044"/>
              <a:gd name="connsiteX28" fmla="*/ 390525 w 1428750"/>
              <a:gd name="connsiteY28" fmla="*/ 1048281 h 1434044"/>
              <a:gd name="connsiteX29" fmla="*/ 400050 w 1428750"/>
              <a:gd name="connsiteY29" fmla="*/ 1076856 h 1434044"/>
              <a:gd name="connsiteX30" fmla="*/ 404813 w 1428750"/>
              <a:gd name="connsiteY30" fmla="*/ 1091144 h 1434044"/>
              <a:gd name="connsiteX31" fmla="*/ 414338 w 1428750"/>
              <a:gd name="connsiteY31" fmla="*/ 1105431 h 1434044"/>
              <a:gd name="connsiteX32" fmla="*/ 433388 w 1428750"/>
              <a:gd name="connsiteY32" fmla="*/ 1134006 h 1434044"/>
              <a:gd name="connsiteX33" fmla="*/ 438150 w 1428750"/>
              <a:gd name="connsiteY33" fmla="*/ 1148294 h 1434044"/>
              <a:gd name="connsiteX34" fmla="*/ 447675 w 1428750"/>
              <a:gd name="connsiteY34" fmla="*/ 1162581 h 1434044"/>
              <a:gd name="connsiteX35" fmla="*/ 452438 w 1428750"/>
              <a:gd name="connsiteY35" fmla="*/ 1181631 h 1434044"/>
              <a:gd name="connsiteX36" fmla="*/ 490538 w 1428750"/>
              <a:gd name="connsiteY36" fmla="*/ 1248306 h 1434044"/>
              <a:gd name="connsiteX37" fmla="*/ 528638 w 1428750"/>
              <a:gd name="connsiteY37" fmla="*/ 1295931 h 1434044"/>
              <a:gd name="connsiteX38" fmla="*/ 547688 w 1428750"/>
              <a:gd name="connsiteY38" fmla="*/ 1310219 h 1434044"/>
              <a:gd name="connsiteX39" fmla="*/ 561975 w 1428750"/>
              <a:gd name="connsiteY39" fmla="*/ 1319744 h 1434044"/>
              <a:gd name="connsiteX40" fmla="*/ 576263 w 1428750"/>
              <a:gd name="connsiteY40" fmla="*/ 1338794 h 1434044"/>
              <a:gd name="connsiteX41" fmla="*/ 595313 w 1428750"/>
              <a:gd name="connsiteY41" fmla="*/ 1348319 h 1434044"/>
              <a:gd name="connsiteX42" fmla="*/ 623888 w 1428750"/>
              <a:gd name="connsiteY42" fmla="*/ 1367369 h 1434044"/>
              <a:gd name="connsiteX43" fmla="*/ 642938 w 1428750"/>
              <a:gd name="connsiteY43" fmla="*/ 1376894 h 1434044"/>
              <a:gd name="connsiteX44" fmla="*/ 676275 w 1428750"/>
              <a:gd name="connsiteY44" fmla="*/ 1400706 h 1434044"/>
              <a:gd name="connsiteX45" fmla="*/ 695325 w 1428750"/>
              <a:gd name="connsiteY45" fmla="*/ 1410231 h 1434044"/>
              <a:gd name="connsiteX46" fmla="*/ 714375 w 1428750"/>
              <a:gd name="connsiteY46" fmla="*/ 1424519 h 1434044"/>
              <a:gd name="connsiteX47" fmla="*/ 728663 w 1428750"/>
              <a:gd name="connsiteY47" fmla="*/ 1434044 h 1434044"/>
              <a:gd name="connsiteX48" fmla="*/ 900113 w 1428750"/>
              <a:gd name="connsiteY48" fmla="*/ 1429281 h 1434044"/>
              <a:gd name="connsiteX49" fmla="*/ 919163 w 1428750"/>
              <a:gd name="connsiteY49" fmla="*/ 1424519 h 1434044"/>
              <a:gd name="connsiteX50" fmla="*/ 942975 w 1428750"/>
              <a:gd name="connsiteY50" fmla="*/ 1419756 h 1434044"/>
              <a:gd name="connsiteX51" fmla="*/ 981075 w 1428750"/>
              <a:gd name="connsiteY51" fmla="*/ 1410231 h 1434044"/>
              <a:gd name="connsiteX52" fmla="*/ 1009650 w 1428750"/>
              <a:gd name="connsiteY52" fmla="*/ 1395944 h 1434044"/>
              <a:gd name="connsiteX53" fmla="*/ 1038225 w 1428750"/>
              <a:gd name="connsiteY53" fmla="*/ 1381656 h 1434044"/>
              <a:gd name="connsiteX54" fmla="*/ 1057275 w 1428750"/>
              <a:gd name="connsiteY54" fmla="*/ 1367369 h 1434044"/>
              <a:gd name="connsiteX55" fmla="*/ 1062038 w 1428750"/>
              <a:gd name="connsiteY55" fmla="*/ 1353081 h 1434044"/>
              <a:gd name="connsiteX56" fmla="*/ 1076325 w 1428750"/>
              <a:gd name="connsiteY56" fmla="*/ 1343556 h 1434044"/>
              <a:gd name="connsiteX57" fmla="*/ 1114425 w 1428750"/>
              <a:gd name="connsiteY57" fmla="*/ 1324506 h 1434044"/>
              <a:gd name="connsiteX58" fmla="*/ 1143000 w 1428750"/>
              <a:gd name="connsiteY58" fmla="*/ 1305456 h 1434044"/>
              <a:gd name="connsiteX59" fmla="*/ 1200150 w 1428750"/>
              <a:gd name="connsiteY59" fmla="*/ 1272119 h 1434044"/>
              <a:gd name="connsiteX60" fmla="*/ 1214438 w 1428750"/>
              <a:gd name="connsiteY60" fmla="*/ 1262594 h 1434044"/>
              <a:gd name="connsiteX61" fmla="*/ 1228725 w 1428750"/>
              <a:gd name="connsiteY61" fmla="*/ 1257831 h 1434044"/>
              <a:gd name="connsiteX62" fmla="*/ 1243013 w 1428750"/>
              <a:gd name="connsiteY62" fmla="*/ 1248306 h 1434044"/>
              <a:gd name="connsiteX63" fmla="*/ 1276350 w 1428750"/>
              <a:gd name="connsiteY63" fmla="*/ 1234019 h 1434044"/>
              <a:gd name="connsiteX64" fmla="*/ 1304925 w 1428750"/>
              <a:gd name="connsiteY64" fmla="*/ 1214969 h 1434044"/>
              <a:gd name="connsiteX65" fmla="*/ 1319213 w 1428750"/>
              <a:gd name="connsiteY65" fmla="*/ 1210206 h 1434044"/>
              <a:gd name="connsiteX66" fmla="*/ 1333500 w 1428750"/>
              <a:gd name="connsiteY66" fmla="*/ 1200681 h 1434044"/>
              <a:gd name="connsiteX67" fmla="*/ 1357313 w 1428750"/>
              <a:gd name="connsiteY67" fmla="*/ 1195919 h 1434044"/>
              <a:gd name="connsiteX68" fmla="*/ 1404938 w 1428750"/>
              <a:gd name="connsiteY68" fmla="*/ 1181631 h 1434044"/>
              <a:gd name="connsiteX69" fmla="*/ 1428750 w 1428750"/>
              <a:gd name="connsiteY69" fmla="*/ 1167344 h 143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28750" h="1434044">
                <a:moveTo>
                  <a:pt x="47625" y="531"/>
                </a:moveTo>
                <a:cubicBezTo>
                  <a:pt x="37846" y="29873"/>
                  <a:pt x="46856" y="0"/>
                  <a:pt x="38100" y="48156"/>
                </a:cubicBezTo>
                <a:cubicBezTo>
                  <a:pt x="36929" y="54596"/>
                  <a:pt x="34925" y="60856"/>
                  <a:pt x="33338" y="67206"/>
                </a:cubicBezTo>
                <a:lnTo>
                  <a:pt x="19050" y="248181"/>
                </a:lnTo>
                <a:cubicBezTo>
                  <a:pt x="17047" y="273552"/>
                  <a:pt x="16952" y="299071"/>
                  <a:pt x="14288" y="324381"/>
                </a:cubicBezTo>
                <a:cubicBezTo>
                  <a:pt x="13762" y="329374"/>
                  <a:pt x="11113" y="333906"/>
                  <a:pt x="9525" y="338669"/>
                </a:cubicBezTo>
                <a:cubicBezTo>
                  <a:pt x="7938" y="351369"/>
                  <a:pt x="7053" y="364177"/>
                  <a:pt x="4763" y="376769"/>
                </a:cubicBezTo>
                <a:cubicBezTo>
                  <a:pt x="3865" y="381708"/>
                  <a:pt x="0" y="386036"/>
                  <a:pt x="0" y="391056"/>
                </a:cubicBezTo>
                <a:cubicBezTo>
                  <a:pt x="0" y="479970"/>
                  <a:pt x="1751" y="568893"/>
                  <a:pt x="4763" y="657756"/>
                </a:cubicBezTo>
                <a:cubicBezTo>
                  <a:pt x="5284" y="673112"/>
                  <a:pt x="16183" y="679250"/>
                  <a:pt x="28575" y="686331"/>
                </a:cubicBezTo>
                <a:cubicBezTo>
                  <a:pt x="32934" y="688822"/>
                  <a:pt x="38100" y="689506"/>
                  <a:pt x="42863" y="691094"/>
                </a:cubicBezTo>
                <a:cubicBezTo>
                  <a:pt x="46038" y="695856"/>
                  <a:pt x="47919" y="701805"/>
                  <a:pt x="52388" y="705381"/>
                </a:cubicBezTo>
                <a:cubicBezTo>
                  <a:pt x="56308" y="708517"/>
                  <a:pt x="62185" y="707899"/>
                  <a:pt x="66675" y="710144"/>
                </a:cubicBezTo>
                <a:cubicBezTo>
                  <a:pt x="99560" y="726587"/>
                  <a:pt x="60372" y="714522"/>
                  <a:pt x="100013" y="724431"/>
                </a:cubicBezTo>
                <a:lnTo>
                  <a:pt x="128588" y="743481"/>
                </a:lnTo>
                <a:lnTo>
                  <a:pt x="142875" y="753006"/>
                </a:lnTo>
                <a:cubicBezTo>
                  <a:pt x="158503" y="776449"/>
                  <a:pt x="144595" y="760706"/>
                  <a:pt x="171450" y="776819"/>
                </a:cubicBezTo>
                <a:cubicBezTo>
                  <a:pt x="181266" y="782709"/>
                  <a:pt x="190500" y="789519"/>
                  <a:pt x="200025" y="795869"/>
                </a:cubicBezTo>
                <a:lnTo>
                  <a:pt x="214313" y="805394"/>
                </a:lnTo>
                <a:lnTo>
                  <a:pt x="228600" y="814919"/>
                </a:lnTo>
                <a:cubicBezTo>
                  <a:pt x="245780" y="826372"/>
                  <a:pt x="258412" y="833443"/>
                  <a:pt x="271463" y="853019"/>
                </a:cubicBezTo>
                <a:lnTo>
                  <a:pt x="300038" y="895881"/>
                </a:lnTo>
                <a:lnTo>
                  <a:pt x="309563" y="910169"/>
                </a:lnTo>
                <a:cubicBezTo>
                  <a:pt x="312738" y="914931"/>
                  <a:pt x="316528" y="919337"/>
                  <a:pt x="319088" y="924456"/>
                </a:cubicBezTo>
                <a:cubicBezTo>
                  <a:pt x="322263" y="930806"/>
                  <a:pt x="324960" y="937418"/>
                  <a:pt x="328613" y="943506"/>
                </a:cubicBezTo>
                <a:cubicBezTo>
                  <a:pt x="334503" y="953322"/>
                  <a:pt x="347663" y="972081"/>
                  <a:pt x="347663" y="972081"/>
                </a:cubicBezTo>
                <a:cubicBezTo>
                  <a:pt x="360830" y="1011588"/>
                  <a:pt x="338728" y="949449"/>
                  <a:pt x="371475" y="1014944"/>
                </a:cubicBezTo>
                <a:cubicBezTo>
                  <a:pt x="374650" y="1021294"/>
                  <a:pt x="377478" y="1027830"/>
                  <a:pt x="381000" y="1033994"/>
                </a:cubicBezTo>
                <a:cubicBezTo>
                  <a:pt x="383840" y="1038964"/>
                  <a:pt x="388200" y="1043051"/>
                  <a:pt x="390525" y="1048281"/>
                </a:cubicBezTo>
                <a:cubicBezTo>
                  <a:pt x="394603" y="1057456"/>
                  <a:pt x="396875" y="1067331"/>
                  <a:pt x="400050" y="1076856"/>
                </a:cubicBezTo>
                <a:cubicBezTo>
                  <a:pt x="401638" y="1081619"/>
                  <a:pt x="402028" y="1086967"/>
                  <a:pt x="404813" y="1091144"/>
                </a:cubicBezTo>
                <a:lnTo>
                  <a:pt x="414338" y="1105431"/>
                </a:lnTo>
                <a:cubicBezTo>
                  <a:pt x="425661" y="1139405"/>
                  <a:pt x="409605" y="1098331"/>
                  <a:pt x="433388" y="1134006"/>
                </a:cubicBezTo>
                <a:cubicBezTo>
                  <a:pt x="436173" y="1138183"/>
                  <a:pt x="435905" y="1143804"/>
                  <a:pt x="438150" y="1148294"/>
                </a:cubicBezTo>
                <a:cubicBezTo>
                  <a:pt x="440710" y="1153413"/>
                  <a:pt x="444500" y="1157819"/>
                  <a:pt x="447675" y="1162581"/>
                </a:cubicBezTo>
                <a:cubicBezTo>
                  <a:pt x="449263" y="1168931"/>
                  <a:pt x="449920" y="1175589"/>
                  <a:pt x="452438" y="1181631"/>
                </a:cubicBezTo>
                <a:cubicBezTo>
                  <a:pt x="465867" y="1213859"/>
                  <a:pt x="472271" y="1220906"/>
                  <a:pt x="490538" y="1248306"/>
                </a:cubicBezTo>
                <a:cubicBezTo>
                  <a:pt x="501919" y="1265378"/>
                  <a:pt x="512828" y="1282380"/>
                  <a:pt x="528638" y="1295931"/>
                </a:cubicBezTo>
                <a:cubicBezTo>
                  <a:pt x="534665" y="1301097"/>
                  <a:pt x="541229" y="1305605"/>
                  <a:pt x="547688" y="1310219"/>
                </a:cubicBezTo>
                <a:cubicBezTo>
                  <a:pt x="552345" y="1313546"/>
                  <a:pt x="557928" y="1315697"/>
                  <a:pt x="561975" y="1319744"/>
                </a:cubicBezTo>
                <a:cubicBezTo>
                  <a:pt x="567588" y="1325357"/>
                  <a:pt x="570236" y="1333628"/>
                  <a:pt x="576263" y="1338794"/>
                </a:cubicBezTo>
                <a:cubicBezTo>
                  <a:pt x="581653" y="1343414"/>
                  <a:pt x="589225" y="1344666"/>
                  <a:pt x="595313" y="1348319"/>
                </a:cubicBezTo>
                <a:cubicBezTo>
                  <a:pt x="605129" y="1354209"/>
                  <a:pt x="613649" y="1362249"/>
                  <a:pt x="623888" y="1367369"/>
                </a:cubicBezTo>
                <a:cubicBezTo>
                  <a:pt x="630238" y="1370544"/>
                  <a:pt x="636774" y="1373372"/>
                  <a:pt x="642938" y="1376894"/>
                </a:cubicBezTo>
                <a:cubicBezTo>
                  <a:pt x="666438" y="1390323"/>
                  <a:pt x="649028" y="1383677"/>
                  <a:pt x="676275" y="1400706"/>
                </a:cubicBezTo>
                <a:cubicBezTo>
                  <a:pt x="682295" y="1404469"/>
                  <a:pt x="689305" y="1406468"/>
                  <a:pt x="695325" y="1410231"/>
                </a:cubicBezTo>
                <a:cubicBezTo>
                  <a:pt x="702056" y="1414438"/>
                  <a:pt x="707916" y="1419905"/>
                  <a:pt x="714375" y="1424519"/>
                </a:cubicBezTo>
                <a:cubicBezTo>
                  <a:pt x="719033" y="1427846"/>
                  <a:pt x="723900" y="1430869"/>
                  <a:pt x="728663" y="1434044"/>
                </a:cubicBezTo>
                <a:cubicBezTo>
                  <a:pt x="785813" y="1432456"/>
                  <a:pt x="843012" y="1432136"/>
                  <a:pt x="900113" y="1429281"/>
                </a:cubicBezTo>
                <a:cubicBezTo>
                  <a:pt x="906650" y="1428954"/>
                  <a:pt x="912773" y="1425939"/>
                  <a:pt x="919163" y="1424519"/>
                </a:cubicBezTo>
                <a:cubicBezTo>
                  <a:pt x="927065" y="1422763"/>
                  <a:pt x="935088" y="1421576"/>
                  <a:pt x="942975" y="1419756"/>
                </a:cubicBezTo>
                <a:cubicBezTo>
                  <a:pt x="955731" y="1416812"/>
                  <a:pt x="981075" y="1410231"/>
                  <a:pt x="981075" y="1410231"/>
                </a:cubicBezTo>
                <a:cubicBezTo>
                  <a:pt x="1022024" y="1382933"/>
                  <a:pt x="970214" y="1415661"/>
                  <a:pt x="1009650" y="1395944"/>
                </a:cubicBezTo>
                <a:cubicBezTo>
                  <a:pt x="1046586" y="1377476"/>
                  <a:pt x="1002308" y="1393630"/>
                  <a:pt x="1038225" y="1381656"/>
                </a:cubicBezTo>
                <a:cubicBezTo>
                  <a:pt x="1044575" y="1376894"/>
                  <a:pt x="1052194" y="1373467"/>
                  <a:pt x="1057275" y="1367369"/>
                </a:cubicBezTo>
                <a:cubicBezTo>
                  <a:pt x="1060489" y="1363512"/>
                  <a:pt x="1058902" y="1357001"/>
                  <a:pt x="1062038" y="1353081"/>
                </a:cubicBezTo>
                <a:cubicBezTo>
                  <a:pt x="1065614" y="1348612"/>
                  <a:pt x="1071300" y="1346297"/>
                  <a:pt x="1076325" y="1343556"/>
                </a:cubicBezTo>
                <a:cubicBezTo>
                  <a:pt x="1088790" y="1336757"/>
                  <a:pt x="1104384" y="1334546"/>
                  <a:pt x="1114425" y="1324506"/>
                </a:cubicBezTo>
                <a:cubicBezTo>
                  <a:pt x="1132263" y="1306669"/>
                  <a:pt x="1122324" y="1312349"/>
                  <a:pt x="1143000" y="1305456"/>
                </a:cubicBezTo>
                <a:cubicBezTo>
                  <a:pt x="1173409" y="1282650"/>
                  <a:pt x="1154951" y="1294719"/>
                  <a:pt x="1200150" y="1272119"/>
                </a:cubicBezTo>
                <a:cubicBezTo>
                  <a:pt x="1205270" y="1269559"/>
                  <a:pt x="1209318" y="1265154"/>
                  <a:pt x="1214438" y="1262594"/>
                </a:cubicBezTo>
                <a:cubicBezTo>
                  <a:pt x="1218928" y="1260349"/>
                  <a:pt x="1224235" y="1260076"/>
                  <a:pt x="1228725" y="1257831"/>
                </a:cubicBezTo>
                <a:cubicBezTo>
                  <a:pt x="1233845" y="1255271"/>
                  <a:pt x="1237893" y="1250866"/>
                  <a:pt x="1243013" y="1248306"/>
                </a:cubicBezTo>
                <a:cubicBezTo>
                  <a:pt x="1282426" y="1228600"/>
                  <a:pt x="1226801" y="1263748"/>
                  <a:pt x="1276350" y="1234019"/>
                </a:cubicBezTo>
                <a:cubicBezTo>
                  <a:pt x="1286166" y="1228129"/>
                  <a:pt x="1294065" y="1218589"/>
                  <a:pt x="1304925" y="1214969"/>
                </a:cubicBezTo>
                <a:cubicBezTo>
                  <a:pt x="1309688" y="1213381"/>
                  <a:pt x="1314723" y="1212451"/>
                  <a:pt x="1319213" y="1210206"/>
                </a:cubicBezTo>
                <a:cubicBezTo>
                  <a:pt x="1324332" y="1207646"/>
                  <a:pt x="1328141" y="1202691"/>
                  <a:pt x="1333500" y="1200681"/>
                </a:cubicBezTo>
                <a:cubicBezTo>
                  <a:pt x="1341079" y="1197839"/>
                  <a:pt x="1349411" y="1197675"/>
                  <a:pt x="1357313" y="1195919"/>
                </a:cubicBezTo>
                <a:cubicBezTo>
                  <a:pt x="1378898" y="1191122"/>
                  <a:pt x="1381205" y="1189542"/>
                  <a:pt x="1404938" y="1181631"/>
                </a:cubicBezTo>
                <a:cubicBezTo>
                  <a:pt x="1420731" y="1176367"/>
                  <a:pt x="1420632" y="1175462"/>
                  <a:pt x="1428750" y="1167344"/>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9" name="フリーフォーム 78"/>
          <p:cNvSpPr/>
          <p:nvPr/>
        </p:nvSpPr>
        <p:spPr>
          <a:xfrm>
            <a:off x="7380288" y="1706563"/>
            <a:ext cx="1428750" cy="1435100"/>
          </a:xfrm>
          <a:custGeom>
            <a:avLst/>
            <a:gdLst>
              <a:gd name="connsiteX0" fmla="*/ 47625 w 1428750"/>
              <a:gd name="connsiteY0" fmla="*/ 531 h 1434044"/>
              <a:gd name="connsiteX1" fmla="*/ 38100 w 1428750"/>
              <a:gd name="connsiteY1" fmla="*/ 48156 h 1434044"/>
              <a:gd name="connsiteX2" fmla="*/ 33338 w 1428750"/>
              <a:gd name="connsiteY2" fmla="*/ 67206 h 1434044"/>
              <a:gd name="connsiteX3" fmla="*/ 19050 w 1428750"/>
              <a:gd name="connsiteY3" fmla="*/ 248181 h 1434044"/>
              <a:gd name="connsiteX4" fmla="*/ 14288 w 1428750"/>
              <a:gd name="connsiteY4" fmla="*/ 324381 h 1434044"/>
              <a:gd name="connsiteX5" fmla="*/ 9525 w 1428750"/>
              <a:gd name="connsiteY5" fmla="*/ 338669 h 1434044"/>
              <a:gd name="connsiteX6" fmla="*/ 4763 w 1428750"/>
              <a:gd name="connsiteY6" fmla="*/ 376769 h 1434044"/>
              <a:gd name="connsiteX7" fmla="*/ 0 w 1428750"/>
              <a:gd name="connsiteY7" fmla="*/ 391056 h 1434044"/>
              <a:gd name="connsiteX8" fmla="*/ 4763 w 1428750"/>
              <a:gd name="connsiteY8" fmla="*/ 657756 h 1434044"/>
              <a:gd name="connsiteX9" fmla="*/ 28575 w 1428750"/>
              <a:gd name="connsiteY9" fmla="*/ 686331 h 1434044"/>
              <a:gd name="connsiteX10" fmla="*/ 42863 w 1428750"/>
              <a:gd name="connsiteY10" fmla="*/ 691094 h 1434044"/>
              <a:gd name="connsiteX11" fmla="*/ 52388 w 1428750"/>
              <a:gd name="connsiteY11" fmla="*/ 705381 h 1434044"/>
              <a:gd name="connsiteX12" fmla="*/ 66675 w 1428750"/>
              <a:gd name="connsiteY12" fmla="*/ 710144 h 1434044"/>
              <a:gd name="connsiteX13" fmla="*/ 100013 w 1428750"/>
              <a:gd name="connsiteY13" fmla="*/ 724431 h 1434044"/>
              <a:gd name="connsiteX14" fmla="*/ 128588 w 1428750"/>
              <a:gd name="connsiteY14" fmla="*/ 743481 h 1434044"/>
              <a:gd name="connsiteX15" fmla="*/ 142875 w 1428750"/>
              <a:gd name="connsiteY15" fmla="*/ 753006 h 1434044"/>
              <a:gd name="connsiteX16" fmla="*/ 171450 w 1428750"/>
              <a:gd name="connsiteY16" fmla="*/ 776819 h 1434044"/>
              <a:gd name="connsiteX17" fmla="*/ 200025 w 1428750"/>
              <a:gd name="connsiteY17" fmla="*/ 795869 h 1434044"/>
              <a:gd name="connsiteX18" fmla="*/ 214313 w 1428750"/>
              <a:gd name="connsiteY18" fmla="*/ 805394 h 1434044"/>
              <a:gd name="connsiteX19" fmla="*/ 228600 w 1428750"/>
              <a:gd name="connsiteY19" fmla="*/ 814919 h 1434044"/>
              <a:gd name="connsiteX20" fmla="*/ 271463 w 1428750"/>
              <a:gd name="connsiteY20" fmla="*/ 853019 h 1434044"/>
              <a:gd name="connsiteX21" fmla="*/ 300038 w 1428750"/>
              <a:gd name="connsiteY21" fmla="*/ 895881 h 1434044"/>
              <a:gd name="connsiteX22" fmla="*/ 309563 w 1428750"/>
              <a:gd name="connsiteY22" fmla="*/ 910169 h 1434044"/>
              <a:gd name="connsiteX23" fmla="*/ 319088 w 1428750"/>
              <a:gd name="connsiteY23" fmla="*/ 924456 h 1434044"/>
              <a:gd name="connsiteX24" fmla="*/ 328613 w 1428750"/>
              <a:gd name="connsiteY24" fmla="*/ 943506 h 1434044"/>
              <a:gd name="connsiteX25" fmla="*/ 347663 w 1428750"/>
              <a:gd name="connsiteY25" fmla="*/ 972081 h 1434044"/>
              <a:gd name="connsiteX26" fmla="*/ 371475 w 1428750"/>
              <a:gd name="connsiteY26" fmla="*/ 1014944 h 1434044"/>
              <a:gd name="connsiteX27" fmla="*/ 381000 w 1428750"/>
              <a:gd name="connsiteY27" fmla="*/ 1033994 h 1434044"/>
              <a:gd name="connsiteX28" fmla="*/ 390525 w 1428750"/>
              <a:gd name="connsiteY28" fmla="*/ 1048281 h 1434044"/>
              <a:gd name="connsiteX29" fmla="*/ 400050 w 1428750"/>
              <a:gd name="connsiteY29" fmla="*/ 1076856 h 1434044"/>
              <a:gd name="connsiteX30" fmla="*/ 404813 w 1428750"/>
              <a:gd name="connsiteY30" fmla="*/ 1091144 h 1434044"/>
              <a:gd name="connsiteX31" fmla="*/ 414338 w 1428750"/>
              <a:gd name="connsiteY31" fmla="*/ 1105431 h 1434044"/>
              <a:gd name="connsiteX32" fmla="*/ 433388 w 1428750"/>
              <a:gd name="connsiteY32" fmla="*/ 1134006 h 1434044"/>
              <a:gd name="connsiteX33" fmla="*/ 438150 w 1428750"/>
              <a:gd name="connsiteY33" fmla="*/ 1148294 h 1434044"/>
              <a:gd name="connsiteX34" fmla="*/ 447675 w 1428750"/>
              <a:gd name="connsiteY34" fmla="*/ 1162581 h 1434044"/>
              <a:gd name="connsiteX35" fmla="*/ 452438 w 1428750"/>
              <a:gd name="connsiteY35" fmla="*/ 1181631 h 1434044"/>
              <a:gd name="connsiteX36" fmla="*/ 490538 w 1428750"/>
              <a:gd name="connsiteY36" fmla="*/ 1248306 h 1434044"/>
              <a:gd name="connsiteX37" fmla="*/ 528638 w 1428750"/>
              <a:gd name="connsiteY37" fmla="*/ 1295931 h 1434044"/>
              <a:gd name="connsiteX38" fmla="*/ 547688 w 1428750"/>
              <a:gd name="connsiteY38" fmla="*/ 1310219 h 1434044"/>
              <a:gd name="connsiteX39" fmla="*/ 561975 w 1428750"/>
              <a:gd name="connsiteY39" fmla="*/ 1319744 h 1434044"/>
              <a:gd name="connsiteX40" fmla="*/ 576263 w 1428750"/>
              <a:gd name="connsiteY40" fmla="*/ 1338794 h 1434044"/>
              <a:gd name="connsiteX41" fmla="*/ 595313 w 1428750"/>
              <a:gd name="connsiteY41" fmla="*/ 1348319 h 1434044"/>
              <a:gd name="connsiteX42" fmla="*/ 623888 w 1428750"/>
              <a:gd name="connsiteY42" fmla="*/ 1367369 h 1434044"/>
              <a:gd name="connsiteX43" fmla="*/ 642938 w 1428750"/>
              <a:gd name="connsiteY43" fmla="*/ 1376894 h 1434044"/>
              <a:gd name="connsiteX44" fmla="*/ 676275 w 1428750"/>
              <a:gd name="connsiteY44" fmla="*/ 1400706 h 1434044"/>
              <a:gd name="connsiteX45" fmla="*/ 695325 w 1428750"/>
              <a:gd name="connsiteY45" fmla="*/ 1410231 h 1434044"/>
              <a:gd name="connsiteX46" fmla="*/ 714375 w 1428750"/>
              <a:gd name="connsiteY46" fmla="*/ 1424519 h 1434044"/>
              <a:gd name="connsiteX47" fmla="*/ 728663 w 1428750"/>
              <a:gd name="connsiteY47" fmla="*/ 1434044 h 1434044"/>
              <a:gd name="connsiteX48" fmla="*/ 900113 w 1428750"/>
              <a:gd name="connsiteY48" fmla="*/ 1429281 h 1434044"/>
              <a:gd name="connsiteX49" fmla="*/ 919163 w 1428750"/>
              <a:gd name="connsiteY49" fmla="*/ 1424519 h 1434044"/>
              <a:gd name="connsiteX50" fmla="*/ 942975 w 1428750"/>
              <a:gd name="connsiteY50" fmla="*/ 1419756 h 1434044"/>
              <a:gd name="connsiteX51" fmla="*/ 981075 w 1428750"/>
              <a:gd name="connsiteY51" fmla="*/ 1410231 h 1434044"/>
              <a:gd name="connsiteX52" fmla="*/ 1009650 w 1428750"/>
              <a:gd name="connsiteY52" fmla="*/ 1395944 h 1434044"/>
              <a:gd name="connsiteX53" fmla="*/ 1038225 w 1428750"/>
              <a:gd name="connsiteY53" fmla="*/ 1381656 h 1434044"/>
              <a:gd name="connsiteX54" fmla="*/ 1057275 w 1428750"/>
              <a:gd name="connsiteY54" fmla="*/ 1367369 h 1434044"/>
              <a:gd name="connsiteX55" fmla="*/ 1062038 w 1428750"/>
              <a:gd name="connsiteY55" fmla="*/ 1353081 h 1434044"/>
              <a:gd name="connsiteX56" fmla="*/ 1076325 w 1428750"/>
              <a:gd name="connsiteY56" fmla="*/ 1343556 h 1434044"/>
              <a:gd name="connsiteX57" fmla="*/ 1114425 w 1428750"/>
              <a:gd name="connsiteY57" fmla="*/ 1324506 h 1434044"/>
              <a:gd name="connsiteX58" fmla="*/ 1143000 w 1428750"/>
              <a:gd name="connsiteY58" fmla="*/ 1305456 h 1434044"/>
              <a:gd name="connsiteX59" fmla="*/ 1200150 w 1428750"/>
              <a:gd name="connsiteY59" fmla="*/ 1272119 h 1434044"/>
              <a:gd name="connsiteX60" fmla="*/ 1214438 w 1428750"/>
              <a:gd name="connsiteY60" fmla="*/ 1262594 h 1434044"/>
              <a:gd name="connsiteX61" fmla="*/ 1228725 w 1428750"/>
              <a:gd name="connsiteY61" fmla="*/ 1257831 h 1434044"/>
              <a:gd name="connsiteX62" fmla="*/ 1243013 w 1428750"/>
              <a:gd name="connsiteY62" fmla="*/ 1248306 h 1434044"/>
              <a:gd name="connsiteX63" fmla="*/ 1276350 w 1428750"/>
              <a:gd name="connsiteY63" fmla="*/ 1234019 h 1434044"/>
              <a:gd name="connsiteX64" fmla="*/ 1304925 w 1428750"/>
              <a:gd name="connsiteY64" fmla="*/ 1214969 h 1434044"/>
              <a:gd name="connsiteX65" fmla="*/ 1319213 w 1428750"/>
              <a:gd name="connsiteY65" fmla="*/ 1210206 h 1434044"/>
              <a:gd name="connsiteX66" fmla="*/ 1333500 w 1428750"/>
              <a:gd name="connsiteY66" fmla="*/ 1200681 h 1434044"/>
              <a:gd name="connsiteX67" fmla="*/ 1357313 w 1428750"/>
              <a:gd name="connsiteY67" fmla="*/ 1195919 h 1434044"/>
              <a:gd name="connsiteX68" fmla="*/ 1404938 w 1428750"/>
              <a:gd name="connsiteY68" fmla="*/ 1181631 h 1434044"/>
              <a:gd name="connsiteX69" fmla="*/ 1428750 w 1428750"/>
              <a:gd name="connsiteY69" fmla="*/ 1167344 h 143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28750" h="1434044">
                <a:moveTo>
                  <a:pt x="47625" y="531"/>
                </a:moveTo>
                <a:cubicBezTo>
                  <a:pt x="37846" y="29873"/>
                  <a:pt x="46856" y="0"/>
                  <a:pt x="38100" y="48156"/>
                </a:cubicBezTo>
                <a:cubicBezTo>
                  <a:pt x="36929" y="54596"/>
                  <a:pt x="34925" y="60856"/>
                  <a:pt x="33338" y="67206"/>
                </a:cubicBezTo>
                <a:lnTo>
                  <a:pt x="19050" y="248181"/>
                </a:lnTo>
                <a:cubicBezTo>
                  <a:pt x="17047" y="273552"/>
                  <a:pt x="16952" y="299071"/>
                  <a:pt x="14288" y="324381"/>
                </a:cubicBezTo>
                <a:cubicBezTo>
                  <a:pt x="13762" y="329374"/>
                  <a:pt x="11113" y="333906"/>
                  <a:pt x="9525" y="338669"/>
                </a:cubicBezTo>
                <a:cubicBezTo>
                  <a:pt x="7938" y="351369"/>
                  <a:pt x="7053" y="364177"/>
                  <a:pt x="4763" y="376769"/>
                </a:cubicBezTo>
                <a:cubicBezTo>
                  <a:pt x="3865" y="381708"/>
                  <a:pt x="0" y="386036"/>
                  <a:pt x="0" y="391056"/>
                </a:cubicBezTo>
                <a:cubicBezTo>
                  <a:pt x="0" y="479970"/>
                  <a:pt x="1751" y="568893"/>
                  <a:pt x="4763" y="657756"/>
                </a:cubicBezTo>
                <a:cubicBezTo>
                  <a:pt x="5284" y="673112"/>
                  <a:pt x="16183" y="679250"/>
                  <a:pt x="28575" y="686331"/>
                </a:cubicBezTo>
                <a:cubicBezTo>
                  <a:pt x="32934" y="688822"/>
                  <a:pt x="38100" y="689506"/>
                  <a:pt x="42863" y="691094"/>
                </a:cubicBezTo>
                <a:cubicBezTo>
                  <a:pt x="46038" y="695856"/>
                  <a:pt x="47919" y="701805"/>
                  <a:pt x="52388" y="705381"/>
                </a:cubicBezTo>
                <a:cubicBezTo>
                  <a:pt x="56308" y="708517"/>
                  <a:pt x="62185" y="707899"/>
                  <a:pt x="66675" y="710144"/>
                </a:cubicBezTo>
                <a:cubicBezTo>
                  <a:pt x="99560" y="726587"/>
                  <a:pt x="60372" y="714522"/>
                  <a:pt x="100013" y="724431"/>
                </a:cubicBezTo>
                <a:lnTo>
                  <a:pt x="128588" y="743481"/>
                </a:lnTo>
                <a:lnTo>
                  <a:pt x="142875" y="753006"/>
                </a:lnTo>
                <a:cubicBezTo>
                  <a:pt x="158503" y="776449"/>
                  <a:pt x="144595" y="760706"/>
                  <a:pt x="171450" y="776819"/>
                </a:cubicBezTo>
                <a:cubicBezTo>
                  <a:pt x="181266" y="782709"/>
                  <a:pt x="190500" y="789519"/>
                  <a:pt x="200025" y="795869"/>
                </a:cubicBezTo>
                <a:lnTo>
                  <a:pt x="214313" y="805394"/>
                </a:lnTo>
                <a:lnTo>
                  <a:pt x="228600" y="814919"/>
                </a:lnTo>
                <a:cubicBezTo>
                  <a:pt x="245780" y="826372"/>
                  <a:pt x="258412" y="833443"/>
                  <a:pt x="271463" y="853019"/>
                </a:cubicBezTo>
                <a:lnTo>
                  <a:pt x="300038" y="895881"/>
                </a:lnTo>
                <a:lnTo>
                  <a:pt x="309563" y="910169"/>
                </a:lnTo>
                <a:cubicBezTo>
                  <a:pt x="312738" y="914931"/>
                  <a:pt x="316528" y="919337"/>
                  <a:pt x="319088" y="924456"/>
                </a:cubicBezTo>
                <a:cubicBezTo>
                  <a:pt x="322263" y="930806"/>
                  <a:pt x="324960" y="937418"/>
                  <a:pt x="328613" y="943506"/>
                </a:cubicBezTo>
                <a:cubicBezTo>
                  <a:pt x="334503" y="953322"/>
                  <a:pt x="347663" y="972081"/>
                  <a:pt x="347663" y="972081"/>
                </a:cubicBezTo>
                <a:cubicBezTo>
                  <a:pt x="360830" y="1011588"/>
                  <a:pt x="338728" y="949449"/>
                  <a:pt x="371475" y="1014944"/>
                </a:cubicBezTo>
                <a:cubicBezTo>
                  <a:pt x="374650" y="1021294"/>
                  <a:pt x="377478" y="1027830"/>
                  <a:pt x="381000" y="1033994"/>
                </a:cubicBezTo>
                <a:cubicBezTo>
                  <a:pt x="383840" y="1038964"/>
                  <a:pt x="388200" y="1043051"/>
                  <a:pt x="390525" y="1048281"/>
                </a:cubicBezTo>
                <a:cubicBezTo>
                  <a:pt x="394603" y="1057456"/>
                  <a:pt x="396875" y="1067331"/>
                  <a:pt x="400050" y="1076856"/>
                </a:cubicBezTo>
                <a:cubicBezTo>
                  <a:pt x="401638" y="1081619"/>
                  <a:pt x="402028" y="1086967"/>
                  <a:pt x="404813" y="1091144"/>
                </a:cubicBezTo>
                <a:lnTo>
                  <a:pt x="414338" y="1105431"/>
                </a:lnTo>
                <a:cubicBezTo>
                  <a:pt x="425661" y="1139405"/>
                  <a:pt x="409605" y="1098331"/>
                  <a:pt x="433388" y="1134006"/>
                </a:cubicBezTo>
                <a:cubicBezTo>
                  <a:pt x="436173" y="1138183"/>
                  <a:pt x="435905" y="1143804"/>
                  <a:pt x="438150" y="1148294"/>
                </a:cubicBezTo>
                <a:cubicBezTo>
                  <a:pt x="440710" y="1153413"/>
                  <a:pt x="444500" y="1157819"/>
                  <a:pt x="447675" y="1162581"/>
                </a:cubicBezTo>
                <a:cubicBezTo>
                  <a:pt x="449263" y="1168931"/>
                  <a:pt x="449920" y="1175589"/>
                  <a:pt x="452438" y="1181631"/>
                </a:cubicBezTo>
                <a:cubicBezTo>
                  <a:pt x="465867" y="1213859"/>
                  <a:pt x="472271" y="1220906"/>
                  <a:pt x="490538" y="1248306"/>
                </a:cubicBezTo>
                <a:cubicBezTo>
                  <a:pt x="501919" y="1265378"/>
                  <a:pt x="512828" y="1282380"/>
                  <a:pt x="528638" y="1295931"/>
                </a:cubicBezTo>
                <a:cubicBezTo>
                  <a:pt x="534665" y="1301097"/>
                  <a:pt x="541229" y="1305605"/>
                  <a:pt x="547688" y="1310219"/>
                </a:cubicBezTo>
                <a:cubicBezTo>
                  <a:pt x="552345" y="1313546"/>
                  <a:pt x="557928" y="1315697"/>
                  <a:pt x="561975" y="1319744"/>
                </a:cubicBezTo>
                <a:cubicBezTo>
                  <a:pt x="567588" y="1325357"/>
                  <a:pt x="570236" y="1333628"/>
                  <a:pt x="576263" y="1338794"/>
                </a:cubicBezTo>
                <a:cubicBezTo>
                  <a:pt x="581653" y="1343414"/>
                  <a:pt x="589225" y="1344666"/>
                  <a:pt x="595313" y="1348319"/>
                </a:cubicBezTo>
                <a:cubicBezTo>
                  <a:pt x="605129" y="1354209"/>
                  <a:pt x="613649" y="1362249"/>
                  <a:pt x="623888" y="1367369"/>
                </a:cubicBezTo>
                <a:cubicBezTo>
                  <a:pt x="630238" y="1370544"/>
                  <a:pt x="636774" y="1373372"/>
                  <a:pt x="642938" y="1376894"/>
                </a:cubicBezTo>
                <a:cubicBezTo>
                  <a:pt x="666438" y="1390323"/>
                  <a:pt x="649028" y="1383677"/>
                  <a:pt x="676275" y="1400706"/>
                </a:cubicBezTo>
                <a:cubicBezTo>
                  <a:pt x="682295" y="1404469"/>
                  <a:pt x="689305" y="1406468"/>
                  <a:pt x="695325" y="1410231"/>
                </a:cubicBezTo>
                <a:cubicBezTo>
                  <a:pt x="702056" y="1414438"/>
                  <a:pt x="707916" y="1419905"/>
                  <a:pt x="714375" y="1424519"/>
                </a:cubicBezTo>
                <a:cubicBezTo>
                  <a:pt x="719033" y="1427846"/>
                  <a:pt x="723900" y="1430869"/>
                  <a:pt x="728663" y="1434044"/>
                </a:cubicBezTo>
                <a:cubicBezTo>
                  <a:pt x="785813" y="1432456"/>
                  <a:pt x="843012" y="1432136"/>
                  <a:pt x="900113" y="1429281"/>
                </a:cubicBezTo>
                <a:cubicBezTo>
                  <a:pt x="906650" y="1428954"/>
                  <a:pt x="912773" y="1425939"/>
                  <a:pt x="919163" y="1424519"/>
                </a:cubicBezTo>
                <a:cubicBezTo>
                  <a:pt x="927065" y="1422763"/>
                  <a:pt x="935088" y="1421576"/>
                  <a:pt x="942975" y="1419756"/>
                </a:cubicBezTo>
                <a:cubicBezTo>
                  <a:pt x="955731" y="1416812"/>
                  <a:pt x="981075" y="1410231"/>
                  <a:pt x="981075" y="1410231"/>
                </a:cubicBezTo>
                <a:cubicBezTo>
                  <a:pt x="1022024" y="1382933"/>
                  <a:pt x="970214" y="1415661"/>
                  <a:pt x="1009650" y="1395944"/>
                </a:cubicBezTo>
                <a:cubicBezTo>
                  <a:pt x="1046586" y="1377476"/>
                  <a:pt x="1002308" y="1393630"/>
                  <a:pt x="1038225" y="1381656"/>
                </a:cubicBezTo>
                <a:cubicBezTo>
                  <a:pt x="1044575" y="1376894"/>
                  <a:pt x="1052194" y="1373467"/>
                  <a:pt x="1057275" y="1367369"/>
                </a:cubicBezTo>
                <a:cubicBezTo>
                  <a:pt x="1060489" y="1363512"/>
                  <a:pt x="1058902" y="1357001"/>
                  <a:pt x="1062038" y="1353081"/>
                </a:cubicBezTo>
                <a:cubicBezTo>
                  <a:pt x="1065614" y="1348612"/>
                  <a:pt x="1071300" y="1346297"/>
                  <a:pt x="1076325" y="1343556"/>
                </a:cubicBezTo>
                <a:cubicBezTo>
                  <a:pt x="1088790" y="1336757"/>
                  <a:pt x="1104384" y="1334546"/>
                  <a:pt x="1114425" y="1324506"/>
                </a:cubicBezTo>
                <a:cubicBezTo>
                  <a:pt x="1132263" y="1306669"/>
                  <a:pt x="1122324" y="1312349"/>
                  <a:pt x="1143000" y="1305456"/>
                </a:cubicBezTo>
                <a:cubicBezTo>
                  <a:pt x="1173409" y="1282650"/>
                  <a:pt x="1154951" y="1294719"/>
                  <a:pt x="1200150" y="1272119"/>
                </a:cubicBezTo>
                <a:cubicBezTo>
                  <a:pt x="1205270" y="1269559"/>
                  <a:pt x="1209318" y="1265154"/>
                  <a:pt x="1214438" y="1262594"/>
                </a:cubicBezTo>
                <a:cubicBezTo>
                  <a:pt x="1218928" y="1260349"/>
                  <a:pt x="1224235" y="1260076"/>
                  <a:pt x="1228725" y="1257831"/>
                </a:cubicBezTo>
                <a:cubicBezTo>
                  <a:pt x="1233845" y="1255271"/>
                  <a:pt x="1237893" y="1250866"/>
                  <a:pt x="1243013" y="1248306"/>
                </a:cubicBezTo>
                <a:cubicBezTo>
                  <a:pt x="1282426" y="1228600"/>
                  <a:pt x="1226801" y="1263748"/>
                  <a:pt x="1276350" y="1234019"/>
                </a:cubicBezTo>
                <a:cubicBezTo>
                  <a:pt x="1286166" y="1228129"/>
                  <a:pt x="1294065" y="1218589"/>
                  <a:pt x="1304925" y="1214969"/>
                </a:cubicBezTo>
                <a:cubicBezTo>
                  <a:pt x="1309688" y="1213381"/>
                  <a:pt x="1314723" y="1212451"/>
                  <a:pt x="1319213" y="1210206"/>
                </a:cubicBezTo>
                <a:cubicBezTo>
                  <a:pt x="1324332" y="1207646"/>
                  <a:pt x="1328141" y="1202691"/>
                  <a:pt x="1333500" y="1200681"/>
                </a:cubicBezTo>
                <a:cubicBezTo>
                  <a:pt x="1341079" y="1197839"/>
                  <a:pt x="1349411" y="1197675"/>
                  <a:pt x="1357313" y="1195919"/>
                </a:cubicBezTo>
                <a:cubicBezTo>
                  <a:pt x="1378898" y="1191122"/>
                  <a:pt x="1381205" y="1189542"/>
                  <a:pt x="1404938" y="1181631"/>
                </a:cubicBezTo>
                <a:cubicBezTo>
                  <a:pt x="1420731" y="1176367"/>
                  <a:pt x="1420632" y="1175462"/>
                  <a:pt x="1428750" y="1167344"/>
                </a:cubicBezTo>
              </a:path>
            </a:pathLst>
          </a:cu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0" name="円/楕円 79"/>
          <p:cNvSpPr/>
          <p:nvPr/>
        </p:nvSpPr>
        <p:spPr bwMode="gray">
          <a:xfrm>
            <a:off x="7407275" y="2236788"/>
            <a:ext cx="131763" cy="13176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2" name="グループ化 64"/>
          <p:cNvGrpSpPr>
            <a:grpSpLocks/>
          </p:cNvGrpSpPr>
          <p:nvPr/>
        </p:nvGrpSpPr>
        <p:grpSpPr bwMode="auto">
          <a:xfrm>
            <a:off x="4102100" y="378792"/>
            <a:ext cx="2198092" cy="1970087"/>
            <a:chOff x="5508104" y="3645026"/>
            <a:chExt cx="2863688" cy="2566101"/>
          </a:xfrm>
        </p:grpSpPr>
        <p:sp>
          <p:nvSpPr>
            <p:cNvPr id="82" name="Rectangle 63"/>
            <p:cNvSpPr>
              <a:spLocks noChangeArrowheads="1"/>
            </p:cNvSpPr>
            <p:nvPr/>
          </p:nvSpPr>
          <p:spPr bwMode="auto">
            <a:xfrm>
              <a:off x="5508104" y="3645026"/>
              <a:ext cx="2769876" cy="1721968"/>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85" name="Line 65"/>
            <p:cNvSpPr>
              <a:spLocks noChangeShapeType="1"/>
            </p:cNvSpPr>
            <p:nvPr/>
          </p:nvSpPr>
          <p:spPr bwMode="auto">
            <a:xfrm>
              <a:off x="5573476"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86" name="Line 66"/>
            <p:cNvSpPr>
              <a:spLocks noChangeShapeType="1"/>
            </p:cNvSpPr>
            <p:nvPr/>
          </p:nvSpPr>
          <p:spPr bwMode="auto">
            <a:xfrm>
              <a:off x="5573476" y="4150714"/>
              <a:ext cx="45719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87" name="Text Box 67"/>
            <p:cNvSpPr txBox="1">
              <a:spLocks noChangeArrowheads="1"/>
            </p:cNvSpPr>
            <p:nvPr/>
          </p:nvSpPr>
          <p:spPr bwMode="auto">
            <a:xfrm>
              <a:off x="6025628" y="3759323"/>
              <a:ext cx="2346164" cy="24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総合区役所</a:t>
              </a:r>
              <a:r>
                <a:rPr lang="en-US" altLang="ja-JP" sz="10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地域自治区事務所</a:t>
              </a:r>
              <a:r>
                <a:rPr lang="en-US" altLang="ja-JP" sz="10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88" name="円/楕円 87"/>
            <p:cNvSpPr/>
            <p:nvPr/>
          </p:nvSpPr>
          <p:spPr>
            <a:xfrm>
              <a:off x="5731724" y="5005617"/>
              <a:ext cx="140703" cy="14267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円/楕円 88"/>
            <p:cNvSpPr/>
            <p:nvPr/>
          </p:nvSpPr>
          <p:spPr>
            <a:xfrm>
              <a:off x="5694529" y="4670638"/>
              <a:ext cx="215093" cy="215048"/>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Line 64"/>
            <p:cNvSpPr>
              <a:spLocks noChangeShapeType="1"/>
            </p:cNvSpPr>
            <p:nvPr/>
          </p:nvSpPr>
          <p:spPr bwMode="auto">
            <a:xfrm>
              <a:off x="5580112" y="4469843"/>
              <a:ext cx="457199"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91" name="Line 68"/>
            <p:cNvSpPr>
              <a:spLocks noChangeShapeType="1"/>
            </p:cNvSpPr>
            <p:nvPr/>
          </p:nvSpPr>
          <p:spPr bwMode="auto">
            <a:xfrm>
              <a:off x="5573476" y="4469843"/>
              <a:ext cx="457199"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92" name="正方形/長方形 27"/>
          <p:cNvSpPr>
            <a:spLocks noChangeArrowheads="1"/>
          </p:cNvSpPr>
          <p:nvPr/>
        </p:nvSpPr>
        <p:spPr bwMode="auto">
          <a:xfrm>
            <a:off x="8112125" y="663700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１９</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54853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3"/>
          <p:cNvSpPr txBox="1">
            <a:spLocks/>
          </p:cNvSpPr>
          <p:nvPr/>
        </p:nvSpPr>
        <p:spPr bwMode="auto">
          <a:xfrm>
            <a:off x="107950" y="620713"/>
            <a:ext cx="8928100" cy="6189662"/>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50825" y="523875"/>
            <a:ext cx="396081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3556" name="テキスト ボックス 24"/>
          <p:cNvSpPr txBox="1">
            <a:spLocks noChangeArrowheads="1"/>
          </p:cNvSpPr>
          <p:nvPr/>
        </p:nvSpPr>
        <p:spPr bwMode="auto">
          <a:xfrm>
            <a:off x="179388" y="765175"/>
            <a:ext cx="360362" cy="5903913"/>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人口・面積</a:t>
            </a:r>
          </a:p>
        </p:txBody>
      </p:sp>
      <p:graphicFrame>
        <p:nvGraphicFramePr>
          <p:cNvPr id="73751" name="Group 23"/>
          <p:cNvGraphicFramePr>
            <a:graphicFrameLocks noGrp="1"/>
          </p:cNvGraphicFramePr>
          <p:nvPr/>
        </p:nvGraphicFramePr>
        <p:xfrm>
          <a:off x="592138" y="1700213"/>
          <a:ext cx="2016125" cy="4824804"/>
        </p:xfrm>
        <a:graphic>
          <a:graphicData uri="http://schemas.openxmlformats.org/drawingml/2006/table">
            <a:tbl>
              <a:tblPr/>
              <a:tblGrid>
                <a:gridCol w="216013"/>
                <a:gridCol w="936058"/>
                <a:gridCol w="864054"/>
              </a:tblGrid>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316,665</a:t>
                      </a:r>
                      <a:r>
                        <a:rPr lang="ja-JP" altLang="en-US" sz="1000" b="0" i="0" u="none" strike="noStrike" dirty="0">
                          <a:latin typeface="ＭＳ Ｐゴシック" pitchFamily="50" charset="-128"/>
                          <a:ea typeface="ＭＳ Ｐゴシック" pitchFamily="50" charset="-128"/>
                        </a:rPr>
                        <a:t>人</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59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12.0%</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1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63.5%</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0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24.5%</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286,901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151,494</a:t>
                      </a:r>
                      <a:r>
                        <a:rPr lang="ja-JP" altLang="en-US" sz="1000" b="0" i="0" u="none" strike="noStrike" dirty="0">
                          <a:latin typeface="ＭＳ Ｐゴシック" pitchFamily="50" charset="-128"/>
                          <a:ea typeface="ＭＳ Ｐゴシック" pitchFamily="50" charset="-128"/>
                        </a:rPr>
                        <a:t>世帯</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83098">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30.7%</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4596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13.3%</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786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18.5%</a:t>
                      </a:r>
                      <a:endParaRPr lang="en-US" altLang="ja-JP" sz="1000" b="0" i="0" u="none" strike="noStrike" dirty="0">
                        <a:latin typeface="ＭＳ Ｐゴシック" pitchFamily="50" charset="-128"/>
                        <a:ea typeface="ＭＳ Ｐゴシック" pitchFamily="50" charset="-128"/>
                      </a:endParaRP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4596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7.4%</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8309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30.1%</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09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358,467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6,884</a:t>
                      </a:r>
                      <a:r>
                        <a:rPr lang="ja-JP" altLang="en-US" sz="1000" b="0" i="0" u="none" strike="noStrike" dirty="0">
                          <a:latin typeface="ＭＳ Ｐゴシック" pitchFamily="50" charset="-128"/>
                          <a:ea typeface="ＭＳ Ｐゴシック" pitchFamily="50" charset="-128"/>
                        </a:rPr>
                        <a:t>人</a:t>
                      </a:r>
                      <a:r>
                        <a:rPr lang="en-US" altLang="ja-JP" sz="1000" b="0" i="0" u="none" strike="noStrike" dirty="0">
                          <a:latin typeface="ＭＳ Ｐゴシック" pitchFamily="50" charset="-128"/>
                          <a:ea typeface="ＭＳ Ｐゴシック" pitchFamily="50" charset="-128"/>
                        </a:rPr>
                        <a:t>/</a:t>
                      </a:r>
                      <a:r>
                        <a:rPr lang="en-US" sz="1000" b="0" i="0" u="none" strike="noStrike" dirty="0">
                          <a:latin typeface="ＭＳ Ｐゴシック" pitchFamily="50" charset="-128"/>
                          <a:ea typeface="ＭＳ Ｐゴシック" pitchFamily="50" charset="-128"/>
                        </a:rPr>
                        <a:t>ｋ㎡</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5,591</a:t>
                      </a:r>
                      <a:r>
                        <a:rPr lang="ja-JP" altLang="en-US" sz="1000" b="0" i="0" u="none" strike="noStrike" dirty="0">
                          <a:latin typeface="ＭＳ Ｐゴシック" pitchFamily="50" charset="-128"/>
                          <a:ea typeface="ＭＳ Ｐゴシック" pitchFamily="50" charset="-128"/>
                        </a:rPr>
                        <a:t>人</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a:latin typeface="ＭＳ Ｐゴシック" pitchFamily="50" charset="-128"/>
                          <a:ea typeface="ＭＳ Ｐゴシック" pitchFamily="50" charset="-128"/>
                        </a:rPr>
                        <a:t>46.00ｋ㎡</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23614" name="Rectangle 86"/>
          <p:cNvSpPr>
            <a:spLocks noChangeArrowheads="1"/>
          </p:cNvSpPr>
          <p:nvPr/>
        </p:nvSpPr>
        <p:spPr bwMode="auto">
          <a:xfrm>
            <a:off x="2967038" y="1628775"/>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将来人口の見通し</a:t>
            </a:r>
          </a:p>
        </p:txBody>
      </p:sp>
      <p:sp>
        <p:nvSpPr>
          <p:cNvPr id="23615" name="Rectangle 86"/>
          <p:cNvSpPr>
            <a:spLocks noChangeArrowheads="1"/>
          </p:cNvSpPr>
          <p:nvPr/>
        </p:nvSpPr>
        <p:spPr bwMode="auto">
          <a:xfrm>
            <a:off x="3182938" y="420846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年齢別人口構成比の推移</a:t>
            </a:r>
          </a:p>
        </p:txBody>
      </p:sp>
      <p:sp>
        <p:nvSpPr>
          <p:cNvPr id="23616" name="Rectangle 86"/>
          <p:cNvSpPr>
            <a:spLocks noChangeArrowheads="1"/>
          </p:cNvSpPr>
          <p:nvPr/>
        </p:nvSpPr>
        <p:spPr bwMode="auto">
          <a:xfrm>
            <a:off x="6372225" y="420846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世帯数と１世帯当たりの人員の推移</a:t>
            </a:r>
            <a:endParaRPr lang="en-US" altLang="ja-JP" sz="1000" b="1">
              <a:solidFill>
                <a:schemeClr val="bg1"/>
              </a:solidFill>
            </a:endParaRPr>
          </a:p>
        </p:txBody>
      </p:sp>
      <p:sp>
        <p:nvSpPr>
          <p:cNvPr id="23617" name="テキスト ボックス 21"/>
          <p:cNvSpPr txBox="1">
            <a:spLocks noChangeArrowheads="1"/>
          </p:cNvSpPr>
          <p:nvPr/>
        </p:nvSpPr>
        <p:spPr bwMode="auto">
          <a:xfrm>
            <a:off x="6804025" y="1700213"/>
            <a:ext cx="16573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平成</a:t>
            </a:r>
            <a:r>
              <a:rPr lang="en-US" altLang="ja-JP" sz="800"/>
              <a:t>37</a:t>
            </a:r>
            <a:r>
              <a:rPr lang="ja-JP" altLang="en-US" sz="800"/>
              <a:t>～</a:t>
            </a:r>
            <a:r>
              <a:rPr lang="en-US" altLang="ja-JP" sz="800"/>
              <a:t>47</a:t>
            </a:r>
            <a:r>
              <a:rPr lang="ja-JP" altLang="en-US" sz="800"/>
              <a:t>年は将来推計人口</a:t>
            </a:r>
          </a:p>
        </p:txBody>
      </p:sp>
      <p:sp>
        <p:nvSpPr>
          <p:cNvPr id="23618" name="テキスト ボックス 35"/>
          <p:cNvSpPr txBox="1">
            <a:spLocks noChangeArrowheads="1"/>
          </p:cNvSpPr>
          <p:nvPr/>
        </p:nvSpPr>
        <p:spPr bwMode="auto">
          <a:xfrm>
            <a:off x="6739062" y="4005263"/>
            <a:ext cx="2382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dirty="0"/>
              <a:t>（人口：</a:t>
            </a:r>
            <a:r>
              <a:rPr lang="en-US" altLang="ja-JP" sz="700" dirty="0"/>
              <a:t>H27</a:t>
            </a:r>
            <a:r>
              <a:rPr lang="ja-JP" altLang="en-US" sz="700" dirty="0"/>
              <a:t>国勢調査、推計人口：大阪市政策企画室作成）</a:t>
            </a:r>
            <a:endParaRPr lang="en-US" altLang="ja-JP" sz="700" dirty="0"/>
          </a:p>
        </p:txBody>
      </p:sp>
      <p:sp>
        <p:nvSpPr>
          <p:cNvPr id="23619" name="テキスト ボックス 36"/>
          <p:cNvSpPr txBox="1">
            <a:spLocks noChangeArrowheads="1"/>
          </p:cNvSpPr>
          <p:nvPr/>
        </p:nvSpPr>
        <p:spPr bwMode="auto">
          <a:xfrm>
            <a:off x="4932363" y="6594475"/>
            <a:ext cx="792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sp>
        <p:nvSpPr>
          <p:cNvPr id="23620" name="テキスト ボックス 37"/>
          <p:cNvSpPr txBox="1">
            <a:spLocks noChangeArrowheads="1"/>
          </p:cNvSpPr>
          <p:nvPr/>
        </p:nvSpPr>
        <p:spPr bwMode="auto">
          <a:xfrm>
            <a:off x="8316913" y="6594475"/>
            <a:ext cx="863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sp>
        <p:nvSpPr>
          <p:cNvPr id="23621" name="正方形/長方形 25"/>
          <p:cNvSpPr>
            <a:spLocks noChangeArrowheads="1"/>
          </p:cNvSpPr>
          <p:nvPr/>
        </p:nvSpPr>
        <p:spPr bwMode="gray">
          <a:xfrm>
            <a:off x="0" y="0"/>
            <a:ext cx="9144000" cy="36000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ja-JP" altLang="en-US" sz="2000" b="1" dirty="0">
                <a:latin typeface="HGS創英角ｺﾞｼｯｸUB"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第三区（福島区・此花区・港区・西淀川区）</a:t>
            </a:r>
          </a:p>
        </p:txBody>
      </p:sp>
      <p:graphicFrame>
        <p:nvGraphicFramePr>
          <p:cNvPr id="23" name="グラフ 22"/>
          <p:cNvGraphicFramePr>
            <a:graphicFrameLocks/>
          </p:cNvGraphicFramePr>
          <p:nvPr/>
        </p:nvGraphicFramePr>
        <p:xfrm>
          <a:off x="2627784" y="1916833"/>
          <a:ext cx="6048672"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グラフ 25"/>
          <p:cNvGraphicFramePr>
            <a:graphicFrameLocks/>
          </p:cNvGraphicFramePr>
          <p:nvPr/>
        </p:nvGraphicFramePr>
        <p:xfrm>
          <a:off x="5813557" y="4292360"/>
          <a:ext cx="3276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nvGraphicFramePr>
        <p:xfrm>
          <a:off x="2534568" y="4338000"/>
          <a:ext cx="3456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3625" name="タイトル 3"/>
          <p:cNvSpPr>
            <a:spLocks/>
          </p:cNvSpPr>
          <p:nvPr/>
        </p:nvSpPr>
        <p:spPr bwMode="gray">
          <a:xfrm>
            <a:off x="611188" y="788988"/>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buFont typeface="Wingdings" pitchFamily="2" charset="2"/>
              <a:buNone/>
            </a:pPr>
            <a:endParaRPr lang="ja-JP" altLang="ja-JP" sz="1200">
              <a:latin typeface="ＭＳ Ｐゴシック" charset="-128"/>
            </a:endParaRPr>
          </a:p>
        </p:txBody>
      </p:sp>
      <p:sp>
        <p:nvSpPr>
          <p:cNvPr id="23626" name="テキスト ボックス 17"/>
          <p:cNvSpPr txBox="1">
            <a:spLocks noChangeArrowheads="1"/>
          </p:cNvSpPr>
          <p:nvPr/>
        </p:nvSpPr>
        <p:spPr bwMode="auto">
          <a:xfrm>
            <a:off x="611188" y="846138"/>
            <a:ext cx="80645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buFont typeface="Wingdings" pitchFamily="2" charset="2"/>
              <a:buNone/>
            </a:pPr>
            <a:r>
              <a:rPr lang="ja-JP" altLang="en-US" sz="1200">
                <a:solidFill>
                  <a:srgbClr val="000000"/>
                </a:solidFill>
                <a:latin typeface="ＭＳ Ｐゴシック" charset="-128"/>
              </a:rPr>
              <a:t>○</a:t>
            </a:r>
            <a:r>
              <a:rPr lang="ja-JP" altLang="ja-JP" sz="1200">
                <a:latin typeface="ＭＳ Ｐゴシック" charset="-128"/>
              </a:rPr>
              <a:t>平成</a:t>
            </a:r>
            <a:r>
              <a:rPr lang="en-US" altLang="ja-JP" sz="1200">
                <a:latin typeface="ＭＳ Ｐゴシック" charset="-128"/>
              </a:rPr>
              <a:t>27</a:t>
            </a:r>
            <a:r>
              <a:rPr lang="ja-JP" altLang="ja-JP" sz="1200">
                <a:latin typeface="ＭＳ Ｐゴシック" charset="-128"/>
              </a:rPr>
              <a:t>年の人口は、</a:t>
            </a:r>
            <a:r>
              <a:rPr lang="en-US" altLang="ja-JP" sz="1200">
                <a:latin typeface="ＭＳ Ｐゴシック" charset="-128"/>
              </a:rPr>
              <a:t>316,665</a:t>
            </a:r>
            <a:r>
              <a:rPr lang="ja-JP" altLang="ja-JP" sz="1200">
                <a:latin typeface="ＭＳ Ｐゴシック" charset="-128"/>
              </a:rPr>
              <a:t>人で人口推移を見ると増加傾向</a:t>
            </a:r>
            <a:endParaRPr lang="ja-JP" altLang="en-US" sz="1200">
              <a:solidFill>
                <a:srgbClr val="000000"/>
              </a:solidFill>
              <a:latin typeface="ＭＳ Ｐゴシック" charset="-128"/>
            </a:endParaRPr>
          </a:p>
          <a:p>
            <a:pPr eaLnBrk="1" hangingPunct="1">
              <a:lnSpc>
                <a:spcPts val="1000"/>
              </a:lnSpc>
              <a:spcBef>
                <a:spcPct val="50000"/>
              </a:spcBef>
            </a:pPr>
            <a:r>
              <a:rPr lang="ja-JP" altLang="ja-JP" sz="1200">
                <a:latin typeface="ＭＳ Ｐゴシック" charset="-128"/>
              </a:rPr>
              <a:t>○</a:t>
            </a:r>
            <a:r>
              <a:rPr lang="ja-JP" altLang="en-US" sz="1200">
                <a:latin typeface="ＭＳ Ｐゴシック" charset="-128"/>
              </a:rPr>
              <a:t>平成</a:t>
            </a:r>
            <a:r>
              <a:rPr lang="en-US" altLang="ja-JP" sz="1200">
                <a:latin typeface="ＭＳ Ｐゴシック" charset="-128"/>
              </a:rPr>
              <a:t>27</a:t>
            </a:r>
            <a:r>
              <a:rPr lang="ja-JP" altLang="en-US" sz="1200">
                <a:latin typeface="ＭＳ Ｐゴシック" charset="-128"/>
              </a:rPr>
              <a:t>年の年少</a:t>
            </a:r>
            <a:r>
              <a:rPr lang="ja-JP" altLang="ja-JP" sz="1200">
                <a:latin typeface="ＭＳ Ｐゴシック" charset="-128"/>
              </a:rPr>
              <a:t>人口</a:t>
            </a:r>
            <a:r>
              <a:rPr lang="en-US" altLang="ja-JP" sz="1200">
                <a:latin typeface="ＭＳ Ｐゴシック" charset="-128"/>
              </a:rPr>
              <a:t>(15</a:t>
            </a:r>
            <a:r>
              <a:rPr lang="ja-JP" altLang="ja-JP" sz="1200">
                <a:latin typeface="ＭＳ Ｐゴシック" charset="-128"/>
              </a:rPr>
              <a:t>歳未満</a:t>
            </a:r>
            <a:r>
              <a:rPr lang="en-US" altLang="ja-JP" sz="1200">
                <a:latin typeface="ＭＳ Ｐゴシック" charset="-128"/>
              </a:rPr>
              <a:t>)</a:t>
            </a:r>
            <a:r>
              <a:rPr lang="ja-JP" altLang="ja-JP" sz="1200">
                <a:latin typeface="ＭＳ Ｐゴシック" charset="-128"/>
              </a:rPr>
              <a:t>の割合は</a:t>
            </a:r>
            <a:r>
              <a:rPr lang="en-US" altLang="ja-JP" sz="1200">
                <a:latin typeface="ＭＳ Ｐゴシック" charset="-128"/>
              </a:rPr>
              <a:t>12.0</a:t>
            </a:r>
            <a:r>
              <a:rPr lang="ja-JP" altLang="ja-JP" sz="1200">
                <a:latin typeface="ＭＳ Ｐゴシック" charset="-128"/>
              </a:rPr>
              <a:t>％となっており、</a:t>
            </a:r>
            <a:r>
              <a:rPr lang="ja-JP" altLang="en-US" sz="1200">
                <a:latin typeface="ＭＳ Ｐゴシック" charset="-128"/>
              </a:rPr>
              <a:t>総合区</a:t>
            </a:r>
            <a:r>
              <a:rPr lang="en-US" altLang="ja-JP" sz="1200">
                <a:latin typeface="ＭＳ Ｐゴシック" charset="-128"/>
              </a:rPr>
              <a:t>(8</a:t>
            </a:r>
            <a:r>
              <a:rPr lang="ja-JP" altLang="en-US" sz="1200">
                <a:latin typeface="ＭＳ Ｐゴシック" charset="-128"/>
              </a:rPr>
              <a:t>区</a:t>
            </a:r>
            <a:r>
              <a:rPr lang="en-US" altLang="ja-JP" sz="1200">
                <a:latin typeface="ＭＳ Ｐゴシック" charset="-128"/>
              </a:rPr>
              <a:t>)</a:t>
            </a:r>
            <a:r>
              <a:rPr lang="ja-JP" altLang="ja-JP" sz="1200">
                <a:latin typeface="ＭＳ Ｐゴシック" charset="-128"/>
              </a:rPr>
              <a:t>平均</a:t>
            </a:r>
            <a:r>
              <a:rPr lang="en-US" altLang="ja-JP" sz="1200">
                <a:latin typeface="ＭＳ Ｐゴシック" charset="-128"/>
              </a:rPr>
              <a:t>11.2</a:t>
            </a:r>
            <a:r>
              <a:rPr lang="ja-JP" altLang="ja-JP" sz="1200">
                <a:latin typeface="ＭＳ Ｐゴシック" charset="-128"/>
              </a:rPr>
              <a:t>％を上回っている</a:t>
            </a:r>
          </a:p>
          <a:p>
            <a:pPr eaLnBrk="1" hangingPunct="1">
              <a:lnSpc>
                <a:spcPts val="1000"/>
              </a:lnSpc>
              <a:spcBef>
                <a:spcPct val="50000"/>
              </a:spcBef>
              <a:buFont typeface="Wingdings" pitchFamily="2" charset="2"/>
              <a:buNone/>
            </a:pPr>
            <a:r>
              <a:rPr lang="ja-JP" altLang="en-US" sz="1200">
                <a:solidFill>
                  <a:srgbClr val="000000"/>
                </a:solidFill>
                <a:latin typeface="ＭＳ Ｐゴシック" charset="-128"/>
              </a:rPr>
              <a:t>○</a:t>
            </a:r>
            <a:r>
              <a:rPr lang="ja-JP" altLang="ja-JP" sz="1200">
                <a:latin typeface="ＭＳ Ｐゴシック" charset="-128"/>
              </a:rPr>
              <a:t>平成</a:t>
            </a:r>
            <a:r>
              <a:rPr lang="en-US" altLang="ja-JP" sz="1200">
                <a:latin typeface="ＭＳ Ｐゴシック" charset="-128"/>
              </a:rPr>
              <a:t>47</a:t>
            </a:r>
            <a:r>
              <a:rPr lang="ja-JP" altLang="ja-JP" sz="1200">
                <a:latin typeface="ＭＳ Ｐゴシック" charset="-128"/>
              </a:rPr>
              <a:t>年の</a:t>
            </a:r>
            <a:r>
              <a:rPr lang="ja-JP" altLang="en-US" sz="1200">
                <a:latin typeface="ＭＳ Ｐゴシック" charset="-128"/>
              </a:rPr>
              <a:t>将来</a:t>
            </a:r>
            <a:r>
              <a:rPr lang="ja-JP" altLang="ja-JP" sz="1200">
                <a:latin typeface="ＭＳ Ｐゴシック" charset="-128"/>
              </a:rPr>
              <a:t>推計人口は</a:t>
            </a:r>
            <a:r>
              <a:rPr lang="en-US" altLang="ja-JP" sz="1200">
                <a:latin typeface="ＭＳ Ｐゴシック" charset="-128"/>
              </a:rPr>
              <a:t>286,901</a:t>
            </a:r>
            <a:r>
              <a:rPr lang="ja-JP" altLang="ja-JP" sz="1200">
                <a:latin typeface="ＭＳ Ｐゴシック" charset="-128"/>
              </a:rPr>
              <a:t>人</a:t>
            </a:r>
            <a:r>
              <a:rPr lang="ja-JP" altLang="en-US" sz="1200">
                <a:latin typeface="ＭＳ Ｐゴシック" charset="-128"/>
              </a:rPr>
              <a:t>で今後は</a:t>
            </a:r>
            <a:r>
              <a:rPr lang="ja-JP" altLang="ja-JP" sz="1200">
                <a:latin typeface="ＭＳ Ｐゴシック" charset="-128"/>
              </a:rPr>
              <a:t>減少傾向</a:t>
            </a:r>
            <a:r>
              <a:rPr lang="ja-JP" altLang="en-US" sz="1200">
                <a:latin typeface="ＭＳ Ｐゴシック" charset="-128"/>
              </a:rPr>
              <a:t>と予測される</a:t>
            </a:r>
            <a:endParaRPr lang="en-US" altLang="ja-JP" sz="1200">
              <a:latin typeface="ＭＳ Ｐゴシック" charset="-128"/>
            </a:endParaRPr>
          </a:p>
        </p:txBody>
      </p:sp>
      <p:sp>
        <p:nvSpPr>
          <p:cNvPr id="19"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２０</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535593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3"/>
          <p:cNvSpPr txBox="1">
            <a:spLocks/>
          </p:cNvSpPr>
          <p:nvPr/>
        </p:nvSpPr>
        <p:spPr bwMode="auto">
          <a:xfrm>
            <a:off x="107950" y="260351"/>
            <a:ext cx="8928100" cy="6358814"/>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50825" y="163513"/>
            <a:ext cx="3960813"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4580" name="テキスト ボックス 24"/>
          <p:cNvSpPr txBox="1">
            <a:spLocks noChangeArrowheads="1"/>
          </p:cNvSpPr>
          <p:nvPr/>
        </p:nvSpPr>
        <p:spPr bwMode="auto">
          <a:xfrm>
            <a:off x="187325" y="401638"/>
            <a:ext cx="360363" cy="6162935"/>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産　業</a:t>
            </a:r>
          </a:p>
        </p:txBody>
      </p:sp>
      <p:graphicFrame>
        <p:nvGraphicFramePr>
          <p:cNvPr id="5" name="Group 30"/>
          <p:cNvGraphicFramePr>
            <a:graphicFrameLocks noGrp="1"/>
          </p:cNvGraphicFramePr>
          <p:nvPr/>
        </p:nvGraphicFramePr>
        <p:xfrm>
          <a:off x="828675" y="1268413"/>
          <a:ext cx="2268537" cy="1971701"/>
        </p:xfrm>
        <a:graphic>
          <a:graphicData uri="http://schemas.openxmlformats.org/drawingml/2006/table">
            <a:tbl>
              <a:tblPr/>
              <a:tblGrid>
                <a:gridCol w="239074"/>
                <a:gridCol w="877191"/>
                <a:gridCol w="1152272"/>
              </a:tblGrid>
              <a:tr h="24595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4013" marR="54013" marT="46792" marB="467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79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4013" marR="54013"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latin typeface="ＭＳ Ｐゴシック" pitchFamily="50" charset="-128"/>
                          <a:ea typeface="ＭＳ Ｐゴシック" pitchFamily="50" charset="-128"/>
                        </a:rPr>
                        <a:t> </a:t>
                      </a:r>
                      <a:r>
                        <a:rPr lang="en-US" altLang="ja-JP" sz="1000" b="0" i="0" u="none" strike="noStrike" dirty="0" smtClean="0">
                          <a:latin typeface="ＭＳ Ｐゴシック" pitchFamily="50" charset="-128"/>
                          <a:ea typeface="ＭＳ Ｐゴシック" pitchFamily="50" charset="-128"/>
                        </a:rPr>
                        <a:t>1</a:t>
                      </a:r>
                      <a:r>
                        <a:rPr lang="ja-JP" altLang="en-US" sz="1000" b="0" i="0" u="none" strike="noStrike" dirty="0" smtClean="0">
                          <a:latin typeface="ＭＳ Ｐゴシック" pitchFamily="50" charset="-128"/>
                          <a:ea typeface="ＭＳ Ｐゴシック" pitchFamily="50" charset="-128"/>
                        </a:rPr>
                        <a:t>兆</a:t>
                      </a:r>
                      <a:r>
                        <a:rPr lang="en-US" altLang="ja-JP" sz="1000" b="0" i="0" u="none" strike="noStrike" dirty="0" smtClean="0">
                          <a:latin typeface="ＭＳ Ｐゴシック" pitchFamily="50" charset="-128"/>
                          <a:ea typeface="ＭＳ Ｐゴシック" pitchFamily="50" charset="-128"/>
                        </a:rPr>
                        <a:t>3,424</a:t>
                      </a:r>
                      <a:r>
                        <a:rPr lang="ja-JP" altLang="en-US" sz="1000" b="0" i="0" u="none" strike="noStrike" dirty="0" smtClean="0">
                          <a:latin typeface="ＭＳ Ｐゴシック" pitchFamily="50" charset="-128"/>
                          <a:ea typeface="ＭＳ Ｐゴシック" pitchFamily="50" charset="-128"/>
                        </a:rPr>
                        <a:t>億円</a:t>
                      </a:r>
                      <a:endParaRPr lang="ja-JP" altLang="en-US" sz="1000" b="0" i="0" u="none" strike="noStrike" dirty="0">
                        <a:latin typeface="ＭＳ Ｐゴシック" pitchFamily="50" charset="-128"/>
                        <a:ea typeface="ＭＳ Ｐゴシック" pitchFamily="50" charset="-128"/>
                      </a:endParaRP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4013" marR="54013"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24.2%</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19.7%</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53.3%</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95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2.8%</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5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4013" marR="54013"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10,098</a:t>
                      </a:r>
                      <a:r>
                        <a:rPr lang="ja-JP" altLang="en-US" sz="1000" b="0" i="0" u="none" strike="noStrike" dirty="0">
                          <a:latin typeface="ＭＳ Ｐゴシック" pitchFamily="50" charset="-128"/>
                          <a:ea typeface="ＭＳ Ｐゴシック" pitchFamily="50" charset="-128"/>
                        </a:rPr>
                        <a:t>社</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8" name="Rectangle 86"/>
          <p:cNvSpPr>
            <a:spLocks noChangeArrowheads="1"/>
          </p:cNvSpPr>
          <p:nvPr/>
        </p:nvSpPr>
        <p:spPr bwMode="auto">
          <a:xfrm>
            <a:off x="5637213" y="3426035"/>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産業別就業者数の推移</a:t>
            </a:r>
          </a:p>
        </p:txBody>
      </p:sp>
      <p:graphicFrame>
        <p:nvGraphicFramePr>
          <p:cNvPr id="7" name="グラフ 6"/>
          <p:cNvGraphicFramePr>
            <a:graphicFrameLocks/>
          </p:cNvGraphicFramePr>
          <p:nvPr/>
        </p:nvGraphicFramePr>
        <p:xfrm>
          <a:off x="4716016" y="3713620"/>
          <a:ext cx="4001369" cy="2780928"/>
        </p:xfrm>
        <a:graphic>
          <a:graphicData uri="http://schemas.openxmlformats.org/drawingml/2006/chart">
            <c:chart xmlns:c="http://schemas.openxmlformats.org/drawingml/2006/chart" xmlns:r="http://schemas.openxmlformats.org/officeDocument/2006/relationships" r:id="rId2"/>
          </a:graphicData>
        </a:graphic>
      </p:graphicFrame>
      <p:sp>
        <p:nvSpPr>
          <p:cNvPr id="24610" name="テキスト ボックス 33"/>
          <p:cNvSpPr txBox="1">
            <a:spLocks noChangeArrowheads="1"/>
          </p:cNvSpPr>
          <p:nvPr/>
        </p:nvSpPr>
        <p:spPr bwMode="auto">
          <a:xfrm>
            <a:off x="8027988" y="6440697"/>
            <a:ext cx="865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graphicFrame>
        <p:nvGraphicFramePr>
          <p:cNvPr id="9" name="Group 30"/>
          <p:cNvGraphicFramePr>
            <a:graphicFrameLocks noGrp="1"/>
          </p:cNvGraphicFramePr>
          <p:nvPr/>
        </p:nvGraphicFramePr>
        <p:xfrm>
          <a:off x="3203575" y="1268413"/>
          <a:ext cx="2124075" cy="1973318"/>
        </p:xfrm>
        <a:graphic>
          <a:graphicData uri="http://schemas.openxmlformats.org/drawingml/2006/table">
            <a:tbl>
              <a:tblPr/>
              <a:tblGrid>
                <a:gridCol w="239026"/>
                <a:gridCol w="877014"/>
                <a:gridCol w="1008035"/>
              </a:tblGrid>
              <a:tr h="24590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産業別就業者数</a:t>
                      </a:r>
                    </a:p>
                  </a:txBody>
                  <a:tcPr marL="54002" marR="54002" marT="46783" marB="467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31838">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就業者数</a:t>
                      </a:r>
                    </a:p>
                  </a:txBody>
                  <a:tcPr marL="54002" marR="54002" marT="46783" marB="467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138,747</a:t>
                      </a:r>
                      <a:r>
                        <a:rPr lang="ja-JP" altLang="en-US" sz="1000" b="0" i="0" u="none" strike="noStrike" dirty="0" smtClean="0">
                          <a:latin typeface="ＭＳ Ｐゴシック" pitchFamily="50" charset="-128"/>
                          <a:ea typeface="ＭＳ Ｐゴシック" pitchFamily="50" charset="-128"/>
                        </a:rPr>
                        <a:t>人</a:t>
                      </a:r>
                      <a:endParaRPr lang="ja-JP" altLang="en-US" sz="1000" b="0" i="0" u="none" strike="noStrike" dirty="0">
                        <a:latin typeface="ＭＳ Ｐゴシック" pitchFamily="50" charset="-128"/>
                        <a:ea typeface="ＭＳ Ｐゴシック" pitchFamily="50" charset="-128"/>
                      </a:endParaRP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4002" marR="54002" marT="46783" marB="467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ja-JP" altLang="en-US" sz="1000" dirty="0" smtClean="0">
                          <a:latin typeface="+mn-ea"/>
                          <a:ea typeface="+mn-ea"/>
                        </a:rPr>
                        <a:t>第一次産業</a:t>
                      </a:r>
                      <a:endParaRPr kumimoji="1" lang="ja-JP" altLang="en-US" sz="1000" dirty="0">
                        <a:latin typeface="+mn-ea"/>
                        <a:ea typeface="+mn-ea"/>
                      </a:endParaRP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0.1%  </a:t>
                      </a: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第二次産業</a:t>
                      </a: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24.9%  </a:t>
                      </a: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smtClean="0">
                          <a:latin typeface="+mn-ea"/>
                          <a:ea typeface="+mn-ea"/>
                        </a:rPr>
                        <a:t>第三次産業</a:t>
                      </a:r>
                      <a:endParaRPr kumimoji="1" lang="ja-JP" altLang="en-US" sz="1000" dirty="0" smtClean="0">
                        <a:latin typeface="+mn-ea"/>
                        <a:ea typeface="+mn-ea"/>
                      </a:endParaRP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75.0%  </a:t>
                      </a: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19">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n-ea"/>
                          <a:ea typeface="+mn-ea"/>
                        </a:rPr>
                        <a:t>※</a:t>
                      </a:r>
                      <a:r>
                        <a:rPr kumimoji="1" lang="ja-JP" altLang="en-US" sz="800" dirty="0" smtClean="0">
                          <a:latin typeface="+mn-ea"/>
                          <a:ea typeface="+mn-ea"/>
                        </a:rPr>
                        <a:t>構成比に分類不能は含まず</a:t>
                      </a:r>
                    </a:p>
                  </a:txBody>
                  <a:tcPr marL="54002" marR="54002" marT="46783" marB="467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altLang="ja-JP" sz="10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30"/>
          <p:cNvGraphicFramePr>
            <a:graphicFrameLocks noGrp="1"/>
          </p:cNvGraphicFramePr>
          <p:nvPr/>
        </p:nvGraphicFramePr>
        <p:xfrm>
          <a:off x="5437188" y="1268413"/>
          <a:ext cx="3311525" cy="1541461"/>
        </p:xfrm>
        <a:graphic>
          <a:graphicData uri="http://schemas.openxmlformats.org/drawingml/2006/table">
            <a:tbl>
              <a:tblPr/>
              <a:tblGrid>
                <a:gridCol w="719897"/>
                <a:gridCol w="899871"/>
                <a:gridCol w="791886"/>
                <a:gridCol w="899871"/>
              </a:tblGrid>
              <a:tr h="24507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3418" marR="53418" marT="46316" marB="463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2</a:t>
                      </a:r>
                      <a:r>
                        <a:rPr lang="ja-JP" altLang="en-US" sz="1000" b="0" i="0" u="none" strike="noStrike" dirty="0">
                          <a:latin typeface="ＭＳ Ｐゴシック" pitchFamily="50" charset="-128"/>
                          <a:ea typeface="ＭＳ Ｐゴシック" pitchFamily="50" charset="-128"/>
                        </a:rPr>
                        <a:t>兆</a:t>
                      </a:r>
                      <a:r>
                        <a:rPr lang="en-US" altLang="ja-JP" sz="1000" b="0" i="0" u="none" strike="noStrike" dirty="0">
                          <a:latin typeface="ＭＳ Ｐゴシック" pitchFamily="50" charset="-128"/>
                          <a:ea typeface="ＭＳ Ｐゴシック" pitchFamily="50" charset="-128"/>
                        </a:rPr>
                        <a:t>422</a:t>
                      </a:r>
                      <a:r>
                        <a:rPr lang="ja-JP" altLang="en-US" sz="1000" b="0" i="0" u="none" strike="noStrike" dirty="0">
                          <a:latin typeface="ＭＳ Ｐゴシック" pitchFamily="50" charset="-128"/>
                          <a:ea typeface="ＭＳ Ｐゴシック" pitchFamily="50" charset="-128"/>
                        </a:rPr>
                        <a:t>億円</a:t>
                      </a:r>
                    </a:p>
                  </a:txBody>
                  <a:tcPr marL="9423" marR="9423" marT="9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zh-TW" sz="1000" b="0" i="0" u="none" strike="noStrike" dirty="0">
                          <a:latin typeface="ＭＳ Ｐゴシック" pitchFamily="50" charset="-128"/>
                          <a:ea typeface="ＭＳ Ｐゴシック" pitchFamily="50" charset="-128"/>
                        </a:rPr>
                        <a:t>9,391</a:t>
                      </a:r>
                      <a:r>
                        <a:rPr lang="zh-TW" altLang="en-US" sz="1000" b="0" i="0" u="none" strike="noStrike" dirty="0">
                          <a:latin typeface="ＭＳ Ｐゴシック" pitchFamily="50" charset="-128"/>
                          <a:ea typeface="ＭＳ Ｐゴシック" pitchFamily="50" charset="-128"/>
                        </a:rPr>
                        <a:t>億円</a:t>
                      </a:r>
                      <a:br>
                        <a:rPr lang="zh-TW" altLang="en-US" sz="1000" b="0" i="0" u="none" strike="noStrike" dirty="0">
                          <a:latin typeface="ＭＳ Ｐゴシック" pitchFamily="50" charset="-128"/>
                          <a:ea typeface="ＭＳ Ｐゴシック" pitchFamily="50" charset="-128"/>
                        </a:rPr>
                      </a:br>
                      <a:r>
                        <a:rPr lang="zh-TW" altLang="en-US" sz="1000" b="0" i="0" u="none" strike="noStrike" dirty="0">
                          <a:latin typeface="ＭＳ Ｐゴシック" pitchFamily="50" charset="-128"/>
                          <a:ea typeface="ＭＳ Ｐゴシック" pitchFamily="50" charset="-128"/>
                        </a:rPr>
                        <a:t>（</a:t>
                      </a:r>
                      <a:r>
                        <a:rPr lang="en-US" altLang="zh-TW" sz="1000" b="0" i="0" u="none" strike="noStrike" dirty="0">
                          <a:latin typeface="ＭＳ Ｐゴシック" pitchFamily="50" charset="-128"/>
                          <a:ea typeface="ＭＳ Ｐゴシック" pitchFamily="50" charset="-128"/>
                        </a:rPr>
                        <a:t>10.4</a:t>
                      </a:r>
                      <a:r>
                        <a:rPr lang="zh-TW" altLang="en-US" sz="1000" b="0" i="0" u="none" strike="noStrike" dirty="0">
                          <a:latin typeface="ＭＳ Ｐゴシック" pitchFamily="50" charset="-128"/>
                          <a:ea typeface="ＭＳ Ｐゴシック" pitchFamily="50" charset="-128"/>
                        </a:rPr>
                        <a:t>億円）</a:t>
                      </a:r>
                    </a:p>
                  </a:txBody>
                  <a:tcPr marL="9423" marR="9423" marT="9427"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2,821</a:t>
                      </a:r>
                      <a:r>
                        <a:rPr lang="ja-JP" altLang="en-US" sz="1000" b="0" i="0" u="none" strike="noStrike" dirty="0">
                          <a:latin typeface="ＭＳ Ｐゴシック" pitchFamily="50" charset="-128"/>
                          <a:ea typeface="ＭＳ Ｐゴシック" pitchFamily="50" charset="-128"/>
                        </a:rPr>
                        <a:t>ヵ所</a:t>
                      </a:r>
                    </a:p>
                  </a:txBody>
                  <a:tcPr marL="9423" marR="9423" marT="9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899</a:t>
                      </a:r>
                      <a:r>
                        <a:rPr lang="ja-JP" altLang="en-US" sz="1000" b="0" i="0" u="none" strike="noStrike" dirty="0">
                          <a:latin typeface="ＭＳ Ｐゴシック" pitchFamily="50" charset="-128"/>
                          <a:ea typeface="ＭＳ Ｐゴシック" pitchFamily="50" charset="-128"/>
                        </a:rPr>
                        <a:t>ヵ所</a:t>
                      </a:r>
                    </a:p>
                  </a:txBody>
                  <a:tcPr marL="9423" marR="9423" marT="9427"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29,615</a:t>
                      </a:r>
                      <a:r>
                        <a:rPr lang="ja-JP" altLang="en-US" sz="1000" b="0" i="0" u="none" strike="noStrike" dirty="0">
                          <a:latin typeface="ＭＳ Ｐゴシック" pitchFamily="50" charset="-128"/>
                          <a:ea typeface="ＭＳ Ｐゴシック" pitchFamily="50" charset="-128"/>
                        </a:rPr>
                        <a:t>人</a:t>
                      </a:r>
                    </a:p>
                  </a:txBody>
                  <a:tcPr marL="9423" marR="9423" marT="9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24,469</a:t>
                      </a:r>
                      <a:r>
                        <a:rPr lang="ja-JP" altLang="en-US" sz="1000" b="0" i="0" u="none" strike="noStrike" dirty="0">
                          <a:latin typeface="ＭＳ Ｐゴシック" pitchFamily="50" charset="-128"/>
                          <a:ea typeface="ＭＳ Ｐゴシック" pitchFamily="50" charset="-128"/>
                        </a:rPr>
                        <a:t>人</a:t>
                      </a:r>
                    </a:p>
                  </a:txBody>
                  <a:tcPr marL="9423" marR="9423" marT="9427"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59" name="Rectangle 86"/>
          <p:cNvSpPr>
            <a:spLocks noChangeArrowheads="1"/>
          </p:cNvSpPr>
          <p:nvPr/>
        </p:nvSpPr>
        <p:spPr bwMode="auto">
          <a:xfrm>
            <a:off x="1512888" y="3426035"/>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区内総生産</a:t>
            </a:r>
          </a:p>
        </p:txBody>
      </p:sp>
      <p:sp>
        <p:nvSpPr>
          <p:cNvPr id="24660" name="タイトル 3"/>
          <p:cNvSpPr>
            <a:spLocks/>
          </p:cNvSpPr>
          <p:nvPr/>
        </p:nvSpPr>
        <p:spPr bwMode="gray">
          <a:xfrm>
            <a:off x="611188" y="42862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600"/>
              </a:lnSpc>
              <a:buFont typeface="Wingdings" pitchFamily="2" charset="2"/>
              <a:buNone/>
            </a:pPr>
            <a:endParaRPr lang="en-US" altLang="ja-JP" sz="1200">
              <a:solidFill>
                <a:srgbClr val="000000"/>
              </a:solidFill>
              <a:latin typeface="HGP創英角ｺﾞｼｯｸUB" pitchFamily="50" charset="-128"/>
              <a:ea typeface="HGP創英角ｺﾞｼｯｸUB" pitchFamily="50" charset="-128"/>
            </a:endParaRPr>
          </a:p>
        </p:txBody>
      </p:sp>
      <p:sp>
        <p:nvSpPr>
          <p:cNvPr id="14" name="テキスト ボックス 13"/>
          <p:cNvSpPr txBox="1"/>
          <p:nvPr/>
        </p:nvSpPr>
        <p:spPr>
          <a:xfrm>
            <a:off x="611188" y="568325"/>
            <a:ext cx="8064500" cy="441325"/>
          </a:xfrm>
          <a:prstGeom prst="rect">
            <a:avLst/>
          </a:prstGeom>
          <a:noFill/>
        </p:spPr>
        <p:txBody>
          <a:bodyPr>
            <a:spAutoFit/>
          </a:bodyPr>
          <a:lstStyle/>
          <a:p>
            <a:pPr marL="85725">
              <a:lnSpc>
                <a:spcPts val="1000"/>
              </a:lnSpc>
              <a:defRPr/>
            </a:pPr>
            <a:r>
              <a:rPr lang="ja-JP" altLang="en-US" sz="1200" dirty="0">
                <a:solidFill>
                  <a:srgbClr val="000000"/>
                </a:solidFill>
                <a:latin typeface="+mn-ea"/>
                <a:ea typeface="ＭＳ Ｐゴシック" pitchFamily="50" charset="-128"/>
              </a:rPr>
              <a:t>○</a:t>
            </a:r>
            <a:r>
              <a:rPr lang="ja-JP" altLang="ja-JP" sz="1200" dirty="0">
                <a:latin typeface="+mn-ea"/>
                <a:ea typeface="ＭＳ Ｐゴシック" pitchFamily="50" charset="-128"/>
              </a:rPr>
              <a:t>全産業の総生産は</a:t>
            </a:r>
            <a:r>
              <a:rPr lang="en-US" altLang="ja-JP" sz="1200" dirty="0">
                <a:latin typeface="+mn-ea"/>
                <a:ea typeface="ＭＳ Ｐゴシック" pitchFamily="50" charset="-128"/>
              </a:rPr>
              <a:t>1</a:t>
            </a:r>
            <a:r>
              <a:rPr lang="ja-JP" altLang="ja-JP" sz="1200" dirty="0">
                <a:latin typeface="+mn-ea"/>
                <a:ea typeface="ＭＳ Ｐゴシック" pitchFamily="50" charset="-128"/>
              </a:rPr>
              <a:t>兆</a:t>
            </a:r>
            <a:r>
              <a:rPr lang="en-US" altLang="ja-JP" sz="1200" dirty="0">
                <a:latin typeface="+mn-ea"/>
                <a:ea typeface="ＭＳ Ｐゴシック" pitchFamily="50" charset="-128"/>
              </a:rPr>
              <a:t>3,424</a:t>
            </a:r>
            <a:r>
              <a:rPr lang="ja-JP" altLang="ja-JP" sz="1200" dirty="0">
                <a:latin typeface="+mn-ea"/>
                <a:ea typeface="ＭＳ Ｐゴシック" pitchFamily="50" charset="-128"/>
              </a:rPr>
              <a:t>億円</a:t>
            </a:r>
            <a:endParaRPr lang="en-US" altLang="ja-JP" sz="1200" dirty="0">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○工業の出荷額は</a:t>
            </a:r>
            <a:r>
              <a:rPr lang="en-US" altLang="ja-JP" sz="1200" dirty="0">
                <a:latin typeface="+mn-ea"/>
                <a:ea typeface="ＭＳ Ｐゴシック" pitchFamily="50" charset="-128"/>
              </a:rPr>
              <a:t>9,391</a:t>
            </a:r>
            <a:r>
              <a:rPr lang="ja-JP" altLang="ja-JP" sz="1200" dirty="0">
                <a:latin typeface="+mn-ea"/>
                <a:ea typeface="ＭＳ Ｐゴシック" pitchFamily="50" charset="-128"/>
              </a:rPr>
              <a:t>億円となっており、</a:t>
            </a:r>
            <a:r>
              <a:rPr lang="ja-JP" altLang="en-US" sz="1200" dirty="0">
                <a:latin typeface="+mn-ea"/>
                <a:ea typeface="ＭＳ Ｐゴシック" pitchFamily="50" charset="-128"/>
              </a:rPr>
              <a:t>総合区</a:t>
            </a:r>
            <a:r>
              <a:rPr lang="en-US" altLang="ja-JP" sz="1200" dirty="0">
                <a:latin typeface="+mn-ea"/>
                <a:ea typeface="ＭＳ Ｐゴシック" pitchFamily="50" charset="-128"/>
              </a:rPr>
              <a:t>(8</a:t>
            </a:r>
            <a:r>
              <a:rPr lang="ja-JP" altLang="en-US" sz="1200" dirty="0">
                <a:latin typeface="+mn-ea"/>
                <a:ea typeface="ＭＳ Ｐゴシック" pitchFamily="50" charset="-128"/>
              </a:rPr>
              <a:t>区</a:t>
            </a:r>
            <a:r>
              <a:rPr lang="en-US" altLang="ja-JP" sz="1200" dirty="0">
                <a:latin typeface="+mn-ea"/>
                <a:ea typeface="ＭＳ Ｐゴシック" pitchFamily="50" charset="-128"/>
              </a:rPr>
              <a:t>)</a:t>
            </a:r>
            <a:r>
              <a:rPr lang="ja-JP" altLang="ja-JP" sz="1200" dirty="0">
                <a:latin typeface="+mn-ea"/>
                <a:ea typeface="ＭＳ Ｐゴシック" pitchFamily="50" charset="-128"/>
              </a:rPr>
              <a:t>平均</a:t>
            </a:r>
            <a:r>
              <a:rPr lang="en-US" altLang="ja-JP" sz="1200" dirty="0">
                <a:latin typeface="+mn-ea"/>
                <a:ea typeface="ＭＳ Ｐゴシック" pitchFamily="50" charset="-128"/>
              </a:rPr>
              <a:t>4,544</a:t>
            </a:r>
            <a:r>
              <a:rPr lang="ja-JP" altLang="ja-JP" sz="1200" dirty="0">
                <a:latin typeface="+mn-ea"/>
                <a:ea typeface="ＭＳ Ｐゴシック" pitchFamily="50" charset="-128"/>
              </a:rPr>
              <a:t>億円を上回っている</a:t>
            </a:r>
            <a:endParaRPr lang="en-US" altLang="ja-JP" sz="1200" dirty="0">
              <a:solidFill>
                <a:srgbClr val="000000"/>
              </a:solidFill>
              <a:latin typeface="+mn-ea"/>
              <a:ea typeface="ＭＳ Ｐゴシック" pitchFamily="50" charset="-128"/>
            </a:endParaRPr>
          </a:p>
        </p:txBody>
      </p:sp>
      <p:graphicFrame>
        <p:nvGraphicFramePr>
          <p:cNvPr id="15" name="グラフ 14"/>
          <p:cNvGraphicFramePr>
            <a:graphicFrameLocks/>
          </p:cNvGraphicFramePr>
          <p:nvPr/>
        </p:nvGraphicFramePr>
        <p:xfrm>
          <a:off x="539552" y="3569604"/>
          <a:ext cx="4104456"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24663" name="テキスト ボックス 33"/>
          <p:cNvSpPr txBox="1">
            <a:spLocks noChangeArrowheads="1"/>
          </p:cNvSpPr>
          <p:nvPr/>
        </p:nvSpPr>
        <p:spPr bwMode="auto">
          <a:xfrm>
            <a:off x="2987675" y="6440697"/>
            <a:ext cx="15128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（大阪の経済</a:t>
            </a:r>
            <a:r>
              <a:rPr lang="en-US" altLang="ja-JP" sz="700"/>
              <a:t>2017</a:t>
            </a:r>
            <a:r>
              <a:rPr lang="ja-JP" altLang="en-US" sz="700"/>
              <a:t>年版）</a:t>
            </a:r>
            <a:endParaRPr lang="en-US" altLang="ja-JP" sz="700"/>
          </a:p>
        </p:txBody>
      </p:sp>
      <p:sp>
        <p:nvSpPr>
          <p:cNvPr id="16" name="正方形/長方形 27"/>
          <p:cNvSpPr>
            <a:spLocks noChangeArrowheads="1"/>
          </p:cNvSpPr>
          <p:nvPr/>
        </p:nvSpPr>
        <p:spPr bwMode="auto">
          <a:xfrm>
            <a:off x="8112125" y="6612408"/>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２１</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845820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3"/>
          <p:cNvSpPr txBox="1">
            <a:spLocks/>
          </p:cNvSpPr>
          <p:nvPr/>
        </p:nvSpPr>
        <p:spPr bwMode="auto">
          <a:xfrm>
            <a:off x="107950" y="260350"/>
            <a:ext cx="8928100" cy="6488113"/>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50825" y="160338"/>
            <a:ext cx="3960813"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5604" name="テキスト ボックス 24"/>
          <p:cNvSpPr txBox="1">
            <a:spLocks noChangeArrowheads="1"/>
          </p:cNvSpPr>
          <p:nvPr/>
        </p:nvSpPr>
        <p:spPr bwMode="auto">
          <a:xfrm>
            <a:off x="179388" y="401638"/>
            <a:ext cx="360362" cy="6300787"/>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6" name="Group 22"/>
          <p:cNvGraphicFramePr>
            <a:graphicFrameLocks noGrp="1"/>
          </p:cNvGraphicFramePr>
          <p:nvPr/>
        </p:nvGraphicFramePr>
        <p:xfrm>
          <a:off x="831850" y="1268413"/>
          <a:ext cx="2012950" cy="2160588"/>
        </p:xfrm>
        <a:graphic>
          <a:graphicData uri="http://schemas.openxmlformats.org/drawingml/2006/table">
            <a:tbl>
              <a:tblPr/>
              <a:tblGrid>
                <a:gridCol w="249636"/>
                <a:gridCol w="935636"/>
                <a:gridCol w="827678"/>
              </a:tblGrid>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48.7%</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0098">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住居</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25.7%</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16.7%</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46.4%</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11.2%</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48.8%</a:t>
                      </a:r>
                    </a:p>
                  </a:txBody>
                  <a:tcPr marL="53979" marR="53979" marT="46813" marB="468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30" name="Rectangle 86"/>
          <p:cNvSpPr>
            <a:spLocks noChangeArrowheads="1"/>
          </p:cNvSpPr>
          <p:nvPr/>
        </p:nvSpPr>
        <p:spPr bwMode="auto">
          <a:xfrm>
            <a:off x="3319463" y="126841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建物用途の内訳</a:t>
            </a:r>
          </a:p>
        </p:txBody>
      </p:sp>
      <p:graphicFrame>
        <p:nvGraphicFramePr>
          <p:cNvPr id="9" name="グラフ 8"/>
          <p:cNvGraphicFramePr>
            <a:graphicFrameLocks/>
          </p:cNvGraphicFramePr>
          <p:nvPr/>
        </p:nvGraphicFramePr>
        <p:xfrm>
          <a:off x="3066132" y="1482523"/>
          <a:ext cx="2664296" cy="2378525"/>
        </p:xfrm>
        <a:graphic>
          <a:graphicData uri="http://schemas.openxmlformats.org/drawingml/2006/chart">
            <c:chart xmlns:c="http://schemas.openxmlformats.org/drawingml/2006/chart" xmlns:r="http://schemas.openxmlformats.org/officeDocument/2006/relationships" r:id="rId2"/>
          </a:graphicData>
        </a:graphic>
      </p:graphicFrame>
      <p:sp>
        <p:nvSpPr>
          <p:cNvPr id="25632" name="テキスト ボックス 34"/>
          <p:cNvSpPr txBox="1">
            <a:spLocks noChangeArrowheads="1"/>
          </p:cNvSpPr>
          <p:nvPr/>
        </p:nvSpPr>
        <p:spPr bwMode="auto">
          <a:xfrm>
            <a:off x="4427538" y="3716338"/>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H25</a:t>
            </a:r>
            <a:r>
              <a:rPr lang="ja-JP" altLang="en-US" sz="700"/>
              <a:t>建物用途別土地利用現況調査）</a:t>
            </a:r>
            <a:endParaRPr lang="en-US" altLang="ja-JP" sz="700"/>
          </a:p>
        </p:txBody>
      </p:sp>
      <p:graphicFrame>
        <p:nvGraphicFramePr>
          <p:cNvPr id="11" name="Group 22"/>
          <p:cNvGraphicFramePr>
            <a:graphicFrameLocks noGrp="1"/>
          </p:cNvGraphicFramePr>
          <p:nvPr/>
        </p:nvGraphicFramePr>
        <p:xfrm>
          <a:off x="6084888" y="1268413"/>
          <a:ext cx="2663825" cy="5100633"/>
        </p:xfrm>
        <a:graphic>
          <a:graphicData uri="http://schemas.openxmlformats.org/drawingml/2006/table">
            <a:tbl>
              <a:tblPr/>
              <a:tblGrid>
                <a:gridCol w="288010"/>
                <a:gridCol w="719944"/>
                <a:gridCol w="719944"/>
                <a:gridCol w="935927"/>
              </a:tblGrid>
              <a:tr h="24385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4860" marR="54860"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8014">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3996" marR="53996" marT="46802" marB="4680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3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6,890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14">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待機児童数</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中学校数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高等学校数（全日）</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短期大学数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大学数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38">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3996" marR="53996" marT="46802" marB="4680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416</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業者） </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50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530</a:t>
                      </a:r>
                      <a:r>
                        <a:rPr lang="ja-JP" altLang="en-US" sz="1000" b="0" i="0" u="none" strike="noStrike" dirty="0" smtClean="0">
                          <a:latin typeface="ＭＳ Ｐゴシック" pitchFamily="50" charset="-128"/>
                          <a:ea typeface="ＭＳ Ｐゴシック" pitchFamily="50" charset="-128"/>
                        </a:rPr>
                        <a:t>ヵ所</a:t>
                      </a:r>
                    </a:p>
                    <a:p>
                      <a:pPr algn="ctr" fontAlgn="ctr"/>
                      <a:r>
                        <a:rPr lang="ja-JP" altLang="en-US" sz="1000" b="0" i="0" u="none" strike="noStrike" dirty="0" smtClean="0">
                          <a:latin typeface="ＭＳ Ｐゴシック" pitchFamily="50" charset="-128"/>
                          <a:ea typeface="ＭＳ Ｐゴシック" pitchFamily="50" charset="-128"/>
                        </a:rPr>
                        <a:t>（</a:t>
                      </a:r>
                      <a:r>
                        <a:rPr lang="en-US" altLang="ja-JP" sz="1000" b="0" i="0" u="none" strike="noStrike" dirty="0" smtClean="0">
                          <a:latin typeface="ＭＳ Ｐゴシック" pitchFamily="50" charset="-128"/>
                          <a:ea typeface="ＭＳ Ｐゴシック" pitchFamily="50" charset="-128"/>
                        </a:rPr>
                        <a:t>1.7</a:t>
                      </a:r>
                      <a:r>
                        <a:rPr lang="ja-JP" altLang="en-US" sz="1000" b="0" i="0" u="none" strike="noStrike" dirty="0" smtClean="0">
                          <a:latin typeface="ＭＳ Ｐゴシック" pitchFamily="50" charset="-128"/>
                          <a:ea typeface="ＭＳ Ｐゴシック" pitchFamily="50" charset="-128"/>
                        </a:rPr>
                        <a:t>ヵ所）</a:t>
                      </a:r>
                      <a:endParaRPr lang="ja-JP" altLang="en-US" sz="1000" b="0" i="0" u="none" strike="noStrike" dirty="0">
                        <a:latin typeface="ＭＳ Ｐゴシック" pitchFamily="50" charset="-128"/>
                        <a:ea typeface="ＭＳ Ｐゴシック" pitchFamily="50" charset="-128"/>
                      </a:endParaRP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50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81,507</a:t>
                      </a:r>
                      <a:r>
                        <a:rPr lang="ja-JP" altLang="en-US" sz="1000" b="0" i="0" u="none" strike="noStrike" dirty="0">
                          <a:latin typeface="ＭＳ Ｐゴシック" pitchFamily="50" charset="-128"/>
                          <a:ea typeface="ＭＳ Ｐゴシック" pitchFamily="50" charset="-128"/>
                        </a:rPr>
                        <a:t>人</a:t>
                      </a:r>
                      <a:br>
                        <a:rPr lang="ja-JP" altLang="en-US" sz="1000" b="0" i="0" u="none" strike="noStrike" dirty="0">
                          <a:latin typeface="ＭＳ Ｐゴシック" pitchFamily="50" charset="-128"/>
                          <a:ea typeface="ＭＳ Ｐゴシック" pitchFamily="50" charset="-128"/>
                        </a:rPr>
                      </a:br>
                      <a:r>
                        <a:rPr lang="ja-JP" altLang="en-US" sz="1000" b="0" i="0" u="none" strike="noStrike" dirty="0">
                          <a:latin typeface="ＭＳ Ｐゴシック" pitchFamily="50" charset="-128"/>
                          <a:ea typeface="ＭＳ Ｐゴシック" pitchFamily="50" charset="-128"/>
                        </a:rPr>
                        <a:t>（</a:t>
                      </a:r>
                      <a:r>
                        <a:rPr lang="en-US" altLang="ja-JP" sz="1000" b="0" i="0" u="none" strike="noStrike" dirty="0">
                          <a:latin typeface="ＭＳ Ｐゴシック" pitchFamily="50" charset="-128"/>
                          <a:ea typeface="ＭＳ Ｐゴシック" pitchFamily="50" charset="-128"/>
                        </a:rPr>
                        <a:t>25.7%</a:t>
                      </a:r>
                      <a:r>
                        <a:rPr lang="ja-JP" altLang="en-US" sz="1000" b="0" i="0" u="none" strike="noStrike" dirty="0">
                          <a:latin typeface="ＭＳ Ｐゴシック" pitchFamily="50" charset="-128"/>
                          <a:ea typeface="ＭＳ Ｐゴシック" pitchFamily="50" charset="-128"/>
                        </a:rPr>
                        <a:t>）</a:t>
                      </a: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50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11,708</a:t>
                      </a:r>
                      <a:r>
                        <a:rPr lang="ja-JP" altLang="en-US" sz="1000" b="0" i="0" u="none" strike="noStrike" dirty="0">
                          <a:latin typeface="ＭＳ Ｐゴシック" pitchFamily="50" charset="-128"/>
                          <a:ea typeface="ＭＳ Ｐゴシック" pitchFamily="50" charset="-128"/>
                        </a:rPr>
                        <a:t>人</a:t>
                      </a:r>
                      <a:br>
                        <a:rPr lang="ja-JP" altLang="en-US" sz="1000" b="0" i="0" u="none" strike="noStrike" dirty="0">
                          <a:latin typeface="ＭＳ Ｐゴシック" pitchFamily="50" charset="-128"/>
                          <a:ea typeface="ＭＳ Ｐゴシック" pitchFamily="50" charset="-128"/>
                        </a:rPr>
                      </a:br>
                      <a:r>
                        <a:rPr lang="ja-JP" altLang="en-US" sz="1000" b="0" i="0" u="none" strike="noStrike" dirty="0">
                          <a:latin typeface="ＭＳ Ｐゴシック" pitchFamily="50" charset="-128"/>
                          <a:ea typeface="ＭＳ Ｐゴシック" pitchFamily="50" charset="-128"/>
                        </a:rPr>
                        <a:t>（</a:t>
                      </a:r>
                      <a:r>
                        <a:rPr lang="en-US" altLang="ja-JP" sz="1000" b="0" i="0" u="none" strike="noStrike" dirty="0">
                          <a:latin typeface="ＭＳ Ｐゴシック" pitchFamily="50" charset="-128"/>
                          <a:ea typeface="ＭＳ Ｐゴシック" pitchFamily="50" charset="-128"/>
                        </a:rPr>
                        <a:t>37.0‰</a:t>
                      </a:r>
                      <a:r>
                        <a:rPr lang="ja-JP" altLang="en-US" sz="1000" b="0" i="0" u="none" strike="noStrike" dirty="0">
                          <a:latin typeface="ＭＳ Ｐゴシック" pitchFamily="50" charset="-128"/>
                          <a:ea typeface="ＭＳ Ｐゴシック" pitchFamily="50" charset="-128"/>
                        </a:rPr>
                        <a:t>）</a:t>
                      </a: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38">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3996" marR="53996" marT="46802" marB="4680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駅 </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駅）</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14">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945</a:t>
                      </a:r>
                      <a:r>
                        <a:rPr lang="ja-JP" altLang="en-US" sz="1000" b="0" i="0" u="none" strike="noStrike" dirty="0" smtClean="0">
                          <a:latin typeface="ＭＳ Ｐゴシック" pitchFamily="50" charset="-128"/>
                          <a:ea typeface="ＭＳ Ｐゴシック" pitchFamily="50" charset="-128"/>
                        </a:rPr>
                        <a:t>台</a:t>
                      </a:r>
                      <a:endParaRPr lang="en-US" altLang="ja-JP" sz="1000" b="0" i="0" u="none" strike="noStrike" dirty="0">
                        <a:latin typeface="ＭＳ Ｐゴシック" pitchFamily="50" charset="-128"/>
                        <a:ea typeface="ＭＳ Ｐゴシック" pitchFamily="50" charset="-128"/>
                      </a:endParaRP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3996" marR="53996" marT="46802" marB="46802" anchor="ctr" horzOverflow="overflow">
                    <a:lnL w="12700" cap="flat" cmpd="sng" algn="ctr">
                      <a:solidFill>
                        <a:schemeClr val="tx1"/>
                      </a:solidFill>
                      <a:prstDash val="solid"/>
                      <a:round/>
                      <a:headEnd type="none" w="med" len="med"/>
                      <a:tailEnd type="none" w="med" len="med"/>
                    </a:lnL>
                  </a:tcPr>
                </a:tc>
                <a:tc>
                  <a:txBody>
                    <a:bodyPr/>
                    <a:lstStyle/>
                    <a:p>
                      <a:pPr algn="ctr" fontAlgn="ctr"/>
                      <a:r>
                        <a:rPr lang="en-US" altLang="ja-JP" sz="1000" b="0" i="0" u="none" strike="noStrike" dirty="0" smtClean="0">
                          <a:solidFill>
                            <a:schemeClr val="tx1"/>
                          </a:solidFill>
                          <a:latin typeface="ＭＳ Ｐゴシック"/>
                        </a:rPr>
                        <a:t>45.0%</a:t>
                      </a:r>
                      <a:endParaRPr lang="en-US" altLang="ja-JP" sz="1000" b="0" i="0" u="none" strike="noStrike" dirty="0">
                        <a:solidFill>
                          <a:schemeClr val="tx1"/>
                        </a:solidFill>
                        <a:latin typeface="ＭＳ Ｐゴシック"/>
                      </a:endParaRPr>
                    </a:p>
                  </a:txBody>
                  <a:tcPr marL="9524" marR="9524"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a:rPr>
                        <a:t>55.0%</a:t>
                      </a:r>
                      <a:endParaRPr lang="en-US" altLang="ja-JP" sz="1000" b="0" i="0" u="none" strike="noStrike" dirty="0">
                        <a:solidFill>
                          <a:schemeClr val="tx1"/>
                        </a:solidFill>
                        <a:latin typeface="ＭＳ Ｐゴシック"/>
                      </a:endParaRPr>
                    </a:p>
                  </a:txBody>
                  <a:tcPr marL="9524" marR="9524"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03" name="タイトル 3"/>
          <p:cNvSpPr>
            <a:spLocks/>
          </p:cNvSpPr>
          <p:nvPr/>
        </p:nvSpPr>
        <p:spPr bwMode="gray">
          <a:xfrm>
            <a:off x="611188" y="42862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600"/>
              </a:lnSpc>
              <a:buFont typeface="Wingdings" pitchFamily="2" charset="2"/>
              <a:buNone/>
            </a:pPr>
            <a:endParaRPr lang="en-US" altLang="ja-JP" sz="1200">
              <a:solidFill>
                <a:srgbClr val="000000"/>
              </a:solidFill>
              <a:latin typeface="HGP創英角ｺﾞｼｯｸUB" pitchFamily="50" charset="-128"/>
              <a:ea typeface="HGP創英角ｺﾞｼｯｸUB" pitchFamily="50" charset="-128"/>
            </a:endParaRPr>
          </a:p>
        </p:txBody>
      </p:sp>
      <p:sp>
        <p:nvSpPr>
          <p:cNvPr id="25704" name="Rectangle 86"/>
          <p:cNvSpPr>
            <a:spLocks noChangeArrowheads="1"/>
          </p:cNvSpPr>
          <p:nvPr/>
        </p:nvSpPr>
        <p:spPr bwMode="auto">
          <a:xfrm>
            <a:off x="3319463" y="4076700"/>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非建物用途の内訳</a:t>
            </a:r>
          </a:p>
        </p:txBody>
      </p:sp>
      <p:sp>
        <p:nvSpPr>
          <p:cNvPr id="25705" name="テキスト ボックス 34"/>
          <p:cNvSpPr txBox="1">
            <a:spLocks noChangeArrowheads="1"/>
          </p:cNvSpPr>
          <p:nvPr/>
        </p:nvSpPr>
        <p:spPr bwMode="auto">
          <a:xfrm>
            <a:off x="4572000" y="6562725"/>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H25</a:t>
            </a:r>
            <a:r>
              <a:rPr lang="ja-JP" altLang="en-US" sz="700"/>
              <a:t>建物用途別土地利用現況調査）</a:t>
            </a:r>
            <a:endParaRPr lang="en-US" altLang="ja-JP" sz="700"/>
          </a:p>
        </p:txBody>
      </p:sp>
      <p:sp>
        <p:nvSpPr>
          <p:cNvPr id="15" name="テキスト ボックス 14"/>
          <p:cNvSpPr txBox="1"/>
          <p:nvPr/>
        </p:nvSpPr>
        <p:spPr>
          <a:xfrm>
            <a:off x="611188" y="485775"/>
            <a:ext cx="8064500" cy="661988"/>
          </a:xfrm>
          <a:prstGeom prst="rect">
            <a:avLst/>
          </a:prstGeom>
          <a:noFill/>
        </p:spPr>
        <p:txBody>
          <a:bodyPr>
            <a:spAutoFit/>
          </a:bodyPr>
          <a:lstStyle/>
          <a:p>
            <a:pPr marL="85725">
              <a:lnSpc>
                <a:spcPts val="1000"/>
              </a:lnSpc>
              <a:buFont typeface="Wingdings" pitchFamily="2" charset="2"/>
              <a:buNone/>
              <a:defRPr/>
            </a:pPr>
            <a:r>
              <a:rPr lang="en-US" altLang="ja-JP" sz="1200" dirty="0">
                <a:solidFill>
                  <a:srgbClr val="000000"/>
                </a:solidFill>
                <a:latin typeface="+mn-ea"/>
                <a:ea typeface="ＭＳ Ｐゴシック" pitchFamily="50" charset="-128"/>
              </a:rPr>
              <a:t>○</a:t>
            </a:r>
            <a:r>
              <a:rPr lang="ja-JP" altLang="ja-JP" sz="1200" dirty="0">
                <a:latin typeface="+mn-ea"/>
                <a:ea typeface="ＭＳ Ｐゴシック" pitchFamily="50" charset="-128"/>
              </a:rPr>
              <a:t>建物用途の割合は工業が</a:t>
            </a:r>
            <a:r>
              <a:rPr lang="en-US" altLang="ja-JP" sz="1200" dirty="0">
                <a:latin typeface="+mn-ea"/>
                <a:ea typeface="ＭＳ Ｐゴシック" pitchFamily="50" charset="-128"/>
              </a:rPr>
              <a:t>46.4</a:t>
            </a:r>
            <a:r>
              <a:rPr lang="ja-JP" altLang="ja-JP" sz="1200" dirty="0">
                <a:latin typeface="+mn-ea"/>
                <a:ea typeface="ＭＳ Ｐゴシック" pitchFamily="50" charset="-128"/>
              </a:rPr>
              <a:t>％</a:t>
            </a:r>
            <a:r>
              <a:rPr lang="ja-JP" altLang="en-US" sz="1200" dirty="0">
                <a:latin typeface="+mn-ea"/>
                <a:ea typeface="ＭＳ Ｐゴシック" pitchFamily="50" charset="-128"/>
              </a:rPr>
              <a:t>と</a:t>
            </a:r>
            <a:r>
              <a:rPr lang="ja-JP" altLang="ja-JP" sz="1200" dirty="0">
                <a:latin typeface="+mn-ea"/>
                <a:ea typeface="ＭＳ Ｐゴシック" pitchFamily="50" charset="-128"/>
              </a:rPr>
              <a:t>全体に占める割合が大きい</a:t>
            </a:r>
            <a:endParaRPr lang="ja-JP" altLang="en-US" sz="1200" dirty="0">
              <a:solidFill>
                <a:srgbClr val="000000"/>
              </a:solidFill>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○区域内には鉄道駅が</a:t>
            </a:r>
            <a:r>
              <a:rPr lang="en-US" altLang="ja-JP" sz="1200" dirty="0">
                <a:latin typeface="+mn-ea"/>
                <a:ea typeface="ＭＳ Ｐゴシック" pitchFamily="50" charset="-128"/>
              </a:rPr>
              <a:t>26</a:t>
            </a:r>
            <a:r>
              <a:rPr lang="ja-JP" altLang="ja-JP" sz="1200" dirty="0">
                <a:latin typeface="+mn-ea"/>
                <a:ea typeface="ＭＳ Ｐゴシック" pitchFamily="50" charset="-128"/>
              </a:rPr>
              <a:t>駅設置されており、１ｋ㎡あたりの鉄道駅数は</a:t>
            </a:r>
            <a:r>
              <a:rPr lang="en-US" altLang="ja-JP" sz="1200" dirty="0">
                <a:latin typeface="+mn-ea"/>
                <a:ea typeface="ＭＳ Ｐゴシック" pitchFamily="50" charset="-128"/>
              </a:rPr>
              <a:t>0.6</a:t>
            </a:r>
            <a:r>
              <a:rPr lang="ja-JP" altLang="ja-JP" sz="1200" dirty="0">
                <a:latin typeface="+mn-ea"/>
                <a:ea typeface="ＭＳ Ｐゴシック" pitchFamily="50" charset="-128"/>
              </a:rPr>
              <a:t>駅ある</a:t>
            </a:r>
            <a:endParaRPr lang="en-US" altLang="ja-JP" sz="1200" dirty="0">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○病院・診療所数は</a:t>
            </a:r>
            <a:r>
              <a:rPr lang="en-US" altLang="ja-JP" sz="1200" dirty="0">
                <a:latin typeface="+mn-ea"/>
                <a:ea typeface="ＭＳ Ｐゴシック" pitchFamily="50" charset="-128"/>
              </a:rPr>
              <a:t>530</a:t>
            </a:r>
            <a:r>
              <a:rPr lang="ja-JP" altLang="ja-JP" sz="1200" dirty="0">
                <a:latin typeface="+mn-ea"/>
                <a:ea typeface="ＭＳ Ｐゴシック" pitchFamily="50" charset="-128"/>
              </a:rPr>
              <a:t>カ所で、千人あたりの病院・診療所数は</a:t>
            </a:r>
            <a:r>
              <a:rPr lang="en-US" altLang="ja-JP" sz="1200" dirty="0">
                <a:latin typeface="+mn-ea"/>
                <a:ea typeface="ＭＳ Ｐゴシック" pitchFamily="50" charset="-128"/>
              </a:rPr>
              <a:t>1.7</a:t>
            </a:r>
            <a:r>
              <a:rPr lang="ja-JP" altLang="ja-JP" sz="1200" dirty="0">
                <a:latin typeface="+mn-ea"/>
                <a:ea typeface="ＭＳ Ｐゴシック" pitchFamily="50" charset="-128"/>
              </a:rPr>
              <a:t>カ所である</a:t>
            </a:r>
          </a:p>
        </p:txBody>
      </p:sp>
      <p:graphicFrame>
        <p:nvGraphicFramePr>
          <p:cNvPr id="17" name="グラフ 16"/>
          <p:cNvGraphicFramePr>
            <a:graphicFrameLocks/>
          </p:cNvGraphicFramePr>
          <p:nvPr/>
        </p:nvGraphicFramePr>
        <p:xfrm>
          <a:off x="2960203" y="4283224"/>
          <a:ext cx="2880024" cy="237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oup 22"/>
          <p:cNvGraphicFramePr>
            <a:graphicFrameLocks noGrp="1"/>
          </p:cNvGraphicFramePr>
          <p:nvPr/>
        </p:nvGraphicFramePr>
        <p:xfrm>
          <a:off x="831850" y="4095750"/>
          <a:ext cx="2012950" cy="2160588"/>
        </p:xfrm>
        <a:graphic>
          <a:graphicData uri="http://schemas.openxmlformats.org/drawingml/2006/table">
            <a:tbl>
              <a:tblPr/>
              <a:tblGrid>
                <a:gridCol w="249636"/>
                <a:gridCol w="935636"/>
                <a:gridCol w="827678"/>
              </a:tblGrid>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非建物用途</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51.3%</a:t>
                      </a:r>
                      <a:endParaRPr lang="en-US" altLang="ja-JP" sz="1000" b="0" i="0" u="none" strike="noStrike" dirty="0">
                        <a:latin typeface="ＭＳ Ｐゴシック" pitchFamily="50" charset="-128"/>
                        <a:ea typeface="ＭＳ Ｐゴシック" pitchFamily="50" charset="-128"/>
                      </a:endParaRP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0098">
                <a:tc rowSpan="5">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3979" marR="53979" marT="46813" marB="46813"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道路</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100" b="0" i="0" u="none" strike="noStrike" dirty="0">
                          <a:latin typeface="ＭＳ Ｐゴシック"/>
                        </a:rPr>
                        <a:t>27.9%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水面</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100" b="0" i="0" u="none" strike="noStrike" dirty="0">
                          <a:latin typeface="ＭＳ Ｐゴシック"/>
                        </a:rPr>
                        <a:t>38.0%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公園緑地</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100" b="0" i="0" u="none" strike="noStrike" dirty="0">
                          <a:latin typeface="ＭＳ Ｐゴシック"/>
                        </a:rPr>
                        <a:t>9.8%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農地</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100" b="0" i="0" u="none" strike="noStrike" dirty="0">
                          <a:latin typeface="ＭＳ Ｐゴシック"/>
                        </a:rPr>
                        <a:t>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latin typeface="ＭＳ Ｐゴシック"/>
                        </a:rPr>
                        <a:t>24.3%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２２</a:t>
            </a:r>
            <a:endParaRPr lang="ja-JP" altLang="en-US" sz="1200" b="1" dirty="0">
              <a:solidFill>
                <a:srgbClr val="000000"/>
              </a:solidFill>
              <a:latin typeface="ＭＳ Ｐゴシック" charset="-128"/>
              <a:ea typeface="Meiryo UI" pitchFamily="50" charset="-128"/>
              <a:cs typeface="Meiryo UI" pitchFamily="50" charset="-128"/>
            </a:endParaRPr>
          </a:p>
        </p:txBody>
      </p:sp>
      <p:grpSp>
        <p:nvGrpSpPr>
          <p:cNvPr id="19" name="グループ化 18"/>
          <p:cNvGrpSpPr/>
          <p:nvPr/>
        </p:nvGrpSpPr>
        <p:grpSpPr>
          <a:xfrm>
            <a:off x="3688844" y="3491488"/>
            <a:ext cx="432048" cy="216024"/>
            <a:chOff x="701196" y="2120240"/>
            <a:chExt cx="432048" cy="216024"/>
          </a:xfrm>
        </p:grpSpPr>
        <p:sp>
          <p:nvSpPr>
            <p:cNvPr id="20" name="正方形/長方形 19"/>
            <p:cNvSpPr/>
            <p:nvPr/>
          </p:nvSpPr>
          <p:spPr>
            <a:xfrm>
              <a:off x="797984" y="2149956"/>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テキスト ボックス 3"/>
            <p:cNvSpPr txBox="1"/>
            <p:nvPr/>
          </p:nvSpPr>
          <p:spPr>
            <a:xfrm>
              <a:off x="701196" y="2120240"/>
              <a:ext cx="43204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t>住居</a:t>
              </a:r>
            </a:p>
          </p:txBody>
        </p:sp>
      </p:grpSp>
    </p:spTree>
    <p:extLst>
      <p:ext uri="{BB962C8B-B14F-4D97-AF65-F5344CB8AC3E}">
        <p14:creationId xmlns:p14="http://schemas.microsoft.com/office/powerpoint/2010/main" val="4236574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25"/>
          <p:cNvSpPr>
            <a:spLocks noChangeArrowheads="1"/>
          </p:cNvSpPr>
          <p:nvPr/>
        </p:nvSpPr>
        <p:spPr bwMode="gray">
          <a:xfrm>
            <a:off x="0" y="2924175"/>
            <a:ext cx="9144000" cy="100965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buFont typeface="Wingdings" pitchFamily="2" charset="2"/>
              <a:buNone/>
            </a:pPr>
            <a:r>
              <a:rPr lang="ja-JP" altLang="en-US" sz="2400" b="1">
                <a:latin typeface="ＭＳ Ｐゴシック" charset="-128"/>
              </a:rPr>
              <a:t>第四区</a:t>
            </a:r>
          </a:p>
          <a:p>
            <a:pPr algn="ctr" eaLnBrk="1" hangingPunct="1">
              <a:spcBef>
                <a:spcPct val="50000"/>
              </a:spcBef>
              <a:buFont typeface="Wingdings" pitchFamily="2" charset="2"/>
              <a:buNone/>
            </a:pPr>
            <a:r>
              <a:rPr lang="ja-JP" altLang="en-US" sz="2400" b="1">
                <a:latin typeface="ＭＳ Ｐゴシック" charset="-128"/>
              </a:rPr>
              <a:t>（東成区・城東区・鶴見区）</a:t>
            </a:r>
            <a:endParaRPr lang="ja-JP" altLang="en-US" sz="2400" b="1">
              <a:latin typeface="HGS創英角ｺﾞｼｯｸUB" pitchFamily="50" charset="-128"/>
            </a:endParaRPr>
          </a:p>
        </p:txBody>
      </p:sp>
      <p:sp>
        <p:nvSpPr>
          <p:cNvPr id="3" name="正方形/長方形 27"/>
          <p:cNvSpPr>
            <a:spLocks noChangeArrowheads="1"/>
          </p:cNvSpPr>
          <p:nvPr/>
        </p:nvSpPr>
        <p:spPr bwMode="auto">
          <a:xfrm>
            <a:off x="8112125" y="663700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２３</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531770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正方形/長方形 25"/>
          <p:cNvSpPr>
            <a:spLocks noChangeArrowheads="1"/>
          </p:cNvSpPr>
          <p:nvPr/>
        </p:nvSpPr>
        <p:spPr bwMode="gray">
          <a:xfrm>
            <a:off x="0" y="0"/>
            <a:ext cx="9144000" cy="36000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ja-JP" altLang="en-US" sz="2000" b="1" dirty="0">
                <a:latin typeface="HGS創英角ｺﾞｼｯｸUB"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第四区（東成区・城東区・鶴見区）</a:t>
            </a:r>
          </a:p>
        </p:txBody>
      </p:sp>
      <p:sp>
        <p:nvSpPr>
          <p:cNvPr id="27652" name="タイトル 3"/>
          <p:cNvSpPr txBox="1">
            <a:spLocks/>
          </p:cNvSpPr>
          <p:nvPr/>
        </p:nvSpPr>
        <p:spPr bwMode="auto">
          <a:xfrm>
            <a:off x="4019550" y="549275"/>
            <a:ext cx="5040313" cy="619283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7653" name="タイトル 3"/>
          <p:cNvSpPr>
            <a:spLocks/>
          </p:cNvSpPr>
          <p:nvPr/>
        </p:nvSpPr>
        <p:spPr bwMode="auto">
          <a:xfrm>
            <a:off x="74613" y="549275"/>
            <a:ext cx="3816350" cy="619283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72000" rIns="3600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147638" y="620713"/>
            <a:ext cx="1223962" cy="21590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総合区の概要</a:t>
            </a:r>
          </a:p>
        </p:txBody>
      </p:sp>
      <p:sp>
        <p:nvSpPr>
          <p:cNvPr id="27655" name="Text Box 8"/>
          <p:cNvSpPr txBox="1">
            <a:spLocks noChangeArrowheads="1"/>
          </p:cNvSpPr>
          <p:nvPr/>
        </p:nvSpPr>
        <p:spPr bwMode="auto">
          <a:xfrm>
            <a:off x="74613" y="2708275"/>
            <a:ext cx="12239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smtClean="0">
                <a:solidFill>
                  <a:srgbClr val="000000"/>
                </a:solidFill>
                <a:latin typeface="HGP創英角ｺﾞｼｯｸUB" pitchFamily="50" charset="-128"/>
                <a:ea typeface="HGP創英角ｺﾞｼｯｸUB" pitchFamily="50" charset="-128"/>
              </a:rPr>
              <a:t>区役所関係</a:t>
            </a:r>
            <a:r>
              <a:rPr lang="en-US" altLang="ja-JP" sz="1100" dirty="0" smtClean="0">
                <a:solidFill>
                  <a:srgbClr val="000000"/>
                </a:solidFill>
                <a:latin typeface="HGP創英角ｺﾞｼｯｸUB" pitchFamily="50" charset="-128"/>
                <a:ea typeface="HGP創英角ｺﾞｼｯｸUB" pitchFamily="50" charset="-128"/>
              </a:rPr>
              <a:t>】</a:t>
            </a:r>
            <a:endParaRPr lang="en-US" altLang="ja-JP" sz="1100" dirty="0">
              <a:solidFill>
                <a:srgbClr val="000000"/>
              </a:solidFill>
              <a:latin typeface="HGP創英角ｺﾞｼｯｸUB" pitchFamily="50" charset="-128"/>
              <a:ea typeface="HGP創英角ｺﾞｼｯｸUB" pitchFamily="50" charset="-128"/>
            </a:endParaRPr>
          </a:p>
        </p:txBody>
      </p:sp>
      <p:sp>
        <p:nvSpPr>
          <p:cNvPr id="27656" name="Text Box 9"/>
          <p:cNvSpPr txBox="1">
            <a:spLocks noChangeArrowheads="1"/>
          </p:cNvSpPr>
          <p:nvPr/>
        </p:nvSpPr>
        <p:spPr bwMode="auto">
          <a:xfrm>
            <a:off x="74613" y="836613"/>
            <a:ext cx="12239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27657" name="Text Box 10"/>
          <p:cNvSpPr txBox="1">
            <a:spLocks noChangeArrowheads="1"/>
          </p:cNvSpPr>
          <p:nvPr/>
        </p:nvSpPr>
        <p:spPr bwMode="auto">
          <a:xfrm>
            <a:off x="74613" y="4240213"/>
            <a:ext cx="2592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graphicFrame>
        <p:nvGraphicFramePr>
          <p:cNvPr id="49163" name="Group 11"/>
          <p:cNvGraphicFramePr>
            <a:graphicFrameLocks noGrp="1"/>
          </p:cNvGraphicFramePr>
          <p:nvPr/>
        </p:nvGraphicFramePr>
        <p:xfrm>
          <a:off x="147638" y="1125538"/>
          <a:ext cx="3671887" cy="1368723"/>
        </p:xfrm>
        <a:graphic>
          <a:graphicData uri="http://schemas.openxmlformats.org/drawingml/2006/table">
            <a:tbl>
              <a:tblPr/>
              <a:tblGrid>
                <a:gridCol w="1223962"/>
                <a:gridCol w="1223963"/>
                <a:gridCol w="1223962"/>
              </a:tblGrid>
              <a:tr h="24277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356,817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348,925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332,236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162,496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321,840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489">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面　積</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err="1" smtClean="0">
                          <a:ln>
                            <a:noFill/>
                          </a:ln>
                          <a:solidFill>
                            <a:schemeClr val="tx1"/>
                          </a:solidFill>
                          <a:effectLst/>
                          <a:latin typeface="ＭＳ Ｐゴシック" pitchFamily="50" charset="-128"/>
                          <a:ea typeface="ＭＳ Ｐゴシック" pitchFamily="50" charset="-128"/>
                        </a:rPr>
                        <a:t>ｋ</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9,632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21.09</a:t>
                      </a:r>
                      <a:r>
                        <a:rPr kumimoji="1" lang="ja-JP" altLang="en-US" sz="1000" b="0" i="0" u="none" strike="noStrike" cap="none" normalizeH="0" baseline="0" dirty="0" err="1" smtClean="0">
                          <a:ln>
                            <a:noFill/>
                          </a:ln>
                          <a:solidFill>
                            <a:schemeClr val="tx1"/>
                          </a:solidFill>
                          <a:effectLst/>
                          <a:latin typeface="ＭＳ Ｐゴシック" pitchFamily="50" charset="-128"/>
                          <a:ea typeface="ＭＳ Ｐゴシック" pitchFamily="50" charset="-128"/>
                        </a:rPr>
                        <a:t>ｋ</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192" name="Group 40"/>
          <p:cNvGraphicFramePr>
            <a:graphicFrameLocks noGrp="1"/>
          </p:cNvGraphicFramePr>
          <p:nvPr/>
        </p:nvGraphicFramePr>
        <p:xfrm>
          <a:off x="147638" y="4538663"/>
          <a:ext cx="3671887" cy="1346340"/>
        </p:xfrm>
        <a:graphic>
          <a:graphicData uri="http://schemas.openxmlformats.org/drawingml/2006/table">
            <a:tbl>
              <a:tblPr/>
              <a:tblGrid>
                <a:gridCol w="1223962"/>
                <a:gridCol w="1223963"/>
                <a:gridCol w="1223962"/>
              </a:tblGrid>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区民センター・ホール</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老人福祉センター</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子ども・子育てプラザ</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24367">
                <a:tc gridSpan="2">
                  <a:txBody>
                    <a:bodyPr/>
                    <a:lstStyle/>
                    <a:p>
                      <a:pPr algn="ctr"/>
                      <a:r>
                        <a:rPr lang="en-US" altLang="ja-JP" sz="1000" dirty="0" smtClean="0">
                          <a:latin typeface="ＭＳ Ｐゴシック" pitchFamily="50" charset="-128"/>
                          <a:ea typeface="ＭＳ Ｐゴシック" pitchFamily="50" charset="-128"/>
                        </a:rPr>
                        <a:t>105</a:t>
                      </a:r>
                      <a:r>
                        <a:rPr lang="ja-JP" altLang="en-US" sz="1000" dirty="0" smtClean="0">
                          <a:latin typeface="ＭＳ Ｐゴシック" pitchFamily="50" charset="-128"/>
                          <a:ea typeface="ＭＳ Ｐゴシック" pitchFamily="50" charset="-128"/>
                        </a:rPr>
                        <a:t>ヵ所（</a:t>
                      </a:r>
                      <a:r>
                        <a:rPr lang="en-US" altLang="ja-JP" sz="1000" dirty="0" smtClean="0">
                          <a:latin typeface="ＭＳ Ｐゴシック" pitchFamily="50" charset="-128"/>
                          <a:ea typeface="ＭＳ Ｐゴシック" pitchFamily="50" charset="-128"/>
                        </a:rPr>
                        <a:t>2.89㎡</a:t>
                      </a:r>
                      <a:r>
                        <a:rPr lang="ja-JP" altLang="en-US" sz="1000" dirty="0" smtClean="0">
                          <a:latin typeface="ＭＳ Ｐゴシック" pitchFamily="50" charset="-128"/>
                          <a:ea typeface="ＭＳ Ｐゴシック" pitchFamily="50" charset="-128"/>
                        </a:rPr>
                        <a:t>）</a:t>
                      </a:r>
                      <a:endParaRPr lang="ja-JP" altLang="en-US" sz="1000" dirty="0">
                        <a:latin typeface="ＭＳ Ｐゴシック" pitchFamily="50" charset="-128"/>
                        <a:ea typeface="ＭＳ Ｐゴシック" pitchFamily="50" charset="-128"/>
                      </a:endParaRP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332" name="Group 180"/>
          <p:cNvGraphicFramePr>
            <a:graphicFrameLocks noGrp="1"/>
          </p:cNvGraphicFramePr>
          <p:nvPr/>
        </p:nvGraphicFramePr>
        <p:xfrm>
          <a:off x="147638" y="2995613"/>
          <a:ext cx="3671887" cy="1033504"/>
        </p:xfrm>
        <a:graphic>
          <a:graphicData uri="http://schemas.openxmlformats.org/drawingml/2006/table">
            <a:tbl>
              <a:tblPr/>
              <a:tblGrid>
                <a:gridCol w="1223962"/>
                <a:gridCol w="608112"/>
                <a:gridCol w="615851"/>
                <a:gridCol w="1223962"/>
              </a:tblGrid>
              <a:tr h="36032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職員配置数案</a:t>
                      </a:r>
                    </a:p>
                  </a:txBody>
                  <a:tcPr marL="18000" marR="18000" marT="35996" marB="3599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6" marB="35996"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r>
              <a:tr h="22437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6" marB="3599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6" marB="3599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r>
              <a:tr h="22437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8000" marR="18000" marT="35996" marB="3599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4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3.9km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6" marB="35996"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lang="ja-JP" altLang="en-US" sz="1000" dirty="0" smtClean="0">
                          <a:latin typeface="ＭＳ Ｐゴシック" pitchFamily="50" charset="-128"/>
                          <a:ea typeface="ＭＳ Ｐゴシック" pitchFamily="50" charset="-128"/>
                        </a:rPr>
                        <a:t>東成 ⇔ 鶴見  </a:t>
                      </a:r>
                      <a:r>
                        <a:rPr lang="en-US" altLang="ja-JP" sz="1000" dirty="0" smtClean="0">
                          <a:latin typeface="ＭＳ Ｐゴシック" pitchFamily="50" charset="-128"/>
                          <a:ea typeface="ＭＳ Ｐゴシック" pitchFamily="50" charset="-128"/>
                        </a:rPr>
                        <a:t>6.0km</a:t>
                      </a:r>
                      <a:endParaRPr lang="ja-JP" altLang="en-US" sz="1000" dirty="0">
                        <a:latin typeface="ＭＳ Ｐゴシック" pitchFamily="50" charset="-128"/>
                        <a:ea typeface="ＭＳ Ｐゴシック" pitchFamily="50" charset="-128"/>
                      </a:endParaRPr>
                    </a:p>
                  </a:txBody>
                  <a:tcPr marL="18000" marR="18000" marT="35996" marB="35996"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a:r>
                        <a:rPr lang="ja-JP" altLang="en-US" sz="1000" dirty="0" smtClean="0">
                          <a:latin typeface="ＭＳ Ｐゴシック" pitchFamily="50" charset="-128"/>
                          <a:ea typeface="ＭＳ Ｐゴシック" pitchFamily="50" charset="-128"/>
                        </a:rPr>
                        <a:t>城東 ⇔ 鶴見</a:t>
                      </a:r>
                      <a:r>
                        <a:rPr lang="ja-JP" altLang="en-US" sz="1000" baseline="0" dirty="0" smtClean="0">
                          <a:latin typeface="ＭＳ Ｐゴシック" pitchFamily="50" charset="-128"/>
                          <a:ea typeface="ＭＳ Ｐゴシック" pitchFamily="50" charset="-128"/>
                        </a:rPr>
                        <a:t>  </a:t>
                      </a:r>
                      <a:r>
                        <a:rPr lang="en-US" altLang="ja-JP" sz="1000" dirty="0" smtClean="0">
                          <a:latin typeface="ＭＳ Ｐゴシック" pitchFamily="50" charset="-128"/>
                          <a:ea typeface="ＭＳ Ｐゴシック" pitchFamily="50" charset="-128"/>
                        </a:rPr>
                        <a:t>2.9km</a:t>
                      </a:r>
                      <a:endParaRPr lang="ja-JP" altLang="en-US" sz="1000" dirty="0">
                        <a:latin typeface="ＭＳ Ｐゴシック" pitchFamily="50" charset="-128"/>
                        <a:ea typeface="ＭＳ Ｐゴシック" pitchFamily="50" charset="-128"/>
                      </a:endParaRPr>
                    </a:p>
                  </a:txBody>
                  <a:tcPr marL="18000" marR="18000" marT="35996" marB="35996"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 name="正方形/長方形 85"/>
          <p:cNvSpPr>
            <a:spLocks/>
          </p:cNvSpPr>
          <p:nvPr/>
        </p:nvSpPr>
        <p:spPr bwMode="gray">
          <a:xfrm>
            <a:off x="7308850" y="201042"/>
            <a:ext cx="18351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87" name="正方形/長方形 26"/>
          <p:cNvSpPr>
            <a:spLocks/>
          </p:cNvSpPr>
          <p:nvPr/>
        </p:nvSpPr>
        <p:spPr bwMode="gray">
          <a:xfrm>
            <a:off x="7399338" y="286767"/>
            <a:ext cx="1652587"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 name="グループ化 87"/>
          <p:cNvGrpSpPr>
            <a:grpSpLocks/>
          </p:cNvGrpSpPr>
          <p:nvPr/>
        </p:nvGrpSpPr>
        <p:grpSpPr bwMode="auto">
          <a:xfrm>
            <a:off x="7448215" y="360022"/>
            <a:ext cx="1482725" cy="1441450"/>
            <a:chOff x="7418388" y="68263"/>
            <a:chExt cx="1482725" cy="1441450"/>
          </a:xfrm>
        </p:grpSpPr>
        <p:grpSp>
          <p:nvGrpSpPr>
            <p:cNvPr id="4" name="Group 167"/>
            <p:cNvGrpSpPr>
              <a:grpSpLocks noChangeAspect="1"/>
            </p:cNvGrpSpPr>
            <p:nvPr/>
          </p:nvGrpSpPr>
          <p:grpSpPr bwMode="auto">
            <a:xfrm>
              <a:off x="7418388" y="68263"/>
              <a:ext cx="1482725" cy="1441450"/>
              <a:chOff x="1698" y="1802"/>
              <a:chExt cx="13239" cy="12848"/>
            </a:xfrm>
          </p:grpSpPr>
          <p:sp>
            <p:nvSpPr>
              <p:cNvPr id="27776" name="Freeform 168"/>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77" name="Freeform 169"/>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78" name="Freeform 170"/>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79" name="Freeform 171"/>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0" name="Freeform 172"/>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1" name="Freeform 173"/>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2" name="Freeform 174" descr="50%"/>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pct50">
                <a:fgClr>
                  <a:srgbClr val="000000"/>
                </a:fgClr>
                <a:bgClr>
                  <a:srgbClr val="FFFFFF"/>
                </a:bgClr>
              </a:pattFill>
              <a:ln w="0" cap="flat">
                <a:solidFill>
                  <a:srgbClr val="000000"/>
                </a:solidFill>
                <a:prstDash val="solid"/>
                <a:round/>
                <a:headEnd/>
                <a:tailEnd/>
              </a:ln>
            </p:spPr>
            <p:txBody>
              <a:bodyPr/>
              <a:lstStyle/>
              <a:p>
                <a:endParaRPr lang="ja-JP" altLang="en-US"/>
              </a:p>
            </p:txBody>
          </p:sp>
          <p:sp>
            <p:nvSpPr>
              <p:cNvPr id="27783" name="Freeform 175"/>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4" name="Freeform 176"/>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5" name="Freeform 177"/>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6" name="Freeform 178"/>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7" name="Freeform 179"/>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8" name="Freeform 180"/>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89" name="Freeform 181" descr="50%"/>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pct50">
                <a:fgClr>
                  <a:srgbClr val="000000"/>
                </a:fgClr>
                <a:bgClr>
                  <a:srgbClr val="FFFFFF"/>
                </a:bgClr>
              </a:pattFill>
              <a:ln w="0" cap="flat">
                <a:solidFill>
                  <a:srgbClr val="000000"/>
                </a:solidFill>
                <a:prstDash val="solid"/>
                <a:round/>
                <a:headEnd/>
                <a:tailEnd/>
              </a:ln>
            </p:spPr>
            <p:txBody>
              <a:bodyPr/>
              <a:lstStyle/>
              <a:p>
                <a:endParaRPr lang="ja-JP" altLang="en-US"/>
              </a:p>
            </p:txBody>
          </p:sp>
          <p:sp>
            <p:nvSpPr>
              <p:cNvPr id="27790" name="Freeform 182"/>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91" name="Freeform 183"/>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92" name="Freeform 184"/>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93" name="Freeform 185" descr="5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pct50">
                <a:fgClr>
                  <a:srgbClr val="000000"/>
                </a:fgClr>
                <a:bgClr>
                  <a:srgbClr val="FFFFFF"/>
                </a:bgClr>
              </a:pattFill>
              <a:ln w="0" cap="flat">
                <a:solidFill>
                  <a:srgbClr val="000000"/>
                </a:solidFill>
                <a:prstDash val="solid"/>
                <a:round/>
                <a:headEnd/>
                <a:tailEnd/>
              </a:ln>
            </p:spPr>
            <p:txBody>
              <a:bodyPr/>
              <a:lstStyle/>
              <a:p>
                <a:endParaRPr lang="ja-JP" altLang="en-US"/>
              </a:p>
            </p:txBody>
          </p:sp>
          <p:sp>
            <p:nvSpPr>
              <p:cNvPr id="27794" name="Freeform 186" descr="20%"/>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95" name="Freeform 187"/>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96" name="Freeform 188"/>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97" name="Freeform 189"/>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98" name="Freeform 190" descr="20%"/>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99" name="Freeform 191"/>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27773" name="AutoShape 170"/>
            <p:cNvSpPr>
              <a:spLocks/>
            </p:cNvSpPr>
            <p:nvPr/>
          </p:nvSpPr>
          <p:spPr bwMode="auto">
            <a:xfrm>
              <a:off x="8243888" y="179388"/>
              <a:ext cx="431800" cy="179387"/>
            </a:xfrm>
            <a:prstGeom prst="borderCallout2">
              <a:avLst>
                <a:gd name="adj1" fmla="val 55222"/>
                <a:gd name="adj2" fmla="val 105880"/>
                <a:gd name="adj3" fmla="val 60532"/>
                <a:gd name="adj4" fmla="val 138676"/>
                <a:gd name="adj5" fmla="val 176106"/>
                <a:gd name="adj6" fmla="val 135884"/>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鶴見区</a:t>
              </a:r>
            </a:p>
          </p:txBody>
        </p:sp>
        <p:sp>
          <p:nvSpPr>
            <p:cNvPr id="27774" name="AutoShape 170"/>
            <p:cNvSpPr>
              <a:spLocks/>
            </p:cNvSpPr>
            <p:nvPr/>
          </p:nvSpPr>
          <p:spPr bwMode="auto">
            <a:xfrm>
              <a:off x="7812088" y="466725"/>
              <a:ext cx="431800" cy="179388"/>
            </a:xfrm>
            <a:prstGeom prst="borderCallout2">
              <a:avLst>
                <a:gd name="adj1" fmla="val 55222"/>
                <a:gd name="adj2" fmla="val 105880"/>
                <a:gd name="adj3" fmla="val 60532"/>
                <a:gd name="adj4" fmla="val 138676"/>
                <a:gd name="adj5" fmla="val 101769"/>
                <a:gd name="adj6" fmla="val 164560"/>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城東区</a:t>
              </a:r>
            </a:p>
          </p:txBody>
        </p:sp>
        <p:sp>
          <p:nvSpPr>
            <p:cNvPr id="27775" name="AutoShape 170"/>
            <p:cNvSpPr>
              <a:spLocks/>
            </p:cNvSpPr>
            <p:nvPr/>
          </p:nvSpPr>
          <p:spPr bwMode="auto">
            <a:xfrm>
              <a:off x="7885113" y="898525"/>
              <a:ext cx="431800" cy="179388"/>
            </a:xfrm>
            <a:prstGeom prst="borderCallout2">
              <a:avLst>
                <a:gd name="adj1" fmla="val 55222"/>
                <a:gd name="adj2" fmla="val 105880"/>
                <a:gd name="adj3" fmla="val 60532"/>
                <a:gd name="adj4" fmla="val 138676"/>
                <a:gd name="adj5" fmla="val -20352"/>
                <a:gd name="adj6" fmla="val 151324"/>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東成区</a:t>
              </a:r>
            </a:p>
          </p:txBody>
        </p:sp>
      </p:grpSp>
      <p:grpSp>
        <p:nvGrpSpPr>
          <p:cNvPr id="5" name="グループ化 95"/>
          <p:cNvGrpSpPr>
            <a:grpSpLocks/>
          </p:cNvGrpSpPr>
          <p:nvPr/>
        </p:nvGrpSpPr>
        <p:grpSpPr bwMode="auto">
          <a:xfrm>
            <a:off x="4356100" y="2133600"/>
            <a:ext cx="4537075" cy="4157663"/>
            <a:chOff x="1539717" y="1268760"/>
            <a:chExt cx="4851059" cy="4446815"/>
          </a:xfrm>
        </p:grpSpPr>
        <p:grpSp>
          <p:nvGrpSpPr>
            <p:cNvPr id="6" name="グループ化 56"/>
            <p:cNvGrpSpPr>
              <a:grpSpLocks/>
            </p:cNvGrpSpPr>
            <p:nvPr/>
          </p:nvGrpSpPr>
          <p:grpSpPr bwMode="auto">
            <a:xfrm>
              <a:off x="1539717" y="1268760"/>
              <a:ext cx="4851059" cy="4446815"/>
              <a:chOff x="1539717" y="1268760"/>
              <a:chExt cx="4851059" cy="4446815"/>
            </a:xfrm>
          </p:grpSpPr>
          <p:grpSp>
            <p:nvGrpSpPr>
              <p:cNvPr id="7" name="グループ化 38"/>
              <p:cNvGrpSpPr>
                <a:grpSpLocks/>
              </p:cNvGrpSpPr>
              <p:nvPr/>
            </p:nvGrpSpPr>
            <p:grpSpPr bwMode="auto">
              <a:xfrm>
                <a:off x="2051720" y="1268760"/>
                <a:ext cx="4339056" cy="4446815"/>
                <a:chOff x="2267744" y="1340768"/>
                <a:chExt cx="4339056" cy="4446815"/>
              </a:xfrm>
            </p:grpSpPr>
            <p:grpSp>
              <p:nvGrpSpPr>
                <p:cNvPr id="8" name="グループ化 27"/>
                <p:cNvGrpSpPr>
                  <a:grpSpLocks/>
                </p:cNvGrpSpPr>
                <p:nvPr/>
              </p:nvGrpSpPr>
              <p:grpSpPr bwMode="auto">
                <a:xfrm>
                  <a:off x="2267744" y="1340768"/>
                  <a:ext cx="4339056" cy="4446815"/>
                  <a:chOff x="2411760" y="1196752"/>
                  <a:chExt cx="4339056" cy="4446815"/>
                </a:xfrm>
              </p:grpSpPr>
              <p:grpSp>
                <p:nvGrpSpPr>
                  <p:cNvPr id="9" name="グループ化 1"/>
                  <p:cNvGrpSpPr>
                    <a:grpSpLocks/>
                  </p:cNvGrpSpPr>
                  <p:nvPr/>
                </p:nvGrpSpPr>
                <p:grpSpPr bwMode="auto">
                  <a:xfrm>
                    <a:off x="2411760" y="1196752"/>
                    <a:ext cx="4339056" cy="4446815"/>
                    <a:chOff x="0" y="0"/>
                    <a:chExt cx="4339056" cy="4446815"/>
                  </a:xfrm>
                </p:grpSpPr>
                <p:pic>
                  <p:nvPicPr>
                    <p:cNvPr id="27770" name="図 119"/>
                    <p:cNvPicPr>
                      <a:picLocks noChangeAspect="1"/>
                    </p:cNvPicPr>
                    <p:nvPr/>
                  </p:nvPicPr>
                  <p:blipFill>
                    <a:blip r:embed="rId3" cstate="print">
                      <a:extLst>
                        <a:ext uri="{28A0092B-C50C-407E-A947-70E740481C1C}">
                          <a14:useLocalDpi xmlns:a14="http://schemas.microsoft.com/office/drawing/2010/main" val="0"/>
                        </a:ext>
                      </a:extLst>
                    </a:blip>
                    <a:srcRect l="29512" t="3287" r="28511" b="4916"/>
                    <a:stretch>
                      <a:fillRect/>
                    </a:stretch>
                  </p:blipFill>
                  <p:spPr bwMode="auto">
                    <a:xfrm>
                      <a:off x="31377" y="34739"/>
                      <a:ext cx="4307679" cy="441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グループ化 4"/>
                    <p:cNvGrpSpPr/>
                    <p:nvPr/>
                  </p:nvGrpSpPr>
                  <p:grpSpPr>
                    <a:xfrm>
                      <a:off x="0" y="0"/>
                      <a:ext cx="2411186" cy="3888922"/>
                      <a:chOff x="0" y="0"/>
                      <a:chExt cx="2411186" cy="3888922"/>
                    </a:xfrm>
                    <a:solidFill>
                      <a:sysClr val="window" lastClr="FFFFFF"/>
                    </a:solidFill>
                  </p:grpSpPr>
                  <p:sp>
                    <p:nvSpPr>
                      <p:cNvPr id="122" name="正方形/長方形 121"/>
                      <p:cNvSpPr/>
                      <p:nvPr/>
                    </p:nvSpPr>
                    <p:spPr>
                      <a:xfrm>
                        <a:off x="27215" y="10886"/>
                        <a:ext cx="585107"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3" name="正方形/長方形 122"/>
                      <p:cNvSpPr/>
                      <p:nvPr/>
                    </p:nvSpPr>
                    <p:spPr>
                      <a:xfrm>
                        <a:off x="1826079" y="0"/>
                        <a:ext cx="585107" cy="4327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6" name="正方形/長方形 7"/>
                      <p:cNvSpPr/>
                      <p:nvPr/>
                    </p:nvSpPr>
                    <p:spPr>
                      <a:xfrm>
                        <a:off x="0" y="2188029"/>
                        <a:ext cx="326571" cy="367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7" name="正方形/長方形 126"/>
                      <p:cNvSpPr/>
                      <p:nvPr/>
                    </p:nvSpPr>
                    <p:spPr>
                      <a:xfrm>
                        <a:off x="2723" y="3551464"/>
                        <a:ext cx="242206" cy="3374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grpSp>
                <p:nvGrpSpPr>
                  <p:cNvPr id="11" name="グループ化 26"/>
                  <p:cNvGrpSpPr>
                    <a:grpSpLocks/>
                  </p:cNvGrpSpPr>
                  <p:nvPr/>
                </p:nvGrpSpPr>
                <p:grpSpPr bwMode="auto">
                  <a:xfrm>
                    <a:off x="2859880" y="2120412"/>
                    <a:ext cx="2288669" cy="3211111"/>
                    <a:chOff x="2859880" y="2120412"/>
                    <a:chExt cx="2288669" cy="3211111"/>
                  </a:xfrm>
                </p:grpSpPr>
                <p:sp>
                  <p:nvSpPr>
                    <p:cNvPr id="115" name="円/楕円 11"/>
                    <p:cNvSpPr/>
                    <p:nvPr/>
                  </p:nvSpPr>
                  <p:spPr>
                    <a:xfrm>
                      <a:off x="5004232" y="2563567"/>
                      <a:ext cx="144275" cy="14432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正方形/長方形 115"/>
                    <p:cNvSpPr/>
                    <p:nvPr/>
                  </p:nvSpPr>
                  <p:spPr>
                    <a:xfrm>
                      <a:off x="3727816" y="2120413"/>
                      <a:ext cx="1308665" cy="3854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鶴見区役所</a:t>
                      </a:r>
                      <a:endParaRPr lang="en-US" altLang="ja-JP" sz="900" dirty="0">
                        <a:solidFill>
                          <a:schemeClr val="tx1"/>
                        </a:solidFill>
                      </a:endParaRPr>
                    </a:p>
                    <a:p>
                      <a:pPr algn="ctr">
                        <a:defRPr/>
                      </a:pPr>
                      <a:r>
                        <a:rPr lang="ja-JP" altLang="en-US" sz="900" dirty="0">
                          <a:solidFill>
                            <a:schemeClr val="tx1"/>
                          </a:solidFill>
                        </a:rPr>
                        <a:t>（地域自治区事務所）</a:t>
                      </a:r>
                    </a:p>
                  </p:txBody>
                </p:sp>
                <p:sp>
                  <p:nvSpPr>
                    <p:cNvPr id="118" name="円/楕円 117"/>
                    <p:cNvSpPr/>
                    <p:nvPr/>
                  </p:nvSpPr>
                  <p:spPr>
                    <a:xfrm>
                      <a:off x="2860464" y="5186830"/>
                      <a:ext cx="144276" cy="14432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12" name="グループ化 37"/>
                <p:cNvGrpSpPr>
                  <a:grpSpLocks/>
                </p:cNvGrpSpPr>
                <p:nvPr/>
              </p:nvGrpSpPr>
              <p:grpSpPr bwMode="auto">
                <a:xfrm>
                  <a:off x="2524758" y="2047097"/>
                  <a:ext cx="3228293" cy="3451735"/>
                  <a:chOff x="2524758" y="2047097"/>
                  <a:chExt cx="3228293" cy="3451735"/>
                </a:xfrm>
              </p:grpSpPr>
              <p:sp>
                <p:nvSpPr>
                  <p:cNvPr id="109" name="フリーフォーム 108"/>
                  <p:cNvSpPr/>
                  <p:nvPr/>
                </p:nvSpPr>
                <p:spPr>
                  <a:xfrm>
                    <a:off x="2619698" y="2255940"/>
                    <a:ext cx="3133329" cy="1268335"/>
                  </a:xfrm>
                  <a:custGeom>
                    <a:avLst/>
                    <a:gdLst>
                      <a:gd name="connsiteX0" fmla="*/ 0 w 3133725"/>
                      <a:gd name="connsiteY0" fmla="*/ 1266825 h 1266825"/>
                      <a:gd name="connsiteX1" fmla="*/ 2266950 w 3133725"/>
                      <a:gd name="connsiteY1" fmla="*/ 714375 h 1266825"/>
                      <a:gd name="connsiteX2" fmla="*/ 2495550 w 3133725"/>
                      <a:gd name="connsiteY2" fmla="*/ 323850 h 1266825"/>
                      <a:gd name="connsiteX3" fmla="*/ 3133725 w 3133725"/>
                      <a:gd name="connsiteY3" fmla="*/ 0 h 1266825"/>
                    </a:gdLst>
                    <a:ahLst/>
                    <a:cxnLst>
                      <a:cxn ang="0">
                        <a:pos x="connsiteX0" y="connsiteY0"/>
                      </a:cxn>
                      <a:cxn ang="0">
                        <a:pos x="connsiteX1" y="connsiteY1"/>
                      </a:cxn>
                      <a:cxn ang="0">
                        <a:pos x="connsiteX2" y="connsiteY2"/>
                      </a:cxn>
                      <a:cxn ang="0">
                        <a:pos x="connsiteX3" y="connsiteY3"/>
                      </a:cxn>
                    </a:cxnLst>
                    <a:rect l="l" t="t" r="r" b="b"/>
                    <a:pathLst>
                      <a:path w="3133725" h="1266825">
                        <a:moveTo>
                          <a:pt x="0" y="1266825"/>
                        </a:moveTo>
                        <a:cubicBezTo>
                          <a:pt x="925512" y="1069181"/>
                          <a:pt x="1851025" y="871538"/>
                          <a:pt x="2266950" y="714375"/>
                        </a:cubicBezTo>
                        <a:cubicBezTo>
                          <a:pt x="2682875" y="557213"/>
                          <a:pt x="2351088" y="442912"/>
                          <a:pt x="2495550" y="323850"/>
                        </a:cubicBezTo>
                        <a:cubicBezTo>
                          <a:pt x="2640012" y="204788"/>
                          <a:pt x="2886868" y="102394"/>
                          <a:pt x="3133725"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0" name="フリーフォーム 109"/>
                  <p:cNvSpPr/>
                  <p:nvPr/>
                </p:nvSpPr>
                <p:spPr>
                  <a:xfrm>
                    <a:off x="2524646" y="4364738"/>
                    <a:ext cx="1828058" cy="258082"/>
                  </a:xfrm>
                  <a:custGeom>
                    <a:avLst/>
                    <a:gdLst>
                      <a:gd name="connsiteX0" fmla="*/ 0 w 1828800"/>
                      <a:gd name="connsiteY0" fmla="*/ 0 h 257175"/>
                      <a:gd name="connsiteX1" fmla="*/ 1828800 w 1828800"/>
                      <a:gd name="connsiteY1" fmla="*/ 257175 h 257175"/>
                    </a:gdLst>
                    <a:ahLst/>
                    <a:cxnLst>
                      <a:cxn ang="0">
                        <a:pos x="connsiteX0" y="connsiteY0"/>
                      </a:cxn>
                      <a:cxn ang="0">
                        <a:pos x="connsiteX1" y="connsiteY1"/>
                      </a:cxn>
                    </a:cxnLst>
                    <a:rect l="l" t="t" r="r" b="b"/>
                    <a:pathLst>
                      <a:path w="1828800" h="257175">
                        <a:moveTo>
                          <a:pt x="0" y="0"/>
                        </a:moveTo>
                        <a:lnTo>
                          <a:pt x="1828800" y="257175"/>
                        </a:ln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1" name="フリーフォーム 110"/>
                  <p:cNvSpPr/>
                  <p:nvPr/>
                </p:nvSpPr>
                <p:spPr>
                  <a:xfrm>
                    <a:off x="3038946" y="2047097"/>
                    <a:ext cx="169736" cy="3451842"/>
                  </a:xfrm>
                  <a:custGeom>
                    <a:avLst/>
                    <a:gdLst>
                      <a:gd name="connsiteX0" fmla="*/ 104775 w 169863"/>
                      <a:gd name="connsiteY0" fmla="*/ 0 h 3019425"/>
                      <a:gd name="connsiteX1" fmla="*/ 152400 w 169863"/>
                      <a:gd name="connsiteY1" fmla="*/ 1743075 h 3019425"/>
                      <a:gd name="connsiteX2" fmla="*/ 0 w 169863"/>
                      <a:gd name="connsiteY2" fmla="*/ 3019425 h 3019425"/>
                      <a:gd name="connsiteX3" fmla="*/ 0 w 169863"/>
                      <a:gd name="connsiteY3" fmla="*/ 3019425 h 3019425"/>
                    </a:gdLst>
                    <a:ahLst/>
                    <a:cxnLst>
                      <a:cxn ang="0">
                        <a:pos x="connsiteX0" y="connsiteY0"/>
                      </a:cxn>
                      <a:cxn ang="0">
                        <a:pos x="connsiteX1" y="connsiteY1"/>
                      </a:cxn>
                      <a:cxn ang="0">
                        <a:pos x="connsiteX2" y="connsiteY2"/>
                      </a:cxn>
                      <a:cxn ang="0">
                        <a:pos x="connsiteX3" y="connsiteY3"/>
                      </a:cxn>
                    </a:cxnLst>
                    <a:rect l="l" t="t" r="r" b="b"/>
                    <a:pathLst>
                      <a:path w="169863" h="3019425">
                        <a:moveTo>
                          <a:pt x="104775" y="0"/>
                        </a:moveTo>
                        <a:cubicBezTo>
                          <a:pt x="137319" y="619918"/>
                          <a:pt x="169863" y="1239837"/>
                          <a:pt x="152400" y="1743075"/>
                        </a:cubicBezTo>
                        <a:cubicBezTo>
                          <a:pt x="134937" y="2246313"/>
                          <a:pt x="0" y="3019425"/>
                          <a:pt x="0" y="3019425"/>
                        </a:cubicBezTo>
                        <a:lnTo>
                          <a:pt x="0" y="3019425"/>
                        </a:ln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104" name="正方形/長方形 103"/>
              <p:cNvSpPr/>
              <p:nvPr/>
            </p:nvSpPr>
            <p:spPr>
              <a:xfrm>
                <a:off x="1539717" y="2577846"/>
                <a:ext cx="1123653" cy="4737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城東区役所</a:t>
                </a:r>
                <a:endParaRPr lang="en-US" altLang="ja-JP" sz="1050" dirty="0">
                  <a:solidFill>
                    <a:schemeClr val="tx1"/>
                  </a:solidFill>
                </a:endParaRPr>
              </a:p>
              <a:p>
                <a:pPr algn="ctr">
                  <a:defRPr/>
                </a:pPr>
                <a:r>
                  <a:rPr lang="ja-JP" altLang="en-US" sz="1050" dirty="0">
                    <a:solidFill>
                      <a:schemeClr val="tx1"/>
                    </a:solidFill>
                  </a:rPr>
                  <a:t>（総合区役所）</a:t>
                </a:r>
              </a:p>
            </p:txBody>
          </p:sp>
          <p:sp>
            <p:nvSpPr>
              <p:cNvPr id="105" name="円/楕円 104"/>
              <p:cNvSpPr/>
              <p:nvPr/>
            </p:nvSpPr>
            <p:spPr>
              <a:xfrm>
                <a:off x="2715989" y="2829136"/>
                <a:ext cx="215564" cy="215633"/>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98" name="フローチャート : 判断 97"/>
            <p:cNvSpPr/>
            <p:nvPr/>
          </p:nvSpPr>
          <p:spPr>
            <a:xfrm>
              <a:off x="2799159" y="3956545"/>
              <a:ext cx="130697" cy="144321"/>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9" name="正方形/長方形 98"/>
            <p:cNvSpPr/>
            <p:nvPr/>
          </p:nvSpPr>
          <p:spPr>
            <a:xfrm>
              <a:off x="2772001" y="3769775"/>
              <a:ext cx="792668" cy="3599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中浜</a:t>
              </a:r>
              <a:endParaRPr lang="en-US" altLang="ja-JP" sz="900" dirty="0">
                <a:solidFill>
                  <a:schemeClr val="tx1"/>
                </a:solidFill>
              </a:endParaRPr>
            </a:p>
            <a:p>
              <a:pPr algn="ctr">
                <a:defRPr/>
              </a:pPr>
              <a:r>
                <a:rPr lang="ja-JP" altLang="en-US" sz="900" dirty="0">
                  <a:solidFill>
                    <a:schemeClr val="tx1"/>
                  </a:solidFill>
                </a:rPr>
                <a:t>工営所</a:t>
              </a:r>
              <a:endParaRPr lang="en-US" altLang="ja-JP" sz="900" dirty="0">
                <a:solidFill>
                  <a:schemeClr val="tx1"/>
                </a:solidFill>
              </a:endParaRPr>
            </a:p>
          </p:txBody>
        </p:sp>
        <p:sp>
          <p:nvSpPr>
            <p:cNvPr id="100" name="二等辺三角形 99"/>
            <p:cNvSpPr/>
            <p:nvPr/>
          </p:nvSpPr>
          <p:spPr>
            <a:xfrm>
              <a:off x="4859756" y="2204306"/>
              <a:ext cx="144276" cy="14432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1" name="正方形/長方形 100"/>
            <p:cNvSpPr/>
            <p:nvPr/>
          </p:nvSpPr>
          <p:spPr>
            <a:xfrm>
              <a:off x="4932743" y="2277316"/>
              <a:ext cx="899602" cy="3599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鶴見緑地</a:t>
              </a:r>
              <a:endParaRPr lang="en-US" altLang="ja-JP" sz="900" dirty="0">
                <a:solidFill>
                  <a:schemeClr val="tx1"/>
                </a:solidFill>
              </a:endParaRPr>
            </a:p>
            <a:p>
              <a:pPr algn="ctr">
                <a:defRPr/>
              </a:pPr>
              <a:r>
                <a:rPr lang="ja-JP" altLang="en-US" sz="900" dirty="0">
                  <a:solidFill>
                    <a:schemeClr val="tx1"/>
                  </a:solidFill>
                </a:rPr>
                <a:t>公園事務所</a:t>
              </a:r>
              <a:endParaRPr lang="en-US" altLang="ja-JP" sz="900" dirty="0">
                <a:solidFill>
                  <a:schemeClr val="tx1"/>
                </a:solidFill>
              </a:endParaRPr>
            </a:p>
          </p:txBody>
        </p:sp>
      </p:grpSp>
      <p:sp>
        <p:nvSpPr>
          <p:cNvPr id="82" name="正方形/長方形 81"/>
          <p:cNvSpPr/>
          <p:nvPr/>
        </p:nvSpPr>
        <p:spPr bwMode="auto">
          <a:xfrm>
            <a:off x="4138613" y="5373688"/>
            <a:ext cx="1296987" cy="3587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東成区役所</a:t>
            </a:r>
            <a:endParaRPr lang="en-US" altLang="ja-JP" sz="900" dirty="0">
              <a:solidFill>
                <a:schemeClr val="tx1"/>
              </a:solidFill>
            </a:endParaRPr>
          </a:p>
          <a:p>
            <a:pPr algn="ctr">
              <a:defRPr/>
            </a:pPr>
            <a:r>
              <a:rPr lang="ja-JP" altLang="en-US" sz="900" dirty="0">
                <a:solidFill>
                  <a:schemeClr val="tx1"/>
                </a:solidFill>
              </a:rPr>
              <a:t>（地域自治区事務所）</a:t>
            </a:r>
          </a:p>
        </p:txBody>
      </p:sp>
      <p:sp>
        <p:nvSpPr>
          <p:cNvPr id="83" name="フリーフォーム 82"/>
          <p:cNvSpPr/>
          <p:nvPr/>
        </p:nvSpPr>
        <p:spPr>
          <a:xfrm>
            <a:off x="4895850" y="5999163"/>
            <a:ext cx="1500188" cy="309562"/>
          </a:xfrm>
          <a:custGeom>
            <a:avLst/>
            <a:gdLst>
              <a:gd name="connsiteX0" fmla="*/ 0 w 1500717"/>
              <a:gd name="connsiteY0" fmla="*/ 154517 h 310092"/>
              <a:gd name="connsiteX1" fmla="*/ 139700 w 1500717"/>
              <a:gd name="connsiteY1" fmla="*/ 154517 h 310092"/>
              <a:gd name="connsiteX2" fmla="*/ 311150 w 1500717"/>
              <a:gd name="connsiteY2" fmla="*/ 91017 h 310092"/>
              <a:gd name="connsiteX3" fmla="*/ 615950 w 1500717"/>
              <a:gd name="connsiteY3" fmla="*/ 2117 h 310092"/>
              <a:gd name="connsiteX4" fmla="*/ 869950 w 1500717"/>
              <a:gd name="connsiteY4" fmla="*/ 78317 h 310092"/>
              <a:gd name="connsiteX5" fmla="*/ 1085850 w 1500717"/>
              <a:gd name="connsiteY5" fmla="*/ 59267 h 310092"/>
              <a:gd name="connsiteX6" fmla="*/ 1435100 w 1500717"/>
              <a:gd name="connsiteY6" fmla="*/ 59267 h 310092"/>
              <a:gd name="connsiteX7" fmla="*/ 1479550 w 1500717"/>
              <a:gd name="connsiteY7" fmla="*/ 275167 h 310092"/>
              <a:gd name="connsiteX8" fmla="*/ 1485900 w 1500717"/>
              <a:gd name="connsiteY8" fmla="*/ 268817 h 31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717" h="310092">
                <a:moveTo>
                  <a:pt x="0" y="154517"/>
                </a:moveTo>
                <a:cubicBezTo>
                  <a:pt x="43921" y="159808"/>
                  <a:pt x="87842" y="165100"/>
                  <a:pt x="139700" y="154517"/>
                </a:cubicBezTo>
                <a:cubicBezTo>
                  <a:pt x="191558" y="143934"/>
                  <a:pt x="231775" y="116417"/>
                  <a:pt x="311150" y="91017"/>
                </a:cubicBezTo>
                <a:cubicBezTo>
                  <a:pt x="390525" y="65617"/>
                  <a:pt x="522817" y="4234"/>
                  <a:pt x="615950" y="2117"/>
                </a:cubicBezTo>
                <a:cubicBezTo>
                  <a:pt x="709083" y="0"/>
                  <a:pt x="791633" y="68792"/>
                  <a:pt x="869950" y="78317"/>
                </a:cubicBezTo>
                <a:cubicBezTo>
                  <a:pt x="948267" y="87842"/>
                  <a:pt x="991658" y="62442"/>
                  <a:pt x="1085850" y="59267"/>
                </a:cubicBezTo>
                <a:cubicBezTo>
                  <a:pt x="1180042" y="56092"/>
                  <a:pt x="1369483" y="23284"/>
                  <a:pt x="1435100" y="59267"/>
                </a:cubicBezTo>
                <a:cubicBezTo>
                  <a:pt x="1500717" y="95250"/>
                  <a:pt x="1471083" y="240242"/>
                  <a:pt x="1479550" y="275167"/>
                </a:cubicBezTo>
                <a:cubicBezTo>
                  <a:pt x="1488017" y="310092"/>
                  <a:pt x="1486958" y="289454"/>
                  <a:pt x="1485900" y="268817"/>
                </a:cubicBezTo>
              </a:path>
            </a:pathLst>
          </a:custGeom>
          <a:ln w="63500" cmpd="tri">
            <a:solidFill>
              <a:srgbClr val="E012E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4" name="テキスト ボックス 24"/>
          <p:cNvSpPr txBox="1">
            <a:spLocks noChangeArrowheads="1"/>
          </p:cNvSpPr>
          <p:nvPr/>
        </p:nvSpPr>
        <p:spPr bwMode="gray">
          <a:xfrm>
            <a:off x="4090988" y="620713"/>
            <a:ext cx="1800000" cy="215900"/>
          </a:xfrm>
          <a:prstGeom prst="rect">
            <a:avLst/>
          </a:prstGeom>
          <a:solidFill>
            <a:srgbClr val="953735"/>
          </a:solidFill>
          <a:ln w="22225">
            <a:solidFill>
              <a:srgbClr val="953735"/>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役所等の現況位置図</a:t>
            </a:r>
            <a:endParaRPr lang="ja-JP" altLang="en-US" sz="1200" b="1" dirty="0">
              <a:solidFill>
                <a:schemeClr val="bg1"/>
              </a:solidFill>
              <a:latin typeface="ＭＳ Ｐゴシック" charset="-128"/>
            </a:endParaRPr>
          </a:p>
        </p:txBody>
      </p:sp>
      <p:grpSp>
        <p:nvGrpSpPr>
          <p:cNvPr id="88" name="グループ化 64"/>
          <p:cNvGrpSpPr>
            <a:grpSpLocks/>
          </p:cNvGrpSpPr>
          <p:nvPr/>
        </p:nvGrpSpPr>
        <p:grpSpPr bwMode="auto">
          <a:xfrm>
            <a:off x="4090988" y="908050"/>
            <a:ext cx="2281212" cy="1872116"/>
            <a:chOff x="5508104" y="3645024"/>
            <a:chExt cx="2281509" cy="1872208"/>
          </a:xfrm>
        </p:grpSpPr>
        <p:sp>
          <p:nvSpPr>
            <p:cNvPr id="90" name="Rectangle 63"/>
            <p:cNvSpPr>
              <a:spLocks noChangeArrowheads="1"/>
            </p:cNvSpPr>
            <p:nvPr/>
          </p:nvSpPr>
          <p:spPr bwMode="auto">
            <a:xfrm>
              <a:off x="5508104" y="3645024"/>
              <a:ext cx="2209492" cy="1800957"/>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91"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92"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93" name="Text Box 67"/>
            <p:cNvSpPr txBox="1">
              <a:spLocks noChangeArrowheads="1"/>
            </p:cNvSpPr>
            <p:nvPr/>
          </p:nvSpPr>
          <p:spPr bwMode="auto">
            <a:xfrm>
              <a:off x="6025627" y="3759324"/>
              <a:ext cx="1763986" cy="175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総合</a:t>
              </a:r>
              <a:r>
                <a:rPr lang="ja-JP" altLang="en-US" sz="1000" dirty="0">
                  <a:solidFill>
                    <a:srgbClr val="000000"/>
                  </a:solidFill>
                  <a:latin typeface="ＭＳ ゴシック" pitchFamily="49" charset="-128"/>
                  <a:ea typeface="ＭＳ ゴシック" pitchFamily="49" charset="-128"/>
                </a:rPr>
                <a:t>区</a:t>
              </a:r>
              <a:r>
                <a:rPr lang="ja-JP" altLang="en-US" sz="1000" dirty="0" smtClean="0">
                  <a:solidFill>
                    <a:srgbClr val="000000"/>
                  </a:solidFill>
                  <a:latin typeface="ＭＳ ゴシック" pitchFamily="49" charset="-128"/>
                  <a:ea typeface="ＭＳ ゴシック" pitchFamily="49" charset="-128"/>
                </a:rPr>
                <a:t>役所</a:t>
              </a:r>
              <a:r>
                <a:rPr lang="en-US" altLang="ja-JP" sz="1000" dirty="0" smtClean="0">
                  <a:solidFill>
                    <a:srgbClr val="000000"/>
                  </a:solidFill>
                  <a:latin typeface="ＭＳ ゴシック" pitchFamily="49" charset="-128"/>
                  <a:ea typeface="ＭＳ ゴシック" pitchFamily="49" charset="-128"/>
                </a:rPr>
                <a:t>)</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地域</a:t>
              </a:r>
              <a:r>
                <a:rPr lang="ja-JP" altLang="en-US" sz="1000" dirty="0">
                  <a:solidFill>
                    <a:srgbClr val="000000"/>
                  </a:solidFill>
                  <a:latin typeface="ＭＳ ゴシック" pitchFamily="49" charset="-128"/>
                  <a:ea typeface="ＭＳ ゴシック" pitchFamily="49" charset="-128"/>
                </a:rPr>
                <a:t>自治区</a:t>
              </a:r>
              <a:r>
                <a:rPr lang="ja-JP" altLang="en-US" sz="1000" dirty="0" smtClean="0">
                  <a:solidFill>
                    <a:srgbClr val="000000"/>
                  </a:solidFill>
                  <a:latin typeface="ＭＳ ゴシック" pitchFamily="49" charset="-128"/>
                  <a:ea typeface="ＭＳ ゴシック" pitchFamily="49" charset="-128"/>
                </a:rPr>
                <a:t>事務所</a:t>
              </a:r>
              <a:r>
                <a:rPr lang="en-US" altLang="ja-JP" sz="1000" dirty="0" smtClean="0">
                  <a:solidFill>
                    <a:srgbClr val="000000"/>
                  </a:solidFill>
                  <a:latin typeface="ＭＳ ゴシック" pitchFamily="49" charset="-128"/>
                  <a:ea typeface="ＭＳ ゴシック" pitchFamily="49" charset="-128"/>
                </a:rPr>
                <a:t>)</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工営所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公園事務所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94" name="円/楕円 93"/>
            <p:cNvSpPr/>
            <p:nvPr/>
          </p:nvSpPr>
          <p:spPr>
            <a:xfrm>
              <a:off x="5710983" y="4724577"/>
              <a:ext cx="142894" cy="1444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円/楕円 94"/>
            <p:cNvSpPr/>
            <p:nvPr/>
          </p:nvSpPr>
          <p:spPr>
            <a:xfrm>
              <a:off x="5652585" y="4437226"/>
              <a:ext cx="215928" cy="215911"/>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97"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2" name="フローチャート : 判断 101"/>
            <p:cNvSpPr/>
            <p:nvPr/>
          </p:nvSpPr>
          <p:spPr>
            <a:xfrm>
              <a:off x="5717334" y="4922975"/>
              <a:ext cx="130192" cy="144469"/>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二等辺三角形 102"/>
            <p:cNvSpPr/>
            <p:nvPr/>
          </p:nvSpPr>
          <p:spPr>
            <a:xfrm>
              <a:off x="5710189" y="5119834"/>
              <a:ext cx="144481" cy="142882"/>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5" name="正方形/長方形 27"/>
          <p:cNvSpPr>
            <a:spLocks noChangeArrowheads="1"/>
          </p:cNvSpPr>
          <p:nvPr/>
        </p:nvSpPr>
        <p:spPr bwMode="auto">
          <a:xfrm>
            <a:off x="8112125" y="-45001"/>
            <a:ext cx="1031875" cy="261610"/>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２４</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2374886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4"/>
          <p:cNvSpPr txBox="1"/>
          <p:nvPr/>
        </p:nvSpPr>
        <p:spPr bwMode="gray">
          <a:xfrm>
            <a:off x="179388" y="291389"/>
            <a:ext cx="1439862" cy="21748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28675" name="タイトル 3"/>
          <p:cNvSpPr txBox="1">
            <a:spLocks/>
          </p:cNvSpPr>
          <p:nvPr/>
        </p:nvSpPr>
        <p:spPr bwMode="auto">
          <a:xfrm>
            <a:off x="4029075" y="245660"/>
            <a:ext cx="5038725" cy="659186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5125" name="タイトル 3"/>
          <p:cNvSpPr>
            <a:spLocks/>
          </p:cNvSpPr>
          <p:nvPr/>
        </p:nvSpPr>
        <p:spPr bwMode="auto">
          <a:xfrm>
            <a:off x="107950" y="248528"/>
            <a:ext cx="3816350" cy="336813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endParaRPr lang="en-US" altLang="ja-JP" sz="1000" dirty="0">
              <a:solidFill>
                <a:srgbClr val="000000"/>
              </a:solidFill>
              <a:latin typeface="HGP創英角ｺﾞｼｯｸUB" pitchFamily="50" charset="-128"/>
              <a:ea typeface="HGP創英角ｺﾞｼｯｸUB" pitchFamily="50" charset="-128"/>
            </a:endParaRPr>
          </a:p>
          <a:p>
            <a:pPr marL="85725" indent="-85725">
              <a:lnSpc>
                <a:spcPts val="1800"/>
              </a:lnSpc>
              <a:buFont typeface="Wingdings" pitchFamily="2" charset="2"/>
              <a:buNone/>
              <a:defRPr/>
            </a:pPr>
            <a:endParaRPr lang="en-US" altLang="ja-JP" sz="1000" dirty="0">
              <a:solidFill>
                <a:srgbClr val="000000"/>
              </a:solidFill>
              <a:latin typeface="HGP創英角ｺﾞｼｯｸUB" pitchFamily="50" charset="-128"/>
              <a:ea typeface="HGP創英角ｺﾞｼｯｸUB" pitchFamily="50" charset="-128"/>
            </a:endParaRPr>
          </a:p>
          <a:p>
            <a:pPr marL="144000" indent="-457200">
              <a:lnSpc>
                <a:spcPts val="1600"/>
              </a:lnSpc>
              <a:defRPr/>
            </a:pPr>
            <a:r>
              <a:rPr lang="ja-JP" altLang="ja-JP" sz="1300" dirty="0">
                <a:latin typeface="HGP創英角ｺﾞｼｯｸUB" pitchFamily="50" charset="-128"/>
                <a:ea typeface="HGP創英角ｺﾞｼｯｸUB" pitchFamily="50" charset="-128"/>
              </a:rPr>
              <a:t>○大規模公園である鶴見緑地、城北川の</a:t>
            </a:r>
            <a:r>
              <a:rPr lang="ja-JP" altLang="ja-JP" sz="1300" dirty="0" smtClean="0">
                <a:latin typeface="HGP創英角ｺﾞｼｯｸUB" pitchFamily="50" charset="-128"/>
                <a:ea typeface="HGP創英角ｺﾞｼｯｸUB" pitchFamily="50" charset="-128"/>
              </a:rPr>
              <a:t>親水</a:t>
            </a:r>
            <a:r>
              <a:rPr lang="ja-JP" altLang="en-US" sz="1300" spc="-150" dirty="0" smtClean="0">
                <a:latin typeface="HGP創英角ｺﾞｼｯｸUB" pitchFamily="50" charset="-128"/>
                <a:ea typeface="HGP創英角ｺﾞｼｯｸUB" pitchFamily="50" charset="-128"/>
              </a:rPr>
              <a:t>空間</a:t>
            </a:r>
            <a:r>
              <a:rPr lang="ja-JP" altLang="ja-JP" sz="1300" dirty="0" smtClean="0">
                <a:latin typeface="HGP創英角ｺﾞｼｯｸUB" pitchFamily="50" charset="-128"/>
                <a:ea typeface="HGP創英角ｺﾞｼｯｸUB" pitchFamily="50" charset="-128"/>
              </a:rPr>
              <a:t>、</a:t>
            </a:r>
            <a:r>
              <a:rPr lang="ja-JP" altLang="en-US" sz="1300" dirty="0">
                <a:latin typeface="HGP創英角ｺﾞｼｯｸUB" pitchFamily="50" charset="-128"/>
                <a:ea typeface="HGP創英角ｺﾞｼｯｸUB" pitchFamily="50" charset="-128"/>
              </a:rPr>
              <a:t>鶴橋・京橋地区等の商業地</a:t>
            </a:r>
            <a:r>
              <a:rPr lang="ja-JP" altLang="ja-JP" sz="1300" dirty="0">
                <a:latin typeface="HGP創英角ｺﾞｼｯｸUB" pitchFamily="50" charset="-128"/>
                <a:ea typeface="HGP創英角ｺﾞｼｯｸUB" pitchFamily="50" charset="-128"/>
              </a:rPr>
              <a:t>を有し</a:t>
            </a:r>
            <a:r>
              <a:rPr lang="ja-JP" altLang="en-US" sz="1300" dirty="0">
                <a:latin typeface="HGP創英角ｺﾞｼｯｸUB" pitchFamily="50" charset="-128"/>
                <a:ea typeface="HGP創英角ｺﾞｼｯｸUB" pitchFamily="50" charset="-128"/>
              </a:rPr>
              <a:t>ており</a:t>
            </a:r>
            <a:r>
              <a:rPr lang="ja-JP" altLang="ja-JP" sz="1300" dirty="0">
                <a:latin typeface="HGP創英角ｺﾞｼｯｸUB" pitchFamily="50" charset="-128"/>
                <a:ea typeface="HGP創英角ｺﾞｼｯｸUB" pitchFamily="50" charset="-128"/>
              </a:rPr>
              <a:t>、</a:t>
            </a:r>
            <a:r>
              <a:rPr lang="ja-JP" altLang="en-US" sz="1300" dirty="0">
                <a:latin typeface="HGP創英角ｺﾞｼｯｸUB" pitchFamily="50" charset="-128"/>
                <a:ea typeface="HGP創英角ｺﾞｼｯｸUB" pitchFamily="50" charset="-128"/>
              </a:rPr>
              <a:t>多くの</a:t>
            </a:r>
            <a:r>
              <a:rPr lang="ja-JP" altLang="ja-JP" sz="1300" dirty="0">
                <a:latin typeface="HGP創英角ｺﾞｼｯｸUB" pitchFamily="50" charset="-128"/>
                <a:ea typeface="HGP創英角ｺﾞｼｯｸUB" pitchFamily="50" charset="-128"/>
              </a:rPr>
              <a:t>子育て世帯</a:t>
            </a:r>
            <a:r>
              <a:rPr lang="ja-JP" altLang="en-US" sz="1300" dirty="0">
                <a:latin typeface="HGP創英角ｺﾞｼｯｸUB" pitchFamily="50" charset="-128"/>
                <a:ea typeface="HGP創英角ｺﾞｼｯｸUB" pitchFamily="50" charset="-128"/>
              </a:rPr>
              <a:t>が住む</a:t>
            </a:r>
            <a:r>
              <a:rPr lang="ja-JP" altLang="ja-JP" sz="1300" dirty="0">
                <a:latin typeface="HGP創英角ｺﾞｼｯｸUB" pitchFamily="50" charset="-128"/>
                <a:ea typeface="HGP創英角ｺﾞｼｯｸUB" pitchFamily="50" charset="-128"/>
              </a:rPr>
              <a:t>住宅エリア</a:t>
            </a:r>
            <a:endParaRPr lang="en-US" altLang="ja-JP" sz="1300" dirty="0">
              <a:latin typeface="HGP創英角ｺﾞｼｯｸUB" pitchFamily="50" charset="-128"/>
              <a:ea typeface="HGP創英角ｺﾞｼｯｸUB" pitchFamily="50" charset="-128"/>
            </a:endParaRPr>
          </a:p>
          <a:p>
            <a:pPr marL="144000" indent="-457200">
              <a:lnSpc>
                <a:spcPts val="1600"/>
              </a:lnSpc>
              <a:defRPr/>
            </a:pPr>
            <a:r>
              <a:rPr lang="ja-JP" altLang="en-US" sz="1300" dirty="0" smtClean="0">
                <a:latin typeface="HGP創英角ｺﾞｼｯｸUB" pitchFamily="50" charset="-128"/>
                <a:ea typeface="HGP創英角ｺﾞｼｯｸUB" pitchFamily="50" charset="-128"/>
              </a:rPr>
              <a:t>○森之宮</a:t>
            </a:r>
            <a:r>
              <a:rPr lang="ja-JP" altLang="ja-JP" sz="1300" dirty="0" smtClean="0">
                <a:latin typeface="HGP創英角ｺﾞｼｯｸUB" pitchFamily="50" charset="-128"/>
                <a:ea typeface="HGP創英角ｺﾞｼｯｸUB" pitchFamily="50" charset="-128"/>
              </a:rPr>
              <a:t>等</a:t>
            </a:r>
            <a:r>
              <a:rPr lang="ja-JP" altLang="ja-JP" sz="1300" dirty="0">
                <a:latin typeface="HGP創英角ｺﾞｼｯｸUB" pitchFamily="50" charset="-128"/>
                <a:ea typeface="HGP創英角ｺﾞｼｯｸUB" pitchFamily="50" charset="-128"/>
              </a:rPr>
              <a:t>の大阪城東部地区では、</a:t>
            </a:r>
            <a:r>
              <a:rPr lang="ja-JP" altLang="en-US" sz="1300" dirty="0">
                <a:latin typeface="HGP創英角ｺﾞｼｯｸUB" pitchFamily="50" charset="-128"/>
                <a:ea typeface="HGP創英角ｺﾞｼｯｸUB" pitchFamily="50" charset="-128"/>
              </a:rPr>
              <a:t>大阪</a:t>
            </a:r>
            <a:r>
              <a:rPr lang="ja-JP" altLang="ja-JP" sz="1300" dirty="0">
                <a:latin typeface="HGP創英角ｺﾞｼｯｸUB" pitchFamily="50" charset="-128"/>
                <a:ea typeface="HGP創英角ｺﾞｼｯｸUB" pitchFamily="50" charset="-128"/>
              </a:rPr>
              <a:t>健康安全基盤研究所等の健康医療機能をはじめ、観光・人材育成・居住等の機能</a:t>
            </a:r>
            <a:r>
              <a:rPr lang="ja-JP" altLang="en-US" sz="1300" dirty="0">
                <a:latin typeface="HGP創英角ｺﾞｼｯｸUB" pitchFamily="50" charset="-128"/>
                <a:ea typeface="HGP創英角ｺﾞｼｯｸUB" pitchFamily="50" charset="-128"/>
              </a:rPr>
              <a:t>を</a:t>
            </a:r>
            <a:r>
              <a:rPr lang="ja-JP" altLang="ja-JP" sz="1300" dirty="0">
                <a:latin typeface="HGP創英角ｺﾞｼｯｸUB" pitchFamily="50" charset="-128"/>
                <a:ea typeface="HGP創英角ｺﾞｼｯｸUB" pitchFamily="50" charset="-128"/>
              </a:rPr>
              <a:t>集積</a:t>
            </a:r>
            <a:r>
              <a:rPr lang="ja-JP" altLang="en-US" sz="1300" dirty="0">
                <a:latin typeface="HGP創英角ｺﾞｼｯｸUB" pitchFamily="50" charset="-128"/>
                <a:ea typeface="HGP創英角ｺﾞｼｯｸUB" pitchFamily="50" charset="-128"/>
              </a:rPr>
              <a:t>し</a:t>
            </a:r>
            <a:r>
              <a:rPr lang="ja-JP" altLang="ja-JP" sz="1300" dirty="0">
                <a:latin typeface="HGP創英角ｺﾞｼｯｸUB" pitchFamily="50" charset="-128"/>
                <a:ea typeface="HGP創英角ｺﾞｼｯｸUB" pitchFamily="50" charset="-128"/>
              </a:rPr>
              <a:t>、多世代・多様な人が集い、交流をはぐくむまちをめざ</a:t>
            </a:r>
            <a:r>
              <a:rPr lang="ja-JP" altLang="en-US" sz="1300" dirty="0">
                <a:latin typeface="HGP創英角ｺﾞｼｯｸUB" pitchFamily="50" charset="-128"/>
                <a:ea typeface="HGP創英角ｺﾞｼｯｸUB" pitchFamily="50" charset="-128"/>
              </a:rPr>
              <a:t>す</a:t>
            </a:r>
            <a:endParaRPr lang="ja-JP" altLang="ja-JP" sz="1300" dirty="0">
              <a:latin typeface="HGP創英角ｺﾞｼｯｸUB" pitchFamily="50" charset="-128"/>
              <a:ea typeface="HGP創英角ｺﾞｼｯｸUB" pitchFamily="50" charset="-128"/>
            </a:endParaRPr>
          </a:p>
          <a:p>
            <a:pPr marL="144000" indent="-457200">
              <a:lnSpc>
                <a:spcPts val="1600"/>
              </a:lnSpc>
              <a:defRPr/>
            </a:pPr>
            <a:r>
              <a:rPr lang="ja-JP" altLang="en-US" sz="1300" dirty="0">
                <a:latin typeface="HGP創英角ｺﾞｼｯｸUB" pitchFamily="50" charset="-128"/>
                <a:ea typeface="HGP創英角ｺﾞｼｯｸUB" pitchFamily="50" charset="-128"/>
              </a:rPr>
              <a:t>○城東・東成地区はものづくり産業の集積地</a:t>
            </a:r>
            <a:endParaRPr lang="en-US" altLang="ja-JP" sz="1300" dirty="0">
              <a:latin typeface="HGP創英角ｺﾞｼｯｸUB" pitchFamily="50" charset="-128"/>
              <a:ea typeface="HGP創英角ｺﾞｼｯｸUB" pitchFamily="50" charset="-128"/>
            </a:endParaRPr>
          </a:p>
          <a:p>
            <a:pPr marL="144000" indent="-457200">
              <a:lnSpc>
                <a:spcPts val="1600"/>
              </a:lnSpc>
              <a:defRPr/>
            </a:pPr>
            <a:r>
              <a:rPr lang="ja-JP" altLang="en-US" sz="1300" dirty="0">
                <a:latin typeface="HGP創英角ｺﾞｼｯｸUB" pitchFamily="50" charset="-128"/>
                <a:ea typeface="HGP創英角ｺﾞｼｯｸUB" pitchFamily="50" charset="-128"/>
              </a:rPr>
              <a:t>　 企業の成長・発展に貢献する大阪</a:t>
            </a:r>
            <a:r>
              <a:rPr lang="ja-JP" altLang="ja-JP" sz="1300" dirty="0">
                <a:latin typeface="HGP創英角ｺﾞｼｯｸUB" pitchFamily="50" charset="-128"/>
                <a:ea typeface="HGP創英角ｺﾞｼｯｸUB" pitchFamily="50" charset="-128"/>
              </a:rPr>
              <a:t>産業技術研究所（森之宮センター）</a:t>
            </a:r>
            <a:r>
              <a:rPr lang="ja-JP" altLang="en-US" sz="1300" dirty="0">
                <a:latin typeface="HGP創英角ｺﾞｼｯｸUB" pitchFamily="50" charset="-128"/>
                <a:ea typeface="HGP創英角ｺﾞｼｯｸUB" pitchFamily="50" charset="-128"/>
              </a:rPr>
              <a:t>も立地</a:t>
            </a:r>
            <a:endParaRPr lang="en-US" altLang="ja-JP" sz="1300" dirty="0">
              <a:latin typeface="HGP創英角ｺﾞｼｯｸUB" pitchFamily="50" charset="-128"/>
              <a:ea typeface="HGP創英角ｺﾞｼｯｸUB" pitchFamily="50" charset="-128"/>
            </a:endParaRPr>
          </a:p>
          <a:p>
            <a:pPr marL="144000" indent="-457200">
              <a:lnSpc>
                <a:spcPts val="1600"/>
              </a:lnSpc>
              <a:defRPr/>
            </a:pPr>
            <a:r>
              <a:rPr lang="ja-JP" altLang="en-US" sz="1300" dirty="0">
                <a:latin typeface="HGP創英角ｺﾞｼｯｸUB" pitchFamily="50" charset="-128"/>
                <a:ea typeface="HGP創英角ｺﾞｼｯｸUB" pitchFamily="50" charset="-128"/>
              </a:rPr>
              <a:t>○</a:t>
            </a:r>
            <a:r>
              <a:rPr lang="ja-JP" altLang="ja-JP" sz="1300" dirty="0">
                <a:latin typeface="HGP創英角ｺﾞｼｯｸUB" pitchFamily="50" charset="-128"/>
                <a:ea typeface="HGP創英角ｺﾞｼｯｸUB" pitchFamily="50" charset="-128"/>
              </a:rPr>
              <a:t>淀川左岸線延伸部の整備や</a:t>
            </a:r>
            <a:r>
              <a:rPr lang="en-US" altLang="ja-JP" sz="1300" dirty="0">
                <a:latin typeface="HGP創英角ｺﾞｼｯｸUB" pitchFamily="50" charset="-128"/>
                <a:ea typeface="HGP創英角ｺﾞｼｯｸUB" pitchFamily="50" charset="-128"/>
              </a:rPr>
              <a:t>JR</a:t>
            </a:r>
            <a:r>
              <a:rPr lang="ja-JP" altLang="ja-JP" sz="1300" dirty="0">
                <a:latin typeface="HGP創英角ｺﾞｼｯｸUB" pitchFamily="50" charset="-128"/>
                <a:ea typeface="HGP創英角ｺﾞｼｯｸUB" pitchFamily="50" charset="-128"/>
              </a:rPr>
              <a:t>おおさか東線の新駅設置など、交通ネットワークの充実による利便性の向上</a:t>
            </a:r>
            <a:r>
              <a:rPr lang="ja-JP" altLang="en-US" sz="1300" dirty="0">
                <a:latin typeface="HGP創英角ｺﾞｼｯｸUB" pitchFamily="50" charset="-128"/>
                <a:ea typeface="HGP創英角ｺﾞｼｯｸUB" pitchFamily="50" charset="-128"/>
              </a:rPr>
              <a:t>が</a:t>
            </a:r>
            <a:r>
              <a:rPr lang="ja-JP" altLang="ja-JP" sz="1300" dirty="0">
                <a:latin typeface="HGP創英角ｺﾞｼｯｸUB" pitchFamily="50" charset="-128"/>
                <a:ea typeface="HGP創英角ｺﾞｼｯｸUB" pitchFamily="50" charset="-128"/>
              </a:rPr>
              <a:t>見込まれる</a:t>
            </a:r>
            <a:endParaRPr lang="en-US" altLang="ja-JP" sz="1300" dirty="0">
              <a:latin typeface="HGP創英角ｺﾞｼｯｸUB" pitchFamily="50" charset="-128"/>
              <a:ea typeface="HGP創英角ｺﾞｼｯｸUB" pitchFamily="50" charset="-128"/>
            </a:endParaRPr>
          </a:p>
          <a:p>
            <a:pPr>
              <a:defRPr/>
            </a:pPr>
            <a:endParaRPr lang="ja-JP" altLang="ja-JP" sz="1200" dirty="0">
              <a:ea typeface="ＭＳ Ｐゴシック" pitchFamily="50" charset="-128"/>
            </a:endParaRPr>
          </a:p>
        </p:txBody>
      </p:sp>
      <p:sp>
        <p:nvSpPr>
          <p:cNvPr id="28677" name="テキスト ボックス 24"/>
          <p:cNvSpPr txBox="1">
            <a:spLocks noChangeArrowheads="1"/>
          </p:cNvSpPr>
          <p:nvPr/>
        </p:nvSpPr>
        <p:spPr bwMode="gray">
          <a:xfrm>
            <a:off x="4102100" y="295729"/>
            <a:ext cx="1692275" cy="215900"/>
          </a:xfrm>
          <a:prstGeom prst="rect">
            <a:avLst/>
          </a:prstGeom>
          <a:solidFill>
            <a:srgbClr val="953735"/>
          </a:solidFill>
          <a:ln w="22225">
            <a:solidFill>
              <a:srgbClr val="953735"/>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solidFill>
                  <a:schemeClr val="bg1"/>
                </a:solidFill>
                <a:latin typeface="ＭＳ Ｐゴシック" charset="-128"/>
              </a:rPr>
              <a:t>鉄道、地域特性</a:t>
            </a:r>
          </a:p>
        </p:txBody>
      </p:sp>
      <p:sp>
        <p:nvSpPr>
          <p:cNvPr id="83" name="テキスト ボックス 24"/>
          <p:cNvSpPr txBox="1"/>
          <p:nvPr/>
        </p:nvSpPr>
        <p:spPr bwMode="gray">
          <a:xfrm>
            <a:off x="179388" y="3712295"/>
            <a:ext cx="1439862" cy="21590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状況</a:t>
            </a:r>
          </a:p>
        </p:txBody>
      </p:sp>
      <p:sp>
        <p:nvSpPr>
          <p:cNvPr id="6152" name="タイトル 3"/>
          <p:cNvSpPr>
            <a:spLocks/>
          </p:cNvSpPr>
          <p:nvPr/>
        </p:nvSpPr>
        <p:spPr bwMode="auto">
          <a:xfrm>
            <a:off x="107950" y="3664918"/>
            <a:ext cx="3816350" cy="3168531"/>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人口</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27</a:t>
            </a:r>
            <a:r>
              <a:rPr lang="ja-JP" altLang="en-US" sz="1100" dirty="0">
                <a:solidFill>
                  <a:srgbClr val="000000"/>
                </a:solidFill>
                <a:latin typeface="ＭＳ Ｐゴシック" pitchFamily="50" charset="-128"/>
                <a:ea typeface="ＭＳ Ｐゴシック" pitchFamily="50" charset="-128"/>
                <a:cs typeface="Times New Roman" pitchFamily="18" charset="0"/>
              </a:rPr>
              <a:t>年の人口は</a:t>
            </a:r>
            <a:r>
              <a:rPr lang="en-US" altLang="ja-JP" sz="1100" dirty="0">
                <a:solidFill>
                  <a:srgbClr val="000000"/>
                </a:solidFill>
                <a:latin typeface="ＭＳ Ｐゴシック" pitchFamily="50" charset="-128"/>
                <a:ea typeface="ＭＳ Ｐゴシック" pitchFamily="50" charset="-128"/>
                <a:cs typeface="Times New Roman" pitchFamily="18" charset="0"/>
              </a:rPr>
              <a:t>356,817</a:t>
            </a:r>
            <a:r>
              <a:rPr lang="ja-JP" altLang="en-US" sz="1100" dirty="0">
                <a:solidFill>
                  <a:srgbClr val="000000"/>
                </a:solidFill>
                <a:latin typeface="ＭＳ Ｐゴシック" pitchFamily="50" charset="-128"/>
                <a:ea typeface="ＭＳ Ｐゴシック" pitchFamily="50" charset="-128"/>
                <a:cs typeface="Times New Roman" pitchFamily="18" charset="0"/>
              </a:rPr>
              <a:t>人で</a:t>
            </a:r>
            <a:r>
              <a:rPr lang="ja-JP" altLang="ja-JP" sz="1100" dirty="0">
                <a:solidFill>
                  <a:srgbClr val="000000"/>
                </a:solidFill>
                <a:latin typeface="ＭＳ Ｐゴシック" charset="-128"/>
              </a:rPr>
              <a:t>人口推移を見ると</a:t>
            </a:r>
            <a:r>
              <a:rPr lang="ja-JP" altLang="en-US" sz="1100" dirty="0">
                <a:solidFill>
                  <a:srgbClr val="000000"/>
                </a:solidFill>
                <a:latin typeface="ＭＳ Ｐゴシック" pitchFamily="50" charset="-128"/>
                <a:ea typeface="ＭＳ Ｐゴシック" pitchFamily="50" charset="-128"/>
                <a:cs typeface="Times New Roman" pitchFamily="18" charset="0"/>
              </a:rPr>
              <a:t>増加傾向</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27</a:t>
            </a:r>
            <a:r>
              <a:rPr lang="ja-JP" altLang="en-US" sz="1100" dirty="0">
                <a:solidFill>
                  <a:srgbClr val="000000"/>
                </a:solidFill>
                <a:latin typeface="ＭＳ Ｐゴシック" pitchFamily="50" charset="-128"/>
                <a:ea typeface="ＭＳ Ｐゴシック" pitchFamily="50" charset="-128"/>
                <a:cs typeface="Times New Roman" pitchFamily="18" charset="0"/>
              </a:rPr>
              <a:t>年の年少人口（</a:t>
            </a:r>
            <a:r>
              <a:rPr lang="en-US" altLang="ja-JP" sz="1100" dirty="0">
                <a:solidFill>
                  <a:srgbClr val="000000"/>
                </a:solidFill>
                <a:latin typeface="ＭＳ Ｐゴシック" pitchFamily="50" charset="-128"/>
                <a:ea typeface="ＭＳ Ｐゴシック" pitchFamily="50" charset="-128"/>
                <a:cs typeface="Times New Roman" pitchFamily="18" charset="0"/>
              </a:rPr>
              <a:t>15</a:t>
            </a:r>
            <a:r>
              <a:rPr lang="ja-JP" altLang="en-US" sz="1100" dirty="0">
                <a:solidFill>
                  <a:srgbClr val="000000"/>
                </a:solidFill>
                <a:latin typeface="ＭＳ Ｐゴシック" pitchFamily="50" charset="-128"/>
                <a:ea typeface="ＭＳ Ｐゴシック" pitchFamily="50" charset="-128"/>
                <a:cs typeface="Times New Roman" pitchFamily="18" charset="0"/>
              </a:rPr>
              <a:t>歳未満）の割合は</a:t>
            </a:r>
            <a:r>
              <a:rPr lang="en-US" altLang="ja-JP" sz="1100" dirty="0">
                <a:solidFill>
                  <a:srgbClr val="000000"/>
                </a:solidFill>
                <a:latin typeface="ＭＳ Ｐゴシック" pitchFamily="50" charset="-128"/>
                <a:ea typeface="ＭＳ Ｐゴシック" pitchFamily="50" charset="-128"/>
                <a:cs typeface="Times New Roman" pitchFamily="18" charset="0"/>
              </a:rPr>
              <a:t>13.2</a:t>
            </a:r>
            <a:r>
              <a:rPr lang="ja-JP" altLang="en-US" sz="1100" dirty="0">
                <a:solidFill>
                  <a:srgbClr val="000000"/>
                </a:solidFill>
                <a:latin typeface="ＭＳ Ｐゴシック" pitchFamily="50" charset="-128"/>
                <a:ea typeface="ＭＳ Ｐゴシック" pitchFamily="50" charset="-128"/>
                <a:cs typeface="Times New Roman" pitchFamily="18" charset="0"/>
              </a:rPr>
              <a:t>％となっており、総合区</a:t>
            </a:r>
            <a:r>
              <a:rPr lang="en-US" altLang="ja-JP" sz="1100" dirty="0">
                <a:solidFill>
                  <a:srgbClr val="000000"/>
                </a:solidFill>
                <a:latin typeface="ＭＳ Ｐゴシック" pitchFamily="50" charset="-128"/>
                <a:ea typeface="ＭＳ Ｐゴシック" pitchFamily="50" charset="-128"/>
                <a:cs typeface="Times New Roman" pitchFamily="18" charset="0"/>
              </a:rPr>
              <a:t>(8</a:t>
            </a:r>
            <a:r>
              <a:rPr lang="ja-JP" altLang="en-US" sz="1100" dirty="0">
                <a:solidFill>
                  <a:srgbClr val="000000"/>
                </a:solidFill>
                <a:latin typeface="ＭＳ Ｐゴシック" pitchFamily="50" charset="-128"/>
                <a:ea typeface="ＭＳ Ｐゴシック" pitchFamily="50" charset="-128"/>
                <a:cs typeface="Times New Roman" pitchFamily="18" charset="0"/>
              </a:rPr>
              <a:t>区）平均の</a:t>
            </a:r>
            <a:r>
              <a:rPr lang="en-US" altLang="ja-JP" sz="1100" dirty="0">
                <a:solidFill>
                  <a:srgbClr val="000000"/>
                </a:solidFill>
                <a:latin typeface="ＭＳ Ｐゴシック" pitchFamily="50" charset="-128"/>
                <a:ea typeface="ＭＳ Ｐゴシック" pitchFamily="50" charset="-128"/>
                <a:cs typeface="Times New Roman" pitchFamily="18" charset="0"/>
              </a:rPr>
              <a:t>11.2 </a:t>
            </a:r>
            <a:r>
              <a:rPr lang="ja-JP" altLang="en-US" sz="1100" dirty="0">
                <a:solidFill>
                  <a:srgbClr val="000000"/>
                </a:solidFill>
                <a:latin typeface="ＭＳ Ｐゴシック" pitchFamily="50" charset="-128"/>
                <a:ea typeface="ＭＳ Ｐゴシック" pitchFamily="50" charset="-128"/>
                <a:cs typeface="Times New Roman" pitchFamily="18" charset="0"/>
              </a:rPr>
              <a:t>％を上回っている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47</a:t>
            </a:r>
            <a:r>
              <a:rPr lang="ja-JP" altLang="en-US" sz="1100" dirty="0">
                <a:solidFill>
                  <a:srgbClr val="000000"/>
                </a:solidFill>
                <a:latin typeface="ＭＳ Ｐゴシック" pitchFamily="50" charset="-128"/>
                <a:ea typeface="ＭＳ Ｐゴシック" pitchFamily="50" charset="-128"/>
                <a:cs typeface="Times New Roman" pitchFamily="18" charset="0"/>
              </a:rPr>
              <a:t>年の将来推計人口は</a:t>
            </a:r>
            <a:r>
              <a:rPr lang="en-US" altLang="ja-JP" sz="1100" dirty="0" smtClean="0">
                <a:solidFill>
                  <a:srgbClr val="000000"/>
                </a:solidFill>
                <a:latin typeface="ＭＳ Ｐゴシック" pitchFamily="50" charset="-128"/>
                <a:ea typeface="ＭＳ Ｐゴシック" pitchFamily="50" charset="-128"/>
                <a:cs typeface="Times New Roman" pitchFamily="18" charset="0"/>
              </a:rPr>
              <a:t>332,236</a:t>
            </a:r>
            <a:r>
              <a:rPr lang="ja-JP" altLang="en-US" sz="1100" dirty="0" smtClean="0">
                <a:solidFill>
                  <a:srgbClr val="000000"/>
                </a:solidFill>
                <a:latin typeface="ＭＳ Ｐゴシック" pitchFamily="50" charset="-128"/>
                <a:ea typeface="ＭＳ Ｐゴシック" pitchFamily="50" charset="-128"/>
                <a:cs typeface="Times New Roman" pitchFamily="18" charset="0"/>
              </a:rPr>
              <a:t>人</a:t>
            </a:r>
            <a:r>
              <a:rPr lang="ja-JP" altLang="en-US" sz="1100" dirty="0">
                <a:solidFill>
                  <a:srgbClr val="000000"/>
                </a:solidFill>
                <a:latin typeface="ＭＳ Ｐゴシック" pitchFamily="50" charset="-128"/>
                <a:ea typeface="ＭＳ Ｐゴシック" pitchFamily="50" charset="-128"/>
                <a:cs typeface="Times New Roman" pitchFamily="18" charset="0"/>
              </a:rPr>
              <a:t>で今後は減少傾向と予測される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産業</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○全産業の総生産は</a:t>
            </a:r>
            <a:r>
              <a:rPr lang="en-US" altLang="ja-JP" sz="1100" dirty="0">
                <a:solidFill>
                  <a:srgbClr val="000000"/>
                </a:solidFill>
                <a:latin typeface="ＭＳ Ｐゴシック" pitchFamily="50" charset="-128"/>
                <a:ea typeface="ＭＳ Ｐゴシック" pitchFamily="50" charset="-128"/>
                <a:cs typeface="Times New Roman" pitchFamily="18" charset="0"/>
              </a:rPr>
              <a:t>4,825</a:t>
            </a:r>
            <a:r>
              <a:rPr lang="ja-JP" altLang="en-US" sz="1100" dirty="0">
                <a:solidFill>
                  <a:srgbClr val="000000"/>
                </a:solidFill>
                <a:latin typeface="ＭＳ Ｐゴシック" pitchFamily="50" charset="-128"/>
                <a:ea typeface="ＭＳ Ｐゴシック" pitchFamily="50" charset="-128"/>
                <a:cs typeface="Times New Roman" pitchFamily="18" charset="0"/>
              </a:rPr>
              <a:t>億円</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○商業の販売額は</a:t>
            </a:r>
            <a:r>
              <a:rPr lang="en-US" altLang="ja-JP" sz="1100" dirty="0">
                <a:solidFill>
                  <a:srgbClr val="000000"/>
                </a:solidFill>
                <a:latin typeface="ＭＳ Ｐゴシック" pitchFamily="50" charset="-128"/>
                <a:ea typeface="ＭＳ Ｐゴシック" pitchFamily="50" charset="-128"/>
                <a:cs typeface="Times New Roman" pitchFamily="18" charset="0"/>
              </a:rPr>
              <a:t>8,764</a:t>
            </a:r>
            <a:r>
              <a:rPr lang="ja-JP" altLang="en-US" sz="1100" dirty="0">
                <a:solidFill>
                  <a:srgbClr val="000000"/>
                </a:solidFill>
                <a:latin typeface="ＭＳ Ｐゴシック" pitchFamily="50" charset="-128"/>
                <a:ea typeface="ＭＳ Ｐゴシック" pitchFamily="50" charset="-128"/>
                <a:cs typeface="Times New Roman" pitchFamily="18" charset="0"/>
              </a:rPr>
              <a:t>億円となっており、総合区</a:t>
            </a:r>
            <a:r>
              <a:rPr lang="en-US" altLang="ja-JP" sz="1100" dirty="0">
                <a:solidFill>
                  <a:srgbClr val="000000"/>
                </a:solidFill>
                <a:latin typeface="ＭＳ Ｐゴシック" pitchFamily="50" charset="-128"/>
                <a:ea typeface="ＭＳ Ｐゴシック" pitchFamily="50" charset="-128"/>
                <a:cs typeface="Times New Roman" pitchFamily="18" charset="0"/>
              </a:rPr>
              <a:t>(8</a:t>
            </a:r>
            <a:r>
              <a:rPr lang="ja-JP" altLang="en-US" sz="1100" dirty="0">
                <a:solidFill>
                  <a:srgbClr val="000000"/>
                </a:solidFill>
                <a:latin typeface="ＭＳ Ｐゴシック" pitchFamily="50" charset="-128"/>
                <a:ea typeface="ＭＳ Ｐゴシック" pitchFamily="50" charset="-128"/>
                <a:cs typeface="Times New Roman" pitchFamily="18" charset="0"/>
              </a:rPr>
              <a:t>区</a:t>
            </a: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平均の</a:t>
            </a:r>
            <a:r>
              <a:rPr lang="en-US" altLang="ja-JP" sz="1100" dirty="0">
                <a:solidFill>
                  <a:srgbClr val="000000"/>
                </a:solidFill>
                <a:latin typeface="ＭＳ Ｐゴシック" pitchFamily="50" charset="-128"/>
                <a:ea typeface="ＭＳ Ｐゴシック" pitchFamily="50" charset="-128"/>
                <a:cs typeface="Times New Roman" pitchFamily="18" charset="0"/>
              </a:rPr>
              <a:t>4</a:t>
            </a:r>
            <a:r>
              <a:rPr lang="ja-JP" altLang="en-US" sz="1100" dirty="0">
                <a:solidFill>
                  <a:srgbClr val="000000"/>
                </a:solidFill>
                <a:latin typeface="ＭＳ Ｐゴシック" pitchFamily="50" charset="-128"/>
                <a:ea typeface="ＭＳ Ｐゴシック" pitchFamily="50" charset="-128"/>
                <a:cs typeface="Times New Roman" pitchFamily="18" charset="0"/>
              </a:rPr>
              <a:t>兆</a:t>
            </a:r>
            <a:r>
              <a:rPr lang="en-US" altLang="ja-JP" sz="1100" dirty="0">
                <a:solidFill>
                  <a:srgbClr val="000000"/>
                </a:solidFill>
                <a:latin typeface="ＭＳ Ｐゴシック" pitchFamily="50" charset="-128"/>
                <a:ea typeface="ＭＳ Ｐゴシック" pitchFamily="50" charset="-128"/>
                <a:cs typeface="Times New Roman" pitchFamily="18" charset="0"/>
              </a:rPr>
              <a:t>3,435</a:t>
            </a:r>
            <a:r>
              <a:rPr lang="ja-JP" altLang="en-US" sz="1100" dirty="0">
                <a:solidFill>
                  <a:srgbClr val="000000"/>
                </a:solidFill>
                <a:latin typeface="ＭＳ Ｐゴシック" pitchFamily="50" charset="-128"/>
                <a:ea typeface="ＭＳ Ｐゴシック" pitchFamily="50" charset="-128"/>
                <a:cs typeface="Times New Roman" pitchFamily="18" charset="0"/>
              </a:rPr>
              <a:t>億円を下回っている </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まち・暮らし</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○建物用途の割合は</a:t>
            </a:r>
            <a:r>
              <a:rPr lang="ja-JP" altLang="en-US" sz="1100" dirty="0" smtClean="0">
                <a:solidFill>
                  <a:srgbClr val="000000"/>
                </a:solidFill>
                <a:latin typeface="ＭＳ Ｐゴシック" pitchFamily="50" charset="-128"/>
                <a:ea typeface="ＭＳ Ｐゴシック" pitchFamily="50" charset="-128"/>
                <a:cs typeface="Times New Roman" pitchFamily="18" charset="0"/>
              </a:rPr>
              <a:t>住居が</a:t>
            </a:r>
            <a:r>
              <a:rPr lang="en-US" altLang="ja-JP" sz="1100" dirty="0">
                <a:solidFill>
                  <a:srgbClr val="000000"/>
                </a:solidFill>
                <a:latin typeface="ＭＳ Ｐゴシック" pitchFamily="50" charset="-128"/>
                <a:ea typeface="ＭＳ Ｐゴシック" pitchFamily="50" charset="-128"/>
                <a:cs typeface="Times New Roman" pitchFamily="18" charset="0"/>
              </a:rPr>
              <a:t>49.7</a:t>
            </a:r>
            <a:r>
              <a:rPr lang="ja-JP" altLang="en-US" sz="1100" dirty="0">
                <a:solidFill>
                  <a:srgbClr val="000000"/>
                </a:solidFill>
                <a:latin typeface="ＭＳ Ｐゴシック" pitchFamily="50" charset="-128"/>
                <a:ea typeface="ＭＳ Ｐゴシック" pitchFamily="50" charset="-128"/>
                <a:cs typeface="Times New Roman" pitchFamily="18" charset="0"/>
              </a:rPr>
              <a:t>％と全体に占める割合が大きい</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ja-JP" sz="1100" dirty="0">
                <a:latin typeface="ＭＳ Ｐゴシック" pitchFamily="50" charset="-128"/>
                <a:ea typeface="ＭＳ Ｐゴシック" pitchFamily="50" charset="-128"/>
              </a:rPr>
              <a:t>○区域内には鉄道駅が</a:t>
            </a:r>
            <a:r>
              <a:rPr lang="en-US" altLang="ja-JP" sz="1100" dirty="0">
                <a:latin typeface="ＭＳ Ｐゴシック" pitchFamily="50" charset="-128"/>
                <a:ea typeface="ＭＳ Ｐゴシック" pitchFamily="50" charset="-128"/>
              </a:rPr>
              <a:t>21</a:t>
            </a:r>
            <a:r>
              <a:rPr lang="ja-JP" altLang="ja-JP" sz="1100" dirty="0">
                <a:latin typeface="ＭＳ Ｐゴシック" pitchFamily="50" charset="-128"/>
                <a:ea typeface="ＭＳ Ｐゴシック" pitchFamily="50" charset="-128"/>
              </a:rPr>
              <a:t>駅設置されており、１ｋ㎡あたりの鉄道駅数は</a:t>
            </a:r>
            <a:r>
              <a:rPr lang="en-US" altLang="ja-JP" sz="1100" dirty="0">
                <a:latin typeface="ＭＳ Ｐゴシック" pitchFamily="50" charset="-128"/>
                <a:ea typeface="ＭＳ Ｐゴシック" pitchFamily="50" charset="-128"/>
              </a:rPr>
              <a:t>1.0</a:t>
            </a:r>
            <a:r>
              <a:rPr lang="ja-JP" altLang="ja-JP" sz="1100" dirty="0">
                <a:latin typeface="ＭＳ Ｐゴシック" pitchFamily="50" charset="-128"/>
                <a:ea typeface="ＭＳ Ｐゴシック" pitchFamily="50" charset="-128"/>
              </a:rPr>
              <a:t>駅ある</a:t>
            </a:r>
            <a:endParaRPr lang="en-US" altLang="ja-JP" sz="1100" dirty="0">
              <a:latin typeface="ＭＳ Ｐゴシック" pitchFamily="50" charset="-128"/>
              <a:ea typeface="ＭＳ Ｐゴシック" pitchFamily="50" charset="-128"/>
            </a:endParaRPr>
          </a:p>
          <a:p>
            <a:pPr marL="144000" indent="-457200" eaLnBrk="0" hangingPunct="0">
              <a:defRPr/>
            </a:pPr>
            <a:r>
              <a:rPr lang="ja-JP" altLang="en-US" sz="1100" dirty="0">
                <a:latin typeface="ＭＳ Ｐゴシック" pitchFamily="50" charset="-128"/>
                <a:ea typeface="ＭＳ Ｐゴシック" pitchFamily="50" charset="-128"/>
              </a:rPr>
              <a:t>○病院・診療所数は</a:t>
            </a:r>
            <a:r>
              <a:rPr lang="en-US" altLang="ja-JP" sz="1100" dirty="0">
                <a:latin typeface="ＭＳ Ｐゴシック" pitchFamily="50" charset="-128"/>
                <a:ea typeface="ＭＳ Ｐゴシック" pitchFamily="50" charset="-128"/>
              </a:rPr>
              <a:t>590</a:t>
            </a:r>
            <a:r>
              <a:rPr lang="ja-JP" altLang="en-US" sz="1100" dirty="0">
                <a:latin typeface="ＭＳ Ｐゴシック" pitchFamily="50" charset="-128"/>
                <a:ea typeface="ＭＳ Ｐゴシック" pitchFamily="50" charset="-128"/>
              </a:rPr>
              <a:t>カ所で、千人あたりの病院・診療所数は</a:t>
            </a:r>
            <a:r>
              <a:rPr lang="en-US" altLang="ja-JP" sz="1100" dirty="0">
                <a:latin typeface="ＭＳ Ｐゴシック" pitchFamily="50" charset="-128"/>
                <a:ea typeface="ＭＳ Ｐゴシック" pitchFamily="50" charset="-128"/>
              </a:rPr>
              <a:t>1.7</a:t>
            </a:r>
            <a:r>
              <a:rPr lang="ja-JP" altLang="en-US" sz="1100" dirty="0">
                <a:latin typeface="ＭＳ Ｐゴシック" pitchFamily="50" charset="-128"/>
                <a:ea typeface="ＭＳ Ｐゴシック" pitchFamily="50" charset="-128"/>
              </a:rPr>
              <a:t>カ所である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endParaRPr lang="en-US" altLang="ja-JP"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200" dirty="0">
              <a:solidFill>
                <a:srgbClr val="000000"/>
              </a:solidFill>
              <a:latin typeface="HGP創英角ｺﾞｼｯｸUB" pitchFamily="50" charset="-128"/>
              <a:ea typeface="HGP創英角ｺﾞｼｯｸUB" pitchFamily="50" charset="-128"/>
            </a:endParaRPr>
          </a:p>
        </p:txBody>
      </p:sp>
      <p:sp>
        <p:nvSpPr>
          <p:cNvPr id="28680" name="テキスト ボックス 57"/>
          <p:cNvSpPr>
            <a:spLocks noChangeArrowheads="1"/>
          </p:cNvSpPr>
          <p:nvPr/>
        </p:nvSpPr>
        <p:spPr bwMode="auto">
          <a:xfrm>
            <a:off x="4211638" y="5733256"/>
            <a:ext cx="4679950" cy="792162"/>
          </a:xfrm>
          <a:prstGeom prst="roundRect">
            <a:avLst>
              <a:gd name="adj" fmla="val 9315"/>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36000" r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ü"/>
            </a:pPr>
            <a:r>
              <a:rPr lang="ja-JP" altLang="en-US" sz="1100"/>
              <a:t>地下鉄４路線、</a:t>
            </a:r>
            <a:r>
              <a:rPr lang="ja-JP" altLang="en-US" sz="1100">
                <a:latin typeface="HGP創英角ｺﾞｼｯｸUB" pitchFamily="50" charset="-128"/>
              </a:rPr>
              <a:t>ＪＲ４路線、</a:t>
            </a:r>
            <a:r>
              <a:rPr lang="ja-JP" altLang="en-US" sz="1100"/>
              <a:t>私鉄１路線が走り、主要駅として京橋駅、放出</a:t>
            </a:r>
            <a:r>
              <a:rPr lang="ja-JP" altLang="en-US" sz="1100">
                <a:solidFill>
                  <a:srgbClr val="000000"/>
                </a:solidFill>
              </a:rPr>
              <a:t>駅を有する</a:t>
            </a:r>
          </a:p>
          <a:p>
            <a:pPr eaLnBrk="1" hangingPunct="1">
              <a:buFont typeface="Wingdings" pitchFamily="2" charset="2"/>
              <a:buChar char="ü"/>
            </a:pPr>
            <a:r>
              <a:rPr lang="ja-JP" altLang="en-US" sz="1100"/>
              <a:t>南北に城北川・平野</a:t>
            </a:r>
            <a:r>
              <a:rPr lang="ja-JP" altLang="ja-JP" sz="1100"/>
              <a:t>川</a:t>
            </a:r>
            <a:r>
              <a:rPr lang="ja-JP" altLang="en-US" sz="1100"/>
              <a:t>・平野川分水路</a:t>
            </a:r>
            <a:r>
              <a:rPr lang="ja-JP" altLang="ja-JP" sz="1100"/>
              <a:t>が流れ</a:t>
            </a:r>
            <a:r>
              <a:rPr lang="ja-JP" altLang="en-US" sz="1100"/>
              <a:t>、中央部を東西に寝屋川・第二寝屋川が流れ</a:t>
            </a:r>
            <a:r>
              <a:rPr lang="ja-JP" altLang="ja-JP" sz="1100"/>
              <a:t>る</a:t>
            </a:r>
            <a:endParaRPr lang="ja-JP" altLang="en-US" sz="1100">
              <a:solidFill>
                <a:srgbClr val="000000"/>
              </a:solidFill>
            </a:endParaRPr>
          </a:p>
        </p:txBody>
      </p:sp>
      <p:grpSp>
        <p:nvGrpSpPr>
          <p:cNvPr id="2" name="グループ化 73"/>
          <p:cNvGrpSpPr>
            <a:grpSpLocks/>
          </p:cNvGrpSpPr>
          <p:nvPr/>
        </p:nvGrpSpPr>
        <p:grpSpPr bwMode="auto">
          <a:xfrm>
            <a:off x="4500563" y="1809395"/>
            <a:ext cx="4175125" cy="3914775"/>
            <a:chOff x="4523804" y="1628775"/>
            <a:chExt cx="4176464" cy="3914775"/>
          </a:xfrm>
        </p:grpSpPr>
        <p:grpSp>
          <p:nvGrpSpPr>
            <p:cNvPr id="3" name="グループ化 71"/>
            <p:cNvGrpSpPr>
              <a:grpSpLocks/>
            </p:cNvGrpSpPr>
            <p:nvPr/>
          </p:nvGrpSpPr>
          <p:grpSpPr bwMode="auto">
            <a:xfrm>
              <a:off x="4523804" y="1628775"/>
              <a:ext cx="4176464" cy="3914775"/>
              <a:chOff x="4523804" y="1628775"/>
              <a:chExt cx="4176464" cy="3914775"/>
            </a:xfrm>
          </p:grpSpPr>
          <p:grpSp>
            <p:nvGrpSpPr>
              <p:cNvPr id="5" name="グループ化 64"/>
              <p:cNvGrpSpPr>
                <a:grpSpLocks/>
              </p:cNvGrpSpPr>
              <p:nvPr/>
            </p:nvGrpSpPr>
            <p:grpSpPr bwMode="auto">
              <a:xfrm>
                <a:off x="4523804" y="1628775"/>
                <a:ext cx="4176464" cy="3914775"/>
                <a:chOff x="1073693" y="1412776"/>
                <a:chExt cx="5406442" cy="5067582"/>
              </a:xfrm>
            </p:grpSpPr>
            <p:grpSp>
              <p:nvGrpSpPr>
                <p:cNvPr id="6" name="グループ化 78"/>
                <p:cNvGrpSpPr>
                  <a:grpSpLocks/>
                </p:cNvGrpSpPr>
                <p:nvPr/>
              </p:nvGrpSpPr>
              <p:grpSpPr bwMode="auto">
                <a:xfrm>
                  <a:off x="1322511" y="1412776"/>
                  <a:ext cx="5068264" cy="5067582"/>
                  <a:chOff x="1538535" y="1484784"/>
                  <a:chExt cx="5068264" cy="5067582"/>
                </a:xfrm>
              </p:grpSpPr>
              <p:grpSp>
                <p:nvGrpSpPr>
                  <p:cNvPr id="7" name="グループ化 65"/>
                  <p:cNvGrpSpPr>
                    <a:grpSpLocks/>
                  </p:cNvGrpSpPr>
                  <p:nvPr/>
                </p:nvGrpSpPr>
                <p:grpSpPr bwMode="auto">
                  <a:xfrm>
                    <a:off x="1538535" y="1484784"/>
                    <a:ext cx="5068264" cy="5067582"/>
                    <a:chOff x="1250503" y="1412776"/>
                    <a:chExt cx="5068264" cy="5067582"/>
                  </a:xfrm>
                </p:grpSpPr>
                <p:grpSp>
                  <p:nvGrpSpPr>
                    <p:cNvPr id="8" name="グループ化 49"/>
                    <p:cNvGrpSpPr>
                      <a:grpSpLocks/>
                    </p:cNvGrpSpPr>
                    <p:nvPr/>
                  </p:nvGrpSpPr>
                  <p:grpSpPr bwMode="auto">
                    <a:xfrm>
                      <a:off x="1250503" y="1412776"/>
                      <a:ext cx="5068264" cy="5067582"/>
                      <a:chOff x="1250503" y="1412776"/>
                      <a:chExt cx="5068264" cy="5067582"/>
                    </a:xfrm>
                  </p:grpSpPr>
                  <p:grpSp>
                    <p:nvGrpSpPr>
                      <p:cNvPr id="9" name="グループ化 60"/>
                      <p:cNvGrpSpPr>
                        <a:grpSpLocks/>
                      </p:cNvGrpSpPr>
                      <p:nvPr/>
                    </p:nvGrpSpPr>
                    <p:grpSpPr bwMode="auto">
                      <a:xfrm>
                        <a:off x="1979712" y="1412776"/>
                        <a:ext cx="4339055" cy="5067582"/>
                        <a:chOff x="1907704" y="1340768"/>
                        <a:chExt cx="4339055" cy="5067582"/>
                      </a:xfrm>
                    </p:grpSpPr>
                    <p:grpSp>
                      <p:nvGrpSpPr>
                        <p:cNvPr id="10" name="グループ化 38"/>
                        <p:cNvGrpSpPr>
                          <a:grpSpLocks/>
                        </p:cNvGrpSpPr>
                        <p:nvPr/>
                      </p:nvGrpSpPr>
                      <p:grpSpPr bwMode="auto">
                        <a:xfrm>
                          <a:off x="1907704" y="1340768"/>
                          <a:ext cx="4339055" cy="4446815"/>
                          <a:chOff x="2267744" y="1340768"/>
                          <a:chExt cx="4339055" cy="4446815"/>
                        </a:xfrm>
                      </p:grpSpPr>
                      <p:grpSp>
                        <p:nvGrpSpPr>
                          <p:cNvPr id="11" name="グループ化 27"/>
                          <p:cNvGrpSpPr>
                            <a:grpSpLocks/>
                          </p:cNvGrpSpPr>
                          <p:nvPr/>
                        </p:nvGrpSpPr>
                        <p:grpSpPr bwMode="auto">
                          <a:xfrm>
                            <a:off x="2267744" y="1340768"/>
                            <a:ext cx="4339055" cy="4446815"/>
                            <a:chOff x="2411760" y="1196752"/>
                            <a:chExt cx="4339055" cy="4446815"/>
                          </a:xfrm>
                        </p:grpSpPr>
                        <p:grpSp>
                          <p:nvGrpSpPr>
                            <p:cNvPr id="12" name="グループ化 1"/>
                            <p:cNvGrpSpPr>
                              <a:grpSpLocks/>
                            </p:cNvGrpSpPr>
                            <p:nvPr/>
                          </p:nvGrpSpPr>
                          <p:grpSpPr bwMode="auto">
                            <a:xfrm>
                              <a:off x="2411760" y="1196752"/>
                              <a:ext cx="4339055" cy="4446815"/>
                              <a:chOff x="0" y="0"/>
                              <a:chExt cx="4339055" cy="4446815"/>
                            </a:xfrm>
                          </p:grpSpPr>
                          <p:pic>
                            <p:nvPicPr>
                              <p:cNvPr id="28738" name="図 142"/>
                              <p:cNvPicPr>
                                <a:picLocks noChangeAspect="1"/>
                              </p:cNvPicPr>
                              <p:nvPr/>
                            </p:nvPicPr>
                            <p:blipFill>
                              <a:blip r:embed="rId3" cstate="print">
                                <a:extLst>
                                  <a:ext uri="{28A0092B-C50C-407E-A947-70E740481C1C}">
                                    <a14:useLocalDpi xmlns:a14="http://schemas.microsoft.com/office/drawing/2010/main" val="0"/>
                                  </a:ext>
                                </a:extLst>
                              </a:blip>
                              <a:srcRect l="29512" t="3287" r="28511" b="4916"/>
                              <a:stretch>
                                <a:fillRect/>
                              </a:stretch>
                            </p:blipFill>
                            <p:spPr bwMode="gray">
                              <a:xfrm>
                                <a:off x="31377" y="34739"/>
                                <a:ext cx="4307678" cy="441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グループ化 4"/>
                              <p:cNvGrpSpPr/>
                              <p:nvPr/>
                            </p:nvGrpSpPr>
                            <p:grpSpPr bwMode="gray">
                              <a:xfrm>
                                <a:off x="0" y="0"/>
                                <a:ext cx="2411186" cy="3888922"/>
                                <a:chOff x="0" y="0"/>
                                <a:chExt cx="2411186" cy="3888922"/>
                              </a:xfrm>
                              <a:solidFill>
                                <a:sysClr val="window" lastClr="FFFFFF"/>
                              </a:solidFill>
                            </p:grpSpPr>
                            <p:sp>
                              <p:nvSpPr>
                                <p:cNvPr id="130" name="正方形/長方形 129"/>
                                <p:cNvSpPr/>
                                <p:nvPr/>
                              </p:nvSpPr>
                              <p:spPr bwMode="gray">
                                <a:xfrm>
                                  <a:off x="27215" y="10886"/>
                                  <a:ext cx="585107"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1" name="正方形/長方形 130"/>
                                <p:cNvSpPr/>
                                <p:nvPr/>
                              </p:nvSpPr>
                              <p:spPr bwMode="gray">
                                <a:xfrm>
                                  <a:off x="1826079" y="0"/>
                                  <a:ext cx="585107" cy="4327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2" name="正方形/長方形 131"/>
                                <p:cNvSpPr/>
                                <p:nvPr/>
                              </p:nvSpPr>
                              <p:spPr bwMode="gray">
                                <a:xfrm>
                                  <a:off x="0" y="2188029"/>
                                  <a:ext cx="326571" cy="367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3" name="正方形/長方形 132"/>
                                <p:cNvSpPr/>
                                <p:nvPr/>
                              </p:nvSpPr>
                              <p:spPr bwMode="gray">
                                <a:xfrm>
                                  <a:off x="2723" y="3551464"/>
                                  <a:ext cx="242206" cy="3374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grpSp>
                          <p:nvGrpSpPr>
                            <p:cNvPr id="14" name="グループ化 26"/>
                            <p:cNvGrpSpPr>
                              <a:grpSpLocks/>
                            </p:cNvGrpSpPr>
                            <p:nvPr/>
                          </p:nvGrpSpPr>
                          <p:grpSpPr bwMode="auto">
                            <a:xfrm>
                              <a:off x="2875846" y="2565369"/>
                              <a:ext cx="2272053" cy="2784145"/>
                              <a:chOff x="2875846" y="2565369"/>
                              <a:chExt cx="2272053" cy="2784145"/>
                            </a:xfrm>
                          </p:grpSpPr>
                          <p:sp>
                            <p:nvSpPr>
                              <p:cNvPr id="126" name="円/楕円 125"/>
                              <p:cNvSpPr/>
                              <p:nvPr/>
                            </p:nvSpPr>
                            <p:spPr bwMode="gray">
                              <a:xfrm>
                                <a:off x="5004451" y="2565369"/>
                                <a:ext cx="143898" cy="14384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7" name="円/楕円 126"/>
                              <p:cNvSpPr/>
                              <p:nvPr/>
                            </p:nvSpPr>
                            <p:spPr bwMode="gray">
                              <a:xfrm>
                                <a:off x="2887099" y="5206019"/>
                                <a:ext cx="143898" cy="14384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15" name="グループ化 118"/>
                          <p:cNvGrpSpPr>
                            <a:grpSpLocks/>
                          </p:cNvGrpSpPr>
                          <p:nvPr/>
                        </p:nvGrpSpPr>
                        <p:grpSpPr bwMode="auto">
                          <a:xfrm>
                            <a:off x="2315077" y="2047681"/>
                            <a:ext cx="3438888" cy="3637861"/>
                            <a:chOff x="2315077" y="2047681"/>
                            <a:chExt cx="3438888" cy="3637861"/>
                          </a:xfrm>
                        </p:grpSpPr>
                        <p:sp>
                          <p:nvSpPr>
                            <p:cNvPr id="120" name="フリーフォーム 29"/>
                            <p:cNvSpPr/>
                            <p:nvPr/>
                          </p:nvSpPr>
                          <p:spPr bwMode="gray">
                            <a:xfrm>
                              <a:off x="2728693" y="2257289"/>
                              <a:ext cx="3025963" cy="1265868"/>
                            </a:xfrm>
                            <a:custGeom>
                              <a:avLst/>
                              <a:gdLst>
                                <a:gd name="connsiteX0" fmla="*/ 0 w 3133725"/>
                                <a:gd name="connsiteY0" fmla="*/ 1266825 h 1266825"/>
                                <a:gd name="connsiteX1" fmla="*/ 2266950 w 3133725"/>
                                <a:gd name="connsiteY1" fmla="*/ 714375 h 1266825"/>
                                <a:gd name="connsiteX2" fmla="*/ 2495550 w 3133725"/>
                                <a:gd name="connsiteY2" fmla="*/ 323850 h 1266825"/>
                                <a:gd name="connsiteX3" fmla="*/ 3133725 w 3133725"/>
                                <a:gd name="connsiteY3" fmla="*/ 0 h 1266825"/>
                              </a:gdLst>
                              <a:ahLst/>
                              <a:cxnLst>
                                <a:cxn ang="0">
                                  <a:pos x="connsiteX0" y="connsiteY0"/>
                                </a:cxn>
                                <a:cxn ang="0">
                                  <a:pos x="connsiteX1" y="connsiteY1"/>
                                </a:cxn>
                                <a:cxn ang="0">
                                  <a:pos x="connsiteX2" y="connsiteY2"/>
                                </a:cxn>
                                <a:cxn ang="0">
                                  <a:pos x="connsiteX3" y="connsiteY3"/>
                                </a:cxn>
                              </a:cxnLst>
                              <a:rect l="l" t="t" r="r" b="b"/>
                              <a:pathLst>
                                <a:path w="3133725" h="1266825">
                                  <a:moveTo>
                                    <a:pt x="0" y="1266825"/>
                                  </a:moveTo>
                                  <a:cubicBezTo>
                                    <a:pt x="925512" y="1069181"/>
                                    <a:pt x="1851025" y="871538"/>
                                    <a:pt x="2266950" y="714375"/>
                                  </a:cubicBezTo>
                                  <a:cubicBezTo>
                                    <a:pt x="2682875" y="557213"/>
                                    <a:pt x="2351088" y="442912"/>
                                    <a:pt x="2495550" y="323850"/>
                                  </a:cubicBezTo>
                                  <a:cubicBezTo>
                                    <a:pt x="2640012" y="204788"/>
                                    <a:pt x="2886868" y="102394"/>
                                    <a:pt x="3133725"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1" name="フリーフォーム 120"/>
                            <p:cNvSpPr/>
                            <p:nvPr/>
                          </p:nvSpPr>
                          <p:spPr bwMode="gray">
                            <a:xfrm>
                              <a:off x="2634132" y="4365699"/>
                              <a:ext cx="1829557" cy="256872"/>
                            </a:xfrm>
                            <a:custGeom>
                              <a:avLst/>
                              <a:gdLst>
                                <a:gd name="connsiteX0" fmla="*/ 0 w 1828800"/>
                                <a:gd name="connsiteY0" fmla="*/ 0 h 257175"/>
                                <a:gd name="connsiteX1" fmla="*/ 1828800 w 1828800"/>
                                <a:gd name="connsiteY1" fmla="*/ 257175 h 257175"/>
                              </a:gdLst>
                              <a:ahLst/>
                              <a:cxnLst>
                                <a:cxn ang="0">
                                  <a:pos x="connsiteX0" y="connsiteY0"/>
                                </a:cxn>
                                <a:cxn ang="0">
                                  <a:pos x="connsiteX1" y="connsiteY1"/>
                                </a:cxn>
                              </a:cxnLst>
                              <a:rect l="l" t="t" r="r" b="b"/>
                              <a:pathLst>
                                <a:path w="1828800" h="257175">
                                  <a:moveTo>
                                    <a:pt x="0" y="0"/>
                                  </a:moveTo>
                                  <a:lnTo>
                                    <a:pt x="1828800" y="257175"/>
                                  </a:ln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2" name="フリーフォーム 121"/>
                            <p:cNvSpPr/>
                            <p:nvPr/>
                          </p:nvSpPr>
                          <p:spPr bwMode="gray">
                            <a:xfrm>
                              <a:off x="3061714" y="2047681"/>
                              <a:ext cx="256960" cy="3487302"/>
                            </a:xfrm>
                            <a:custGeom>
                              <a:avLst/>
                              <a:gdLst>
                                <a:gd name="connsiteX0" fmla="*/ 104775 w 169863"/>
                                <a:gd name="connsiteY0" fmla="*/ 0 h 3019425"/>
                                <a:gd name="connsiteX1" fmla="*/ 152400 w 169863"/>
                                <a:gd name="connsiteY1" fmla="*/ 1743075 h 3019425"/>
                                <a:gd name="connsiteX2" fmla="*/ 0 w 169863"/>
                                <a:gd name="connsiteY2" fmla="*/ 3019425 h 3019425"/>
                                <a:gd name="connsiteX3" fmla="*/ 0 w 169863"/>
                                <a:gd name="connsiteY3" fmla="*/ 3019425 h 3019425"/>
                              </a:gdLst>
                              <a:ahLst/>
                              <a:cxnLst>
                                <a:cxn ang="0">
                                  <a:pos x="connsiteX0" y="connsiteY0"/>
                                </a:cxn>
                                <a:cxn ang="0">
                                  <a:pos x="connsiteX1" y="connsiteY1"/>
                                </a:cxn>
                                <a:cxn ang="0">
                                  <a:pos x="connsiteX2" y="connsiteY2"/>
                                </a:cxn>
                                <a:cxn ang="0">
                                  <a:pos x="connsiteX3" y="connsiteY3"/>
                                </a:cxn>
                              </a:cxnLst>
                              <a:rect l="l" t="t" r="r" b="b"/>
                              <a:pathLst>
                                <a:path w="169863" h="3019425">
                                  <a:moveTo>
                                    <a:pt x="104775" y="0"/>
                                  </a:moveTo>
                                  <a:cubicBezTo>
                                    <a:pt x="137319" y="619918"/>
                                    <a:pt x="169863" y="1239837"/>
                                    <a:pt x="152400" y="1743075"/>
                                  </a:cubicBezTo>
                                  <a:cubicBezTo>
                                    <a:pt x="134937" y="2246313"/>
                                    <a:pt x="0" y="3019425"/>
                                    <a:pt x="0" y="3019425"/>
                                  </a:cubicBezTo>
                                  <a:lnTo>
                                    <a:pt x="0" y="3019425"/>
                                  </a:ln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3" name="フリーフォーム 122"/>
                            <p:cNvSpPr/>
                            <p:nvPr/>
                          </p:nvSpPr>
                          <p:spPr bwMode="gray">
                            <a:xfrm>
                              <a:off x="2315500" y="5534983"/>
                              <a:ext cx="1677436" cy="150014"/>
                            </a:xfrm>
                            <a:custGeom>
                              <a:avLst/>
                              <a:gdLst>
                                <a:gd name="connsiteX0" fmla="*/ 0 w 1752600"/>
                                <a:gd name="connsiteY0" fmla="*/ 107950 h 146050"/>
                                <a:gd name="connsiteX1" fmla="*/ 476250 w 1752600"/>
                                <a:gd name="connsiteY1" fmla="*/ 3175 h 146050"/>
                                <a:gd name="connsiteX2" fmla="*/ 1362075 w 1752600"/>
                                <a:gd name="connsiteY2" fmla="*/ 127000 h 146050"/>
                                <a:gd name="connsiteX3" fmla="*/ 1752600 w 1752600"/>
                                <a:gd name="connsiteY3" fmla="*/ 117475 h 146050"/>
                              </a:gdLst>
                              <a:ahLst/>
                              <a:cxnLst>
                                <a:cxn ang="0">
                                  <a:pos x="connsiteX0" y="connsiteY0"/>
                                </a:cxn>
                                <a:cxn ang="0">
                                  <a:pos x="connsiteX1" y="connsiteY1"/>
                                </a:cxn>
                                <a:cxn ang="0">
                                  <a:pos x="connsiteX2" y="connsiteY2"/>
                                </a:cxn>
                                <a:cxn ang="0">
                                  <a:pos x="connsiteX3" y="connsiteY3"/>
                                </a:cxn>
                              </a:cxnLst>
                              <a:rect l="l" t="t" r="r" b="b"/>
                              <a:pathLst>
                                <a:path w="1752600" h="146050">
                                  <a:moveTo>
                                    <a:pt x="0" y="107950"/>
                                  </a:moveTo>
                                  <a:cubicBezTo>
                                    <a:pt x="124619" y="53975"/>
                                    <a:pt x="249238" y="0"/>
                                    <a:pt x="476250" y="3175"/>
                                  </a:cubicBezTo>
                                  <a:cubicBezTo>
                                    <a:pt x="703262" y="6350"/>
                                    <a:pt x="1149350" y="107950"/>
                                    <a:pt x="1362075" y="127000"/>
                                  </a:cubicBezTo>
                                  <a:cubicBezTo>
                                    <a:pt x="1574800" y="146050"/>
                                    <a:pt x="1663700" y="131762"/>
                                    <a:pt x="1752600" y="117475"/>
                                  </a:cubicBezTo>
                                </a:path>
                              </a:pathLst>
                            </a:custGeom>
                            <a:ln w="63500" cmpd="tri">
                              <a:solidFill>
                                <a:srgbClr val="F412E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grpSp>
                      <p:nvGrpSpPr>
                        <p:cNvPr id="16" name="グループ化 44"/>
                        <p:cNvGrpSpPr>
                          <a:grpSpLocks/>
                        </p:cNvGrpSpPr>
                        <p:nvPr/>
                      </p:nvGrpSpPr>
                      <p:grpSpPr bwMode="auto">
                        <a:xfrm>
                          <a:off x="4355976" y="2204864"/>
                          <a:ext cx="1008112" cy="432048"/>
                          <a:chOff x="4355976" y="2204864"/>
                          <a:chExt cx="1008112" cy="432048"/>
                        </a:xfrm>
                      </p:grpSpPr>
                      <p:sp>
                        <p:nvSpPr>
                          <p:cNvPr id="116" name="円/楕円 115"/>
                          <p:cNvSpPr/>
                          <p:nvPr/>
                        </p:nvSpPr>
                        <p:spPr bwMode="gray">
                          <a:xfrm>
                            <a:off x="4500394" y="2203859"/>
                            <a:ext cx="723600" cy="433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正方形/長方形 116"/>
                          <p:cNvSpPr/>
                          <p:nvPr/>
                        </p:nvSpPr>
                        <p:spPr bwMode="gray">
                          <a:xfrm>
                            <a:off x="4356497" y="2275783"/>
                            <a:ext cx="1073066" cy="2897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鶴見緑地</a:t>
                            </a:r>
                            <a:endParaRPr lang="en-US" altLang="ja-JP" sz="900" dirty="0">
                              <a:solidFill>
                                <a:schemeClr val="tx1"/>
                              </a:solidFill>
                            </a:endParaRPr>
                          </a:p>
                        </p:txBody>
                      </p:sp>
                    </p:grpSp>
                    <p:grpSp>
                      <p:nvGrpSpPr>
                        <p:cNvPr id="17" name="グループ化 57"/>
                        <p:cNvGrpSpPr>
                          <a:grpSpLocks/>
                        </p:cNvGrpSpPr>
                        <p:nvPr/>
                      </p:nvGrpSpPr>
                      <p:grpSpPr bwMode="auto">
                        <a:xfrm>
                          <a:off x="2771800" y="3933056"/>
                          <a:ext cx="2857034" cy="2475294"/>
                          <a:chOff x="2771800" y="3933056"/>
                          <a:chExt cx="2857034" cy="2475294"/>
                        </a:xfrm>
                      </p:grpSpPr>
                      <p:sp>
                        <p:nvSpPr>
                          <p:cNvPr id="112" name="円/楕円 111"/>
                          <p:cNvSpPr/>
                          <p:nvPr/>
                        </p:nvSpPr>
                        <p:spPr bwMode="gray">
                          <a:xfrm>
                            <a:off x="2771800" y="3933056"/>
                            <a:ext cx="1656184" cy="2232248"/>
                          </a:xfrm>
                          <a:prstGeom prst="ellipse">
                            <a:avLst/>
                          </a:prstGeom>
                          <a:gradFill>
                            <a:gsLst>
                              <a:gs pos="100000">
                                <a:srgbClr val="0070C0">
                                  <a:alpha val="70000"/>
                                </a:srgbClr>
                              </a:gs>
                              <a:gs pos="30000">
                                <a:schemeClr val="accent1">
                                  <a:lumMod val="40000"/>
                                  <a:lumOff val="60000"/>
                                  <a:alpha val="80000"/>
                                </a:schemeClr>
                              </a:gs>
                            </a:gsLst>
                            <a:path path="shape">
                              <a:fillToRect l="50000" t="50000" r="50000" b="50000"/>
                            </a:path>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フリーフォーム 114"/>
                          <p:cNvSpPr/>
                          <p:nvPr/>
                        </p:nvSpPr>
                        <p:spPr bwMode="gray">
                          <a:xfrm>
                            <a:off x="2905186" y="4137596"/>
                            <a:ext cx="2000178" cy="2270754"/>
                          </a:xfrm>
                          <a:custGeom>
                            <a:avLst/>
                            <a:gdLst>
                              <a:gd name="connsiteX0" fmla="*/ 1162050 w 2000250"/>
                              <a:gd name="connsiteY0" fmla="*/ 4762 h 2269737"/>
                              <a:gd name="connsiteX1" fmla="*/ 1285875 w 2000250"/>
                              <a:gd name="connsiteY1" fmla="*/ 23812 h 2269737"/>
                              <a:gd name="connsiteX2" fmla="*/ 1447800 w 2000250"/>
                              <a:gd name="connsiteY2" fmla="*/ 42862 h 2269737"/>
                              <a:gd name="connsiteX3" fmla="*/ 1485900 w 2000250"/>
                              <a:gd name="connsiteY3" fmla="*/ 61912 h 2269737"/>
                              <a:gd name="connsiteX4" fmla="*/ 1552575 w 2000250"/>
                              <a:gd name="connsiteY4" fmla="*/ 80962 h 2269737"/>
                              <a:gd name="connsiteX5" fmla="*/ 1581150 w 2000250"/>
                              <a:gd name="connsiteY5" fmla="*/ 100012 h 2269737"/>
                              <a:gd name="connsiteX6" fmla="*/ 1638300 w 2000250"/>
                              <a:gd name="connsiteY6" fmla="*/ 119062 h 2269737"/>
                              <a:gd name="connsiteX7" fmla="*/ 1704975 w 2000250"/>
                              <a:gd name="connsiteY7" fmla="*/ 157162 h 2269737"/>
                              <a:gd name="connsiteX8" fmla="*/ 1743075 w 2000250"/>
                              <a:gd name="connsiteY8" fmla="*/ 195262 h 2269737"/>
                              <a:gd name="connsiteX9" fmla="*/ 1819275 w 2000250"/>
                              <a:gd name="connsiteY9" fmla="*/ 290512 h 2269737"/>
                              <a:gd name="connsiteX10" fmla="*/ 1857375 w 2000250"/>
                              <a:gd name="connsiteY10" fmla="*/ 357187 h 2269737"/>
                              <a:gd name="connsiteX11" fmla="*/ 1876425 w 2000250"/>
                              <a:gd name="connsiteY11" fmla="*/ 423862 h 2269737"/>
                              <a:gd name="connsiteX12" fmla="*/ 1924050 w 2000250"/>
                              <a:gd name="connsiteY12" fmla="*/ 547687 h 2269737"/>
                              <a:gd name="connsiteX13" fmla="*/ 1943100 w 2000250"/>
                              <a:gd name="connsiteY13" fmla="*/ 623887 h 2269737"/>
                              <a:gd name="connsiteX14" fmla="*/ 1962150 w 2000250"/>
                              <a:gd name="connsiteY14" fmla="*/ 785812 h 2269737"/>
                              <a:gd name="connsiteX15" fmla="*/ 1990725 w 2000250"/>
                              <a:gd name="connsiteY15" fmla="*/ 947737 h 2269737"/>
                              <a:gd name="connsiteX16" fmla="*/ 2000250 w 2000250"/>
                              <a:gd name="connsiteY16" fmla="*/ 1033462 h 2269737"/>
                              <a:gd name="connsiteX17" fmla="*/ 1990725 w 2000250"/>
                              <a:gd name="connsiteY17" fmla="*/ 1519237 h 2269737"/>
                              <a:gd name="connsiteX18" fmla="*/ 1981200 w 2000250"/>
                              <a:gd name="connsiteY18" fmla="*/ 1547812 h 2269737"/>
                              <a:gd name="connsiteX19" fmla="*/ 1971675 w 2000250"/>
                              <a:gd name="connsiteY19" fmla="*/ 1595437 h 2269737"/>
                              <a:gd name="connsiteX20" fmla="*/ 1952625 w 2000250"/>
                              <a:gd name="connsiteY20" fmla="*/ 1633537 h 2269737"/>
                              <a:gd name="connsiteX21" fmla="*/ 1943100 w 2000250"/>
                              <a:gd name="connsiteY21" fmla="*/ 1671637 h 2269737"/>
                              <a:gd name="connsiteX22" fmla="*/ 1914525 w 2000250"/>
                              <a:gd name="connsiteY22" fmla="*/ 1719262 h 2269737"/>
                              <a:gd name="connsiteX23" fmla="*/ 1876425 w 2000250"/>
                              <a:gd name="connsiteY23" fmla="*/ 1785937 h 2269737"/>
                              <a:gd name="connsiteX24" fmla="*/ 1847850 w 2000250"/>
                              <a:gd name="connsiteY24" fmla="*/ 1814512 h 2269737"/>
                              <a:gd name="connsiteX25" fmla="*/ 1800225 w 2000250"/>
                              <a:gd name="connsiteY25" fmla="*/ 1890712 h 2269737"/>
                              <a:gd name="connsiteX26" fmla="*/ 1762125 w 2000250"/>
                              <a:gd name="connsiteY26" fmla="*/ 1909762 h 2269737"/>
                              <a:gd name="connsiteX27" fmla="*/ 1676400 w 2000250"/>
                              <a:gd name="connsiteY27" fmla="*/ 2005012 h 2269737"/>
                              <a:gd name="connsiteX28" fmla="*/ 1647825 w 2000250"/>
                              <a:gd name="connsiteY28" fmla="*/ 2024062 h 2269737"/>
                              <a:gd name="connsiteX29" fmla="*/ 1524000 w 2000250"/>
                              <a:gd name="connsiteY29" fmla="*/ 2128837 h 2269737"/>
                              <a:gd name="connsiteX30" fmla="*/ 1476375 w 2000250"/>
                              <a:gd name="connsiteY30" fmla="*/ 2138362 h 2269737"/>
                              <a:gd name="connsiteX31" fmla="*/ 1447800 w 2000250"/>
                              <a:gd name="connsiteY31" fmla="*/ 2157412 h 2269737"/>
                              <a:gd name="connsiteX32" fmla="*/ 1419225 w 2000250"/>
                              <a:gd name="connsiteY32" fmla="*/ 2166937 h 2269737"/>
                              <a:gd name="connsiteX33" fmla="*/ 1343025 w 2000250"/>
                              <a:gd name="connsiteY33" fmla="*/ 2185987 h 2269737"/>
                              <a:gd name="connsiteX34" fmla="*/ 1181100 w 2000250"/>
                              <a:gd name="connsiteY34" fmla="*/ 2205037 h 2269737"/>
                              <a:gd name="connsiteX35" fmla="*/ 1000125 w 2000250"/>
                              <a:gd name="connsiteY35" fmla="*/ 2233612 h 2269737"/>
                              <a:gd name="connsiteX36" fmla="*/ 904875 w 2000250"/>
                              <a:gd name="connsiteY36" fmla="*/ 2243137 h 2269737"/>
                              <a:gd name="connsiteX37" fmla="*/ 876300 w 2000250"/>
                              <a:gd name="connsiteY37" fmla="*/ 2252662 h 2269737"/>
                              <a:gd name="connsiteX38" fmla="*/ 495300 w 2000250"/>
                              <a:gd name="connsiteY38" fmla="*/ 2233612 h 2269737"/>
                              <a:gd name="connsiteX39" fmla="*/ 428625 w 2000250"/>
                              <a:gd name="connsiteY39" fmla="*/ 2205037 h 2269737"/>
                              <a:gd name="connsiteX40" fmla="*/ 400050 w 2000250"/>
                              <a:gd name="connsiteY40" fmla="*/ 2185987 h 2269737"/>
                              <a:gd name="connsiteX41" fmla="*/ 323850 w 2000250"/>
                              <a:gd name="connsiteY41" fmla="*/ 2166937 h 2269737"/>
                              <a:gd name="connsiteX42" fmla="*/ 247650 w 2000250"/>
                              <a:gd name="connsiteY42" fmla="*/ 2119312 h 2269737"/>
                              <a:gd name="connsiteX43" fmla="*/ 219075 w 2000250"/>
                              <a:gd name="connsiteY43" fmla="*/ 2109787 h 2269737"/>
                              <a:gd name="connsiteX44" fmla="*/ 180975 w 2000250"/>
                              <a:gd name="connsiteY44" fmla="*/ 2090737 h 2269737"/>
                              <a:gd name="connsiteX45" fmla="*/ 104775 w 2000250"/>
                              <a:gd name="connsiteY45" fmla="*/ 2062162 h 2269737"/>
                              <a:gd name="connsiteX46" fmla="*/ 47625 w 2000250"/>
                              <a:gd name="connsiteY46" fmla="*/ 2014537 h 2269737"/>
                              <a:gd name="connsiteX47" fmla="*/ 19050 w 2000250"/>
                              <a:gd name="connsiteY47" fmla="*/ 1957387 h 2269737"/>
                              <a:gd name="connsiteX48" fmla="*/ 0 w 2000250"/>
                              <a:gd name="connsiteY48" fmla="*/ 1919287 h 2269737"/>
                              <a:gd name="connsiteX49" fmla="*/ 9525 w 2000250"/>
                              <a:gd name="connsiteY49" fmla="*/ 1614487 h 2269737"/>
                              <a:gd name="connsiteX50" fmla="*/ 19050 w 2000250"/>
                              <a:gd name="connsiteY50" fmla="*/ 1566862 h 2269737"/>
                              <a:gd name="connsiteX51" fmla="*/ 123825 w 2000250"/>
                              <a:gd name="connsiteY51" fmla="*/ 1557337 h 2269737"/>
                              <a:gd name="connsiteX52" fmla="*/ 323850 w 2000250"/>
                              <a:gd name="connsiteY52" fmla="*/ 1566862 h 2269737"/>
                              <a:gd name="connsiteX53" fmla="*/ 428625 w 2000250"/>
                              <a:gd name="connsiteY53" fmla="*/ 1595437 h 2269737"/>
                              <a:gd name="connsiteX54" fmla="*/ 504825 w 2000250"/>
                              <a:gd name="connsiteY54" fmla="*/ 1614487 h 2269737"/>
                              <a:gd name="connsiteX55" fmla="*/ 666750 w 2000250"/>
                              <a:gd name="connsiteY55" fmla="*/ 1633537 h 2269737"/>
                              <a:gd name="connsiteX56" fmla="*/ 704850 w 2000250"/>
                              <a:gd name="connsiteY56" fmla="*/ 1643062 h 2269737"/>
                              <a:gd name="connsiteX57" fmla="*/ 723900 w 2000250"/>
                              <a:gd name="connsiteY57" fmla="*/ 1614487 h 2269737"/>
                              <a:gd name="connsiteX58" fmla="*/ 733425 w 2000250"/>
                              <a:gd name="connsiteY58" fmla="*/ 1452562 h 2269737"/>
                              <a:gd name="connsiteX59" fmla="*/ 762000 w 2000250"/>
                              <a:gd name="connsiteY59" fmla="*/ 1443037 h 2269737"/>
                              <a:gd name="connsiteX60" fmla="*/ 790575 w 2000250"/>
                              <a:gd name="connsiteY60" fmla="*/ 1423987 h 2269737"/>
                              <a:gd name="connsiteX61" fmla="*/ 876300 w 2000250"/>
                              <a:gd name="connsiteY61" fmla="*/ 1385887 h 2269737"/>
                              <a:gd name="connsiteX62" fmla="*/ 923925 w 2000250"/>
                              <a:gd name="connsiteY62" fmla="*/ 1347787 h 2269737"/>
                              <a:gd name="connsiteX63" fmla="*/ 952500 w 2000250"/>
                              <a:gd name="connsiteY63" fmla="*/ 1309687 h 2269737"/>
                              <a:gd name="connsiteX64" fmla="*/ 981075 w 2000250"/>
                              <a:gd name="connsiteY64" fmla="*/ 1281112 h 2269737"/>
                              <a:gd name="connsiteX65" fmla="*/ 990600 w 2000250"/>
                              <a:gd name="connsiteY65" fmla="*/ 1252537 h 2269737"/>
                              <a:gd name="connsiteX66" fmla="*/ 1028700 w 2000250"/>
                              <a:gd name="connsiteY66" fmla="*/ 1195387 h 2269737"/>
                              <a:gd name="connsiteX67" fmla="*/ 1047750 w 2000250"/>
                              <a:gd name="connsiteY67" fmla="*/ 1138237 h 2269737"/>
                              <a:gd name="connsiteX68" fmla="*/ 1066800 w 2000250"/>
                              <a:gd name="connsiteY68" fmla="*/ 1052512 h 2269737"/>
                              <a:gd name="connsiteX69" fmla="*/ 1076325 w 2000250"/>
                              <a:gd name="connsiteY69" fmla="*/ 957262 h 2269737"/>
                              <a:gd name="connsiteX70" fmla="*/ 1095375 w 2000250"/>
                              <a:gd name="connsiteY70" fmla="*/ 862012 h 2269737"/>
                              <a:gd name="connsiteX71" fmla="*/ 1104900 w 2000250"/>
                              <a:gd name="connsiteY71" fmla="*/ 604837 h 2269737"/>
                              <a:gd name="connsiteX72" fmla="*/ 1123950 w 2000250"/>
                              <a:gd name="connsiteY72" fmla="*/ 519112 h 2269737"/>
                              <a:gd name="connsiteX73" fmla="*/ 1133475 w 2000250"/>
                              <a:gd name="connsiteY73" fmla="*/ 452437 h 2269737"/>
                              <a:gd name="connsiteX74" fmla="*/ 1143000 w 2000250"/>
                              <a:gd name="connsiteY74" fmla="*/ 147637 h 2269737"/>
                              <a:gd name="connsiteX75" fmla="*/ 1162050 w 2000250"/>
                              <a:gd name="connsiteY75" fmla="*/ 52387 h 2269737"/>
                              <a:gd name="connsiteX76" fmla="*/ 1162050 w 2000250"/>
                              <a:gd name="connsiteY76" fmla="*/ 4762 h 226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000250" h="2269737">
                                <a:moveTo>
                                  <a:pt x="1162050" y="4762"/>
                                </a:moveTo>
                                <a:cubicBezTo>
                                  <a:pt x="1182687" y="0"/>
                                  <a:pt x="1244534" y="17906"/>
                                  <a:pt x="1285875" y="23812"/>
                                </a:cubicBezTo>
                                <a:cubicBezTo>
                                  <a:pt x="1331694" y="30358"/>
                                  <a:pt x="1402801" y="37862"/>
                                  <a:pt x="1447800" y="42862"/>
                                </a:cubicBezTo>
                                <a:cubicBezTo>
                                  <a:pt x="1460500" y="49212"/>
                                  <a:pt x="1472605" y="56926"/>
                                  <a:pt x="1485900" y="61912"/>
                                </a:cubicBezTo>
                                <a:cubicBezTo>
                                  <a:pt x="1510315" y="71067"/>
                                  <a:pt x="1529548" y="69448"/>
                                  <a:pt x="1552575" y="80962"/>
                                </a:cubicBezTo>
                                <a:cubicBezTo>
                                  <a:pt x="1562814" y="86082"/>
                                  <a:pt x="1570689" y="95363"/>
                                  <a:pt x="1581150" y="100012"/>
                                </a:cubicBezTo>
                                <a:cubicBezTo>
                                  <a:pt x="1599500" y="108167"/>
                                  <a:pt x="1638300" y="119062"/>
                                  <a:pt x="1638300" y="119062"/>
                                </a:cubicBezTo>
                                <a:cubicBezTo>
                                  <a:pt x="1728783" y="209545"/>
                                  <a:pt x="1602639" y="93202"/>
                                  <a:pt x="1704975" y="157162"/>
                                </a:cubicBezTo>
                                <a:cubicBezTo>
                                  <a:pt x="1720205" y="166681"/>
                                  <a:pt x="1731386" y="181625"/>
                                  <a:pt x="1743075" y="195262"/>
                                </a:cubicBezTo>
                                <a:cubicBezTo>
                                  <a:pt x="1769536" y="226133"/>
                                  <a:pt x="1819275" y="290512"/>
                                  <a:pt x="1819275" y="290512"/>
                                </a:cubicBezTo>
                                <a:cubicBezTo>
                                  <a:pt x="1839420" y="371093"/>
                                  <a:pt x="1811977" y="289090"/>
                                  <a:pt x="1857375" y="357187"/>
                                </a:cubicBezTo>
                                <a:cubicBezTo>
                                  <a:pt x="1863740" y="366735"/>
                                  <a:pt x="1873982" y="417023"/>
                                  <a:pt x="1876425" y="423862"/>
                                </a:cubicBezTo>
                                <a:cubicBezTo>
                                  <a:pt x="1879448" y="432326"/>
                                  <a:pt x="1915105" y="514889"/>
                                  <a:pt x="1924050" y="547687"/>
                                </a:cubicBezTo>
                                <a:cubicBezTo>
                                  <a:pt x="1930939" y="572946"/>
                                  <a:pt x="1936750" y="598487"/>
                                  <a:pt x="1943100" y="623887"/>
                                </a:cubicBezTo>
                                <a:cubicBezTo>
                                  <a:pt x="1948100" y="668886"/>
                                  <a:pt x="1955604" y="739993"/>
                                  <a:pt x="1962150" y="785812"/>
                                </a:cubicBezTo>
                                <a:cubicBezTo>
                                  <a:pt x="1979684" y="908549"/>
                                  <a:pt x="1972171" y="873520"/>
                                  <a:pt x="1990725" y="947737"/>
                                </a:cubicBezTo>
                                <a:cubicBezTo>
                                  <a:pt x="1993900" y="976312"/>
                                  <a:pt x="2000250" y="1004711"/>
                                  <a:pt x="2000250" y="1033462"/>
                                </a:cubicBezTo>
                                <a:cubicBezTo>
                                  <a:pt x="2000250" y="1195418"/>
                                  <a:pt x="1996719" y="1357392"/>
                                  <a:pt x="1990725" y="1519237"/>
                                </a:cubicBezTo>
                                <a:cubicBezTo>
                                  <a:pt x="1990353" y="1529270"/>
                                  <a:pt x="1983635" y="1538072"/>
                                  <a:pt x="1981200" y="1547812"/>
                                </a:cubicBezTo>
                                <a:cubicBezTo>
                                  <a:pt x="1977273" y="1563518"/>
                                  <a:pt x="1976795" y="1580078"/>
                                  <a:pt x="1971675" y="1595437"/>
                                </a:cubicBezTo>
                                <a:cubicBezTo>
                                  <a:pt x="1967185" y="1608907"/>
                                  <a:pt x="1957611" y="1620242"/>
                                  <a:pt x="1952625" y="1633537"/>
                                </a:cubicBezTo>
                                <a:cubicBezTo>
                                  <a:pt x="1948028" y="1645794"/>
                                  <a:pt x="1948417" y="1659674"/>
                                  <a:pt x="1943100" y="1671637"/>
                                </a:cubicBezTo>
                                <a:cubicBezTo>
                                  <a:pt x="1935581" y="1688555"/>
                                  <a:pt x="1923516" y="1703078"/>
                                  <a:pt x="1914525" y="1719262"/>
                                </a:cubicBezTo>
                                <a:cubicBezTo>
                                  <a:pt x="1898998" y="1747211"/>
                                  <a:pt x="1896383" y="1761987"/>
                                  <a:pt x="1876425" y="1785937"/>
                                </a:cubicBezTo>
                                <a:cubicBezTo>
                                  <a:pt x="1867801" y="1796285"/>
                                  <a:pt x="1855680" y="1803551"/>
                                  <a:pt x="1847850" y="1814512"/>
                                </a:cubicBezTo>
                                <a:cubicBezTo>
                                  <a:pt x="1821902" y="1850839"/>
                                  <a:pt x="1837094" y="1859110"/>
                                  <a:pt x="1800225" y="1890712"/>
                                </a:cubicBezTo>
                                <a:cubicBezTo>
                                  <a:pt x="1789444" y="1899953"/>
                                  <a:pt x="1774825" y="1903412"/>
                                  <a:pt x="1762125" y="1909762"/>
                                </a:cubicBezTo>
                                <a:cubicBezTo>
                                  <a:pt x="1737531" y="1942554"/>
                                  <a:pt x="1710588" y="1982220"/>
                                  <a:pt x="1676400" y="2005012"/>
                                </a:cubicBezTo>
                                <a:cubicBezTo>
                                  <a:pt x="1666875" y="2011362"/>
                                  <a:pt x="1656334" y="2016404"/>
                                  <a:pt x="1647825" y="2024062"/>
                                </a:cubicBezTo>
                                <a:cubicBezTo>
                                  <a:pt x="1629362" y="2040679"/>
                                  <a:pt x="1560390" y="2121559"/>
                                  <a:pt x="1524000" y="2128837"/>
                                </a:cubicBezTo>
                                <a:lnTo>
                                  <a:pt x="1476375" y="2138362"/>
                                </a:lnTo>
                                <a:cubicBezTo>
                                  <a:pt x="1466850" y="2144712"/>
                                  <a:pt x="1458039" y="2152292"/>
                                  <a:pt x="1447800" y="2157412"/>
                                </a:cubicBezTo>
                                <a:cubicBezTo>
                                  <a:pt x="1438820" y="2161902"/>
                                  <a:pt x="1428911" y="2164295"/>
                                  <a:pt x="1419225" y="2166937"/>
                                </a:cubicBezTo>
                                <a:cubicBezTo>
                                  <a:pt x="1393966" y="2173826"/>
                                  <a:pt x="1368626" y="2180501"/>
                                  <a:pt x="1343025" y="2185987"/>
                                </a:cubicBezTo>
                                <a:cubicBezTo>
                                  <a:pt x="1286692" y="2198058"/>
                                  <a:pt x="1240811" y="2199609"/>
                                  <a:pt x="1181100" y="2205037"/>
                                </a:cubicBezTo>
                                <a:cubicBezTo>
                                  <a:pt x="1112528" y="2218751"/>
                                  <a:pt x="1085483" y="2225076"/>
                                  <a:pt x="1000125" y="2233612"/>
                                </a:cubicBezTo>
                                <a:lnTo>
                                  <a:pt x="904875" y="2243137"/>
                                </a:lnTo>
                                <a:cubicBezTo>
                                  <a:pt x="895350" y="2246312"/>
                                  <a:pt x="886340" y="2252662"/>
                                  <a:pt x="876300" y="2252662"/>
                                </a:cubicBezTo>
                                <a:cubicBezTo>
                                  <a:pt x="559868" y="2252662"/>
                                  <a:pt x="639802" y="2269737"/>
                                  <a:pt x="495300" y="2233612"/>
                                </a:cubicBezTo>
                                <a:cubicBezTo>
                                  <a:pt x="423561" y="2185786"/>
                                  <a:pt x="514735" y="2241941"/>
                                  <a:pt x="428625" y="2205037"/>
                                </a:cubicBezTo>
                                <a:cubicBezTo>
                                  <a:pt x="418103" y="2200528"/>
                                  <a:pt x="410769" y="2190007"/>
                                  <a:pt x="400050" y="2185987"/>
                                </a:cubicBezTo>
                                <a:cubicBezTo>
                                  <a:pt x="371734" y="2175369"/>
                                  <a:pt x="349703" y="2181038"/>
                                  <a:pt x="323850" y="2166937"/>
                                </a:cubicBezTo>
                                <a:cubicBezTo>
                                  <a:pt x="297554" y="2152594"/>
                                  <a:pt x="276066" y="2128784"/>
                                  <a:pt x="247650" y="2119312"/>
                                </a:cubicBezTo>
                                <a:cubicBezTo>
                                  <a:pt x="238125" y="2116137"/>
                                  <a:pt x="228303" y="2113742"/>
                                  <a:pt x="219075" y="2109787"/>
                                </a:cubicBezTo>
                                <a:cubicBezTo>
                                  <a:pt x="206024" y="2104194"/>
                                  <a:pt x="194270" y="2095723"/>
                                  <a:pt x="180975" y="2090737"/>
                                </a:cubicBezTo>
                                <a:cubicBezTo>
                                  <a:pt x="77225" y="2051831"/>
                                  <a:pt x="210850" y="2115200"/>
                                  <a:pt x="104775" y="2062162"/>
                                </a:cubicBezTo>
                                <a:cubicBezTo>
                                  <a:pt x="58363" y="1992544"/>
                                  <a:pt x="120134" y="2074961"/>
                                  <a:pt x="47625" y="2014537"/>
                                </a:cubicBezTo>
                                <a:cubicBezTo>
                                  <a:pt x="27286" y="1997588"/>
                                  <a:pt x="28441" y="1979298"/>
                                  <a:pt x="19050" y="1957387"/>
                                </a:cubicBezTo>
                                <a:cubicBezTo>
                                  <a:pt x="13457" y="1944336"/>
                                  <a:pt x="6350" y="1931987"/>
                                  <a:pt x="0" y="1919287"/>
                                </a:cubicBezTo>
                                <a:cubicBezTo>
                                  <a:pt x="3175" y="1817687"/>
                                  <a:pt x="4038" y="1715988"/>
                                  <a:pt x="9525" y="1614487"/>
                                </a:cubicBezTo>
                                <a:cubicBezTo>
                                  <a:pt x="10399" y="1598321"/>
                                  <a:pt x="4570" y="1574102"/>
                                  <a:pt x="19050" y="1566862"/>
                                </a:cubicBezTo>
                                <a:cubicBezTo>
                                  <a:pt x="50417" y="1551179"/>
                                  <a:pt x="88900" y="1560512"/>
                                  <a:pt x="123825" y="1557337"/>
                                </a:cubicBezTo>
                                <a:cubicBezTo>
                                  <a:pt x="190500" y="1560512"/>
                                  <a:pt x="257296" y="1561742"/>
                                  <a:pt x="323850" y="1566862"/>
                                </a:cubicBezTo>
                                <a:cubicBezTo>
                                  <a:pt x="387180" y="1571734"/>
                                  <a:pt x="361060" y="1581924"/>
                                  <a:pt x="428625" y="1595437"/>
                                </a:cubicBezTo>
                                <a:cubicBezTo>
                                  <a:pt x="604163" y="1630545"/>
                                  <a:pt x="387669" y="1585198"/>
                                  <a:pt x="504825" y="1614487"/>
                                </a:cubicBezTo>
                                <a:cubicBezTo>
                                  <a:pt x="564405" y="1629382"/>
                                  <a:pt x="596617" y="1627693"/>
                                  <a:pt x="666750" y="1633537"/>
                                </a:cubicBezTo>
                                <a:cubicBezTo>
                                  <a:pt x="679450" y="1636712"/>
                                  <a:pt x="692431" y="1647202"/>
                                  <a:pt x="704850" y="1643062"/>
                                </a:cubicBezTo>
                                <a:cubicBezTo>
                                  <a:pt x="715710" y="1639442"/>
                                  <a:pt x="722202" y="1625808"/>
                                  <a:pt x="723900" y="1614487"/>
                                </a:cubicBezTo>
                                <a:cubicBezTo>
                                  <a:pt x="731921" y="1561017"/>
                                  <a:pt x="721696" y="1505343"/>
                                  <a:pt x="733425" y="1452562"/>
                                </a:cubicBezTo>
                                <a:cubicBezTo>
                                  <a:pt x="735603" y="1442761"/>
                                  <a:pt x="753020" y="1447527"/>
                                  <a:pt x="762000" y="1443037"/>
                                </a:cubicBezTo>
                                <a:cubicBezTo>
                                  <a:pt x="772239" y="1437917"/>
                                  <a:pt x="780114" y="1428636"/>
                                  <a:pt x="790575" y="1423987"/>
                                </a:cubicBezTo>
                                <a:cubicBezTo>
                                  <a:pt x="892590" y="1378647"/>
                                  <a:pt x="811631" y="1429000"/>
                                  <a:pt x="876300" y="1385887"/>
                                </a:cubicBezTo>
                                <a:cubicBezTo>
                                  <a:pt x="934642" y="1298375"/>
                                  <a:pt x="854913" y="1405297"/>
                                  <a:pt x="923925" y="1347787"/>
                                </a:cubicBezTo>
                                <a:cubicBezTo>
                                  <a:pt x="936121" y="1337624"/>
                                  <a:pt x="942169" y="1321740"/>
                                  <a:pt x="952500" y="1309687"/>
                                </a:cubicBezTo>
                                <a:cubicBezTo>
                                  <a:pt x="961266" y="1299460"/>
                                  <a:pt x="971550" y="1290637"/>
                                  <a:pt x="981075" y="1281112"/>
                                </a:cubicBezTo>
                                <a:cubicBezTo>
                                  <a:pt x="984250" y="1271587"/>
                                  <a:pt x="985724" y="1261314"/>
                                  <a:pt x="990600" y="1252537"/>
                                </a:cubicBezTo>
                                <a:cubicBezTo>
                                  <a:pt x="1001719" y="1232523"/>
                                  <a:pt x="1021460" y="1217107"/>
                                  <a:pt x="1028700" y="1195387"/>
                                </a:cubicBezTo>
                                <a:cubicBezTo>
                                  <a:pt x="1035050" y="1176337"/>
                                  <a:pt x="1043812" y="1157928"/>
                                  <a:pt x="1047750" y="1138237"/>
                                </a:cubicBezTo>
                                <a:cubicBezTo>
                                  <a:pt x="1059842" y="1077775"/>
                                  <a:pt x="1053348" y="1106318"/>
                                  <a:pt x="1066800" y="1052512"/>
                                </a:cubicBezTo>
                                <a:cubicBezTo>
                                  <a:pt x="1069975" y="1020762"/>
                                  <a:pt x="1071592" y="988817"/>
                                  <a:pt x="1076325" y="957262"/>
                                </a:cubicBezTo>
                                <a:cubicBezTo>
                                  <a:pt x="1081128" y="925241"/>
                                  <a:pt x="1095375" y="862012"/>
                                  <a:pt x="1095375" y="862012"/>
                                </a:cubicBezTo>
                                <a:cubicBezTo>
                                  <a:pt x="1098550" y="776287"/>
                                  <a:pt x="1099549" y="690454"/>
                                  <a:pt x="1104900" y="604837"/>
                                </a:cubicBezTo>
                                <a:cubicBezTo>
                                  <a:pt x="1106701" y="576026"/>
                                  <a:pt x="1118820" y="547325"/>
                                  <a:pt x="1123950" y="519112"/>
                                </a:cubicBezTo>
                                <a:cubicBezTo>
                                  <a:pt x="1127966" y="497023"/>
                                  <a:pt x="1130300" y="474662"/>
                                  <a:pt x="1133475" y="452437"/>
                                </a:cubicBezTo>
                                <a:cubicBezTo>
                                  <a:pt x="1136650" y="350837"/>
                                  <a:pt x="1137657" y="249146"/>
                                  <a:pt x="1143000" y="147637"/>
                                </a:cubicBezTo>
                                <a:cubicBezTo>
                                  <a:pt x="1149978" y="15054"/>
                                  <a:pt x="1151026" y="151602"/>
                                  <a:pt x="1162050" y="52387"/>
                                </a:cubicBezTo>
                                <a:cubicBezTo>
                                  <a:pt x="1163803" y="36609"/>
                                  <a:pt x="1141413" y="9524"/>
                                  <a:pt x="1162050" y="47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正方形/長方形 112"/>
                          <p:cNvSpPr/>
                          <p:nvPr/>
                        </p:nvSpPr>
                        <p:spPr bwMode="gray">
                          <a:xfrm>
                            <a:off x="4321421" y="5301560"/>
                            <a:ext cx="1307413" cy="3986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中小工場立地</a:t>
                            </a:r>
                            <a:endParaRPr lang="en-US" altLang="ja-JP" sz="900" dirty="0">
                              <a:solidFill>
                                <a:schemeClr val="tx1"/>
                              </a:solidFill>
                            </a:endParaRPr>
                          </a:p>
                        </p:txBody>
                      </p:sp>
                      <p:cxnSp>
                        <p:nvCxnSpPr>
                          <p:cNvPr id="114" name="直線コネクタ 113"/>
                          <p:cNvCxnSpPr/>
                          <p:nvPr/>
                        </p:nvCxnSpPr>
                        <p:spPr bwMode="gray">
                          <a:xfrm>
                            <a:off x="3881635" y="5347980"/>
                            <a:ext cx="590590" cy="14000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104" name="正方形/長方形 103"/>
                      <p:cNvSpPr/>
                      <p:nvPr/>
                    </p:nvSpPr>
                    <p:spPr bwMode="gray">
                      <a:xfrm>
                        <a:off x="3780966" y="3572560"/>
                        <a:ext cx="935334" cy="1685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寝屋川</a:t>
                        </a:r>
                        <a:endParaRPr lang="en-US" altLang="ja-JP" sz="900" dirty="0">
                          <a:solidFill>
                            <a:schemeClr val="tx1"/>
                          </a:solidFill>
                        </a:endParaRPr>
                      </a:p>
                    </p:txBody>
                  </p:sp>
                  <p:sp>
                    <p:nvSpPr>
                      <p:cNvPr id="105" name="正方形/長方形 104"/>
                      <p:cNvSpPr/>
                      <p:nvPr/>
                    </p:nvSpPr>
                    <p:spPr bwMode="gray">
                      <a:xfrm>
                        <a:off x="2771626" y="2325187"/>
                        <a:ext cx="937391" cy="1685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城北川</a:t>
                        </a:r>
                        <a:endParaRPr lang="en-US" altLang="ja-JP" sz="900" dirty="0">
                          <a:solidFill>
                            <a:schemeClr val="tx1"/>
                          </a:solidFill>
                        </a:endParaRPr>
                      </a:p>
                    </p:txBody>
                  </p:sp>
                  <p:sp>
                    <p:nvSpPr>
                      <p:cNvPr id="106" name="正方形/長方形 105"/>
                      <p:cNvSpPr/>
                      <p:nvPr/>
                    </p:nvSpPr>
                    <p:spPr bwMode="gray">
                      <a:xfrm>
                        <a:off x="2267984" y="4269199"/>
                        <a:ext cx="935334" cy="1685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p:txBody>
                  </p:sp>
                  <p:sp>
                    <p:nvSpPr>
                      <p:cNvPr id="107" name="正方形/長方形 106"/>
                      <p:cNvSpPr/>
                      <p:nvPr/>
                    </p:nvSpPr>
                    <p:spPr bwMode="gray">
                      <a:xfrm>
                        <a:off x="4068761" y="4437707"/>
                        <a:ext cx="1179961" cy="3308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平野川分水路</a:t>
                        </a:r>
                        <a:endParaRPr lang="en-US" altLang="ja-JP" sz="900" dirty="0">
                          <a:solidFill>
                            <a:schemeClr val="tx1"/>
                          </a:solidFill>
                        </a:endParaRPr>
                      </a:p>
                    </p:txBody>
                  </p:sp>
                  <p:sp>
                    <p:nvSpPr>
                      <p:cNvPr id="108" name="正方形/長方形 107"/>
                      <p:cNvSpPr/>
                      <p:nvPr/>
                    </p:nvSpPr>
                    <p:spPr bwMode="gray">
                      <a:xfrm>
                        <a:off x="1250421" y="3930127"/>
                        <a:ext cx="1151182" cy="1787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第二寝屋川</a:t>
                        </a:r>
                        <a:endParaRPr lang="en-US" altLang="ja-JP" sz="900" dirty="0">
                          <a:solidFill>
                            <a:schemeClr val="tx1"/>
                          </a:solidFill>
                        </a:endParaRPr>
                      </a:p>
                    </p:txBody>
                  </p:sp>
                </p:grpSp>
                <p:sp>
                  <p:nvSpPr>
                    <p:cNvPr id="102" name="円/楕円 101"/>
                    <p:cNvSpPr/>
                    <p:nvPr/>
                  </p:nvSpPr>
                  <p:spPr bwMode="gray">
                    <a:xfrm>
                      <a:off x="2656507" y="2980726"/>
                      <a:ext cx="215847" cy="21577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92" name="正方形/長方形 91"/>
                  <p:cNvSpPr/>
                  <p:nvPr/>
                </p:nvSpPr>
                <p:spPr bwMode="gray">
                  <a:xfrm>
                    <a:off x="5113284" y="3907605"/>
                    <a:ext cx="1087455" cy="3616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学研都市線</a:t>
                    </a:r>
                  </a:p>
                </p:txBody>
              </p:sp>
              <p:sp>
                <p:nvSpPr>
                  <p:cNvPr id="93" name="正方形/長方形 92"/>
                  <p:cNvSpPr/>
                  <p:nvPr/>
                </p:nvSpPr>
                <p:spPr bwMode="gray">
                  <a:xfrm rot="18242437">
                    <a:off x="2408172" y="2462888"/>
                    <a:ext cx="963787" cy="3844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京阪本線</a:t>
                    </a:r>
                  </a:p>
                </p:txBody>
              </p:sp>
              <p:sp>
                <p:nvSpPr>
                  <p:cNvPr id="94" name="正方形/長方形 93"/>
                  <p:cNvSpPr/>
                  <p:nvPr/>
                </p:nvSpPr>
                <p:spPr bwMode="gray">
                  <a:xfrm>
                    <a:off x="3059658" y="2976700"/>
                    <a:ext cx="1276579" cy="3103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92D050"/>
                        </a:solidFill>
                      </a:rPr>
                      <a:t>地下鉄</a:t>
                    </a:r>
                    <a:endParaRPr lang="en-US" altLang="ja-JP" sz="900" dirty="0">
                      <a:solidFill>
                        <a:srgbClr val="92D050"/>
                      </a:solidFill>
                    </a:endParaRPr>
                  </a:p>
                  <a:p>
                    <a:pPr algn="ctr">
                      <a:defRPr/>
                    </a:pPr>
                    <a:r>
                      <a:rPr lang="ja-JP" altLang="en-US" sz="900" dirty="0">
                        <a:solidFill>
                          <a:srgbClr val="92D050"/>
                        </a:solidFill>
                      </a:rPr>
                      <a:t>長堀鶴見緑地線</a:t>
                    </a:r>
                  </a:p>
                </p:txBody>
              </p:sp>
              <p:sp>
                <p:nvSpPr>
                  <p:cNvPr id="95" name="正方形/長方形 94"/>
                  <p:cNvSpPr/>
                  <p:nvPr/>
                </p:nvSpPr>
                <p:spPr bwMode="gray">
                  <a:xfrm>
                    <a:off x="1892031" y="4269282"/>
                    <a:ext cx="703043" cy="3123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00B050"/>
                        </a:solidFill>
                      </a:rPr>
                      <a:t>地下鉄</a:t>
                    </a:r>
                    <a:endParaRPr lang="en-US" altLang="ja-JP" sz="900" dirty="0">
                      <a:solidFill>
                        <a:srgbClr val="00B050"/>
                      </a:solidFill>
                    </a:endParaRPr>
                  </a:p>
                  <a:p>
                    <a:pPr algn="ctr">
                      <a:defRPr/>
                    </a:pPr>
                    <a:r>
                      <a:rPr lang="ja-JP" altLang="en-US" sz="900" dirty="0">
                        <a:solidFill>
                          <a:srgbClr val="00B050"/>
                        </a:solidFill>
                      </a:rPr>
                      <a:t>中央線</a:t>
                    </a:r>
                  </a:p>
                </p:txBody>
              </p:sp>
              <p:sp>
                <p:nvSpPr>
                  <p:cNvPr id="96" name="正方形/長方形 95"/>
                  <p:cNvSpPr/>
                  <p:nvPr/>
                </p:nvSpPr>
                <p:spPr bwMode="gray">
                  <a:xfrm>
                    <a:off x="2788308" y="1844405"/>
                    <a:ext cx="883943" cy="3123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FFC000"/>
                        </a:solidFill>
                      </a:rPr>
                      <a:t>地下鉄</a:t>
                    </a:r>
                    <a:endParaRPr lang="en-US" altLang="ja-JP" sz="900" dirty="0">
                      <a:solidFill>
                        <a:srgbClr val="FFC000"/>
                      </a:solidFill>
                    </a:endParaRPr>
                  </a:p>
                  <a:p>
                    <a:pPr algn="ctr">
                      <a:defRPr/>
                    </a:pPr>
                    <a:r>
                      <a:rPr lang="ja-JP" altLang="en-US" sz="900" dirty="0">
                        <a:solidFill>
                          <a:srgbClr val="FFC000"/>
                        </a:solidFill>
                      </a:rPr>
                      <a:t>今里筋線</a:t>
                    </a:r>
                  </a:p>
                </p:txBody>
              </p:sp>
              <p:sp>
                <p:nvSpPr>
                  <p:cNvPr id="97" name="正方形/長方形 96"/>
                  <p:cNvSpPr/>
                  <p:nvPr/>
                </p:nvSpPr>
                <p:spPr bwMode="gray">
                  <a:xfrm>
                    <a:off x="1556858" y="5566242"/>
                    <a:ext cx="851052" cy="3123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F412E4"/>
                        </a:solidFill>
                      </a:rPr>
                      <a:t>地下鉄</a:t>
                    </a:r>
                    <a:endParaRPr lang="en-US" altLang="ja-JP" sz="900" dirty="0">
                      <a:solidFill>
                        <a:srgbClr val="F412E4"/>
                      </a:solidFill>
                    </a:endParaRPr>
                  </a:p>
                  <a:p>
                    <a:pPr algn="ctr">
                      <a:defRPr/>
                    </a:pPr>
                    <a:r>
                      <a:rPr lang="ja-JP" altLang="en-US" sz="900" dirty="0">
                        <a:solidFill>
                          <a:srgbClr val="F412E4"/>
                        </a:solidFill>
                      </a:rPr>
                      <a:t>千日前線</a:t>
                    </a:r>
                  </a:p>
                </p:txBody>
              </p:sp>
            </p:grpSp>
            <p:sp>
              <p:nvSpPr>
                <p:cNvPr id="85" name="正方形/長方形 84"/>
                <p:cNvSpPr/>
                <p:nvPr/>
              </p:nvSpPr>
              <p:spPr bwMode="gray">
                <a:xfrm>
                  <a:off x="1073693" y="3356788"/>
                  <a:ext cx="906555" cy="2938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京橋駅</a:t>
                  </a:r>
                </a:p>
              </p:txBody>
            </p:sp>
            <p:cxnSp>
              <p:nvCxnSpPr>
                <p:cNvPr id="86" name="直線コネクタ 85"/>
                <p:cNvCxnSpPr>
                  <a:stCxn id="85" idx="3"/>
                  <a:endCxn id="90" idx="2"/>
                </p:cNvCxnSpPr>
                <p:nvPr/>
              </p:nvCxnSpPr>
              <p:spPr bwMode="gray">
                <a:xfrm flipV="1">
                  <a:off x="1980248" y="3391722"/>
                  <a:ext cx="215847" cy="11096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bwMode="gray">
                <a:xfrm>
                  <a:off x="5610581" y="3463647"/>
                  <a:ext cx="869554" cy="2794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放出駅</a:t>
                  </a:r>
                </a:p>
              </p:txBody>
            </p:sp>
            <p:cxnSp>
              <p:nvCxnSpPr>
                <p:cNvPr id="88" name="直線コネクタ 87"/>
                <p:cNvCxnSpPr>
                  <a:stCxn id="87" idx="1"/>
                  <a:endCxn id="89" idx="7"/>
                </p:cNvCxnSpPr>
                <p:nvPr/>
              </p:nvCxnSpPr>
              <p:spPr bwMode="gray">
                <a:xfrm flipH="1">
                  <a:off x="4239442" y="3603385"/>
                  <a:ext cx="1371139" cy="380171"/>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9" name="円/楕円 88"/>
                <p:cNvSpPr/>
                <p:nvPr/>
              </p:nvSpPr>
              <p:spPr bwMode="gray">
                <a:xfrm>
                  <a:off x="3933145" y="3930127"/>
                  <a:ext cx="359745" cy="35962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円/楕円 89"/>
                <p:cNvSpPr/>
                <p:nvPr/>
              </p:nvSpPr>
              <p:spPr bwMode="gray">
                <a:xfrm>
                  <a:off x="2196095" y="3212939"/>
                  <a:ext cx="359744" cy="359621"/>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71" name="正方形/長方形 70"/>
              <p:cNvSpPr/>
              <p:nvPr/>
            </p:nvSpPr>
            <p:spPr bwMode="gray">
              <a:xfrm>
                <a:off x="4787414" y="2781300"/>
                <a:ext cx="840056" cy="279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ＪＲ東西線・</a:t>
                </a:r>
                <a:endParaRPr lang="en-US" altLang="ja-JP" sz="900" dirty="0">
                  <a:solidFill>
                    <a:schemeClr val="tx1"/>
                  </a:solidFill>
                </a:endParaRPr>
              </a:p>
              <a:p>
                <a:pPr algn="ctr">
                  <a:defRPr/>
                </a:pPr>
                <a:r>
                  <a:rPr lang="ja-JP" altLang="en-US" sz="900" dirty="0">
                    <a:solidFill>
                      <a:schemeClr val="tx1"/>
                    </a:solidFill>
                  </a:rPr>
                  <a:t>大阪環状線</a:t>
                </a:r>
              </a:p>
            </p:txBody>
          </p:sp>
        </p:grpSp>
        <p:sp>
          <p:nvSpPr>
            <p:cNvPr id="73" name="正方形/長方形 72"/>
            <p:cNvSpPr/>
            <p:nvPr/>
          </p:nvSpPr>
          <p:spPr bwMode="gray">
            <a:xfrm>
              <a:off x="6732724" y="3716337"/>
              <a:ext cx="1224356" cy="279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ＪＲおおさか東線</a:t>
              </a:r>
            </a:p>
          </p:txBody>
        </p:sp>
      </p:grpSp>
      <p:grpSp>
        <p:nvGrpSpPr>
          <p:cNvPr id="18" name="グループ化 64"/>
          <p:cNvGrpSpPr>
            <a:grpSpLocks/>
          </p:cNvGrpSpPr>
          <p:nvPr/>
        </p:nvGrpSpPr>
        <p:grpSpPr bwMode="auto">
          <a:xfrm>
            <a:off x="4102100" y="601496"/>
            <a:ext cx="2198092" cy="1970087"/>
            <a:chOff x="5508104" y="3645026"/>
            <a:chExt cx="2863688" cy="2566101"/>
          </a:xfrm>
        </p:grpSpPr>
        <p:sp>
          <p:nvSpPr>
            <p:cNvPr id="72" name="Rectangle 63"/>
            <p:cNvSpPr>
              <a:spLocks noChangeArrowheads="1"/>
            </p:cNvSpPr>
            <p:nvPr/>
          </p:nvSpPr>
          <p:spPr bwMode="auto">
            <a:xfrm>
              <a:off x="5508104" y="3645026"/>
              <a:ext cx="2769876" cy="1721968"/>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74" name="Line 65"/>
            <p:cNvSpPr>
              <a:spLocks noChangeShapeType="1"/>
            </p:cNvSpPr>
            <p:nvPr/>
          </p:nvSpPr>
          <p:spPr bwMode="auto">
            <a:xfrm>
              <a:off x="5573476"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75" name="Line 66"/>
            <p:cNvSpPr>
              <a:spLocks noChangeShapeType="1"/>
            </p:cNvSpPr>
            <p:nvPr/>
          </p:nvSpPr>
          <p:spPr bwMode="auto">
            <a:xfrm>
              <a:off x="5573476" y="4150714"/>
              <a:ext cx="45719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76" name="Text Box 67"/>
            <p:cNvSpPr txBox="1">
              <a:spLocks noChangeArrowheads="1"/>
            </p:cNvSpPr>
            <p:nvPr/>
          </p:nvSpPr>
          <p:spPr bwMode="auto">
            <a:xfrm>
              <a:off x="6025628" y="3759323"/>
              <a:ext cx="2346164" cy="24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総合区役所</a:t>
              </a:r>
              <a:r>
                <a:rPr lang="en-US" altLang="ja-JP" sz="10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地域自治区事務所</a:t>
              </a:r>
              <a:r>
                <a:rPr lang="en-US" altLang="ja-JP" sz="10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77" name="円/楕円 76"/>
            <p:cNvSpPr/>
            <p:nvPr/>
          </p:nvSpPr>
          <p:spPr>
            <a:xfrm>
              <a:off x="5731724" y="5005617"/>
              <a:ext cx="140703" cy="14267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円/楕円 77"/>
            <p:cNvSpPr/>
            <p:nvPr/>
          </p:nvSpPr>
          <p:spPr>
            <a:xfrm>
              <a:off x="5694529" y="4670638"/>
              <a:ext cx="215093" cy="215048"/>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Line 64"/>
            <p:cNvSpPr>
              <a:spLocks noChangeShapeType="1"/>
            </p:cNvSpPr>
            <p:nvPr/>
          </p:nvSpPr>
          <p:spPr bwMode="auto">
            <a:xfrm>
              <a:off x="5580112" y="4469843"/>
              <a:ext cx="457199"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80" name="Line 68"/>
            <p:cNvSpPr>
              <a:spLocks noChangeShapeType="1"/>
            </p:cNvSpPr>
            <p:nvPr/>
          </p:nvSpPr>
          <p:spPr bwMode="auto">
            <a:xfrm>
              <a:off x="5573476" y="4469843"/>
              <a:ext cx="457199"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81" name="正方形/長方形 27"/>
          <p:cNvSpPr>
            <a:spLocks noChangeArrowheads="1"/>
          </p:cNvSpPr>
          <p:nvPr/>
        </p:nvSpPr>
        <p:spPr bwMode="auto">
          <a:xfrm>
            <a:off x="8043414" y="6563444"/>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２５</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1611259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3"/>
          <p:cNvSpPr txBox="1">
            <a:spLocks/>
          </p:cNvSpPr>
          <p:nvPr/>
        </p:nvSpPr>
        <p:spPr bwMode="auto">
          <a:xfrm>
            <a:off x="107950" y="518639"/>
            <a:ext cx="8928100" cy="615838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50825" y="421802"/>
            <a:ext cx="396081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9700" name="テキスト ボックス 24"/>
          <p:cNvSpPr txBox="1">
            <a:spLocks noChangeArrowheads="1"/>
          </p:cNvSpPr>
          <p:nvPr/>
        </p:nvSpPr>
        <p:spPr bwMode="auto">
          <a:xfrm>
            <a:off x="179388" y="663102"/>
            <a:ext cx="360362" cy="5903913"/>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人口・面積</a:t>
            </a:r>
          </a:p>
        </p:txBody>
      </p:sp>
      <p:sp>
        <p:nvSpPr>
          <p:cNvPr id="29701" name="Rectangle 86"/>
          <p:cNvSpPr>
            <a:spLocks noChangeArrowheads="1"/>
          </p:cNvSpPr>
          <p:nvPr/>
        </p:nvSpPr>
        <p:spPr bwMode="auto">
          <a:xfrm>
            <a:off x="2967038" y="1526702"/>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将来人口の見通し</a:t>
            </a:r>
          </a:p>
        </p:txBody>
      </p:sp>
      <p:sp>
        <p:nvSpPr>
          <p:cNvPr id="29702" name="Rectangle 86"/>
          <p:cNvSpPr>
            <a:spLocks noChangeArrowheads="1"/>
          </p:cNvSpPr>
          <p:nvPr/>
        </p:nvSpPr>
        <p:spPr bwMode="auto">
          <a:xfrm>
            <a:off x="3182938" y="4106390"/>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年齢別人口構成比の推移</a:t>
            </a:r>
          </a:p>
        </p:txBody>
      </p:sp>
      <p:sp>
        <p:nvSpPr>
          <p:cNvPr id="29703" name="Rectangle 86"/>
          <p:cNvSpPr>
            <a:spLocks noChangeArrowheads="1"/>
          </p:cNvSpPr>
          <p:nvPr/>
        </p:nvSpPr>
        <p:spPr bwMode="auto">
          <a:xfrm>
            <a:off x="6372225" y="4106390"/>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世帯数と１世帯当たりの人員の推移</a:t>
            </a:r>
            <a:endParaRPr lang="en-US" altLang="ja-JP" sz="1000" b="1">
              <a:solidFill>
                <a:schemeClr val="bg1"/>
              </a:solidFill>
            </a:endParaRPr>
          </a:p>
        </p:txBody>
      </p:sp>
      <p:sp>
        <p:nvSpPr>
          <p:cNvPr id="29704" name="テキスト ボックス 21"/>
          <p:cNvSpPr txBox="1">
            <a:spLocks noChangeArrowheads="1"/>
          </p:cNvSpPr>
          <p:nvPr/>
        </p:nvSpPr>
        <p:spPr bwMode="auto">
          <a:xfrm>
            <a:off x="6804025" y="1598140"/>
            <a:ext cx="16573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平成</a:t>
            </a:r>
            <a:r>
              <a:rPr lang="en-US" altLang="ja-JP" sz="800"/>
              <a:t>37</a:t>
            </a:r>
            <a:r>
              <a:rPr lang="ja-JP" altLang="en-US" sz="800"/>
              <a:t>～</a:t>
            </a:r>
            <a:r>
              <a:rPr lang="en-US" altLang="ja-JP" sz="800"/>
              <a:t>47</a:t>
            </a:r>
            <a:r>
              <a:rPr lang="ja-JP" altLang="en-US" sz="800"/>
              <a:t>年は将来推計人口</a:t>
            </a:r>
          </a:p>
        </p:txBody>
      </p:sp>
      <p:sp>
        <p:nvSpPr>
          <p:cNvPr id="29705" name="テキスト ボックス 35"/>
          <p:cNvSpPr txBox="1">
            <a:spLocks noChangeArrowheads="1"/>
          </p:cNvSpPr>
          <p:nvPr/>
        </p:nvSpPr>
        <p:spPr bwMode="auto">
          <a:xfrm>
            <a:off x="6744395" y="3903190"/>
            <a:ext cx="2382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dirty="0"/>
              <a:t>（人口：</a:t>
            </a:r>
            <a:r>
              <a:rPr lang="en-US" altLang="ja-JP" sz="700" dirty="0"/>
              <a:t>H27</a:t>
            </a:r>
            <a:r>
              <a:rPr lang="ja-JP" altLang="en-US" sz="700" dirty="0"/>
              <a:t>国勢調査、推計人口：大阪市政策企画室作成）</a:t>
            </a:r>
            <a:endParaRPr lang="en-US" altLang="ja-JP" sz="700" dirty="0"/>
          </a:p>
        </p:txBody>
      </p:sp>
      <p:sp>
        <p:nvSpPr>
          <p:cNvPr id="29706" name="テキスト ボックス 36"/>
          <p:cNvSpPr txBox="1">
            <a:spLocks noChangeArrowheads="1"/>
          </p:cNvSpPr>
          <p:nvPr/>
        </p:nvSpPr>
        <p:spPr bwMode="auto">
          <a:xfrm>
            <a:off x="4932363" y="6492402"/>
            <a:ext cx="792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sp>
        <p:nvSpPr>
          <p:cNvPr id="29707" name="テキスト ボックス 37"/>
          <p:cNvSpPr txBox="1">
            <a:spLocks noChangeArrowheads="1"/>
          </p:cNvSpPr>
          <p:nvPr/>
        </p:nvSpPr>
        <p:spPr bwMode="auto">
          <a:xfrm>
            <a:off x="8296400" y="6501208"/>
            <a:ext cx="863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sp>
        <p:nvSpPr>
          <p:cNvPr id="29708" name="正方形/長方形 25"/>
          <p:cNvSpPr>
            <a:spLocks noChangeArrowheads="1"/>
          </p:cNvSpPr>
          <p:nvPr/>
        </p:nvSpPr>
        <p:spPr bwMode="gray">
          <a:xfrm>
            <a:off x="0" y="0"/>
            <a:ext cx="9144000" cy="36000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ja-JP" altLang="en-US" sz="2000" b="1" dirty="0">
                <a:latin typeface="HGS創英角ｺﾞｼｯｸUB"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第四区（東成区・城東区・鶴見区）</a:t>
            </a:r>
          </a:p>
        </p:txBody>
      </p:sp>
      <p:sp>
        <p:nvSpPr>
          <p:cNvPr id="29709" name="タイトル 3"/>
          <p:cNvSpPr>
            <a:spLocks/>
          </p:cNvSpPr>
          <p:nvPr/>
        </p:nvSpPr>
        <p:spPr bwMode="gray">
          <a:xfrm>
            <a:off x="611188" y="68691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buFont typeface="Wingdings" pitchFamily="2" charset="2"/>
              <a:buNone/>
            </a:pPr>
            <a:endParaRPr lang="ja-JP" altLang="ja-JP" sz="1200">
              <a:latin typeface="ＭＳ Ｐゴシック" charset="-128"/>
            </a:endParaRPr>
          </a:p>
        </p:txBody>
      </p:sp>
      <p:sp>
        <p:nvSpPr>
          <p:cNvPr id="29710" name="テキスト ボックス 17"/>
          <p:cNvSpPr txBox="1">
            <a:spLocks noChangeArrowheads="1"/>
          </p:cNvSpPr>
          <p:nvPr/>
        </p:nvSpPr>
        <p:spPr bwMode="auto">
          <a:xfrm>
            <a:off x="611188" y="744065"/>
            <a:ext cx="80645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buFont typeface="Wingdings" pitchFamily="2" charset="2"/>
              <a:buNone/>
            </a:pPr>
            <a:r>
              <a:rPr lang="ja-JP" altLang="en-US" sz="1200" dirty="0">
                <a:solidFill>
                  <a:srgbClr val="000000"/>
                </a:solidFill>
                <a:latin typeface="ＭＳ Ｐゴシック" charset="-128"/>
              </a:rPr>
              <a:t>○</a:t>
            </a:r>
            <a:r>
              <a:rPr lang="ja-JP" altLang="ja-JP" sz="1200" dirty="0">
                <a:latin typeface="ＭＳ Ｐゴシック" charset="-128"/>
              </a:rPr>
              <a:t>平成</a:t>
            </a:r>
            <a:r>
              <a:rPr lang="en-US" altLang="ja-JP" sz="1200" dirty="0">
                <a:latin typeface="ＭＳ Ｐゴシック" charset="-128"/>
              </a:rPr>
              <a:t>27</a:t>
            </a:r>
            <a:r>
              <a:rPr lang="ja-JP" altLang="ja-JP" sz="1200" dirty="0">
                <a:latin typeface="ＭＳ Ｐゴシック" charset="-128"/>
              </a:rPr>
              <a:t>年の人口は、</a:t>
            </a:r>
            <a:r>
              <a:rPr lang="en-US" altLang="ja-JP" sz="1200" dirty="0">
                <a:latin typeface="ＭＳ Ｐゴシック" charset="-128"/>
              </a:rPr>
              <a:t>356,817</a:t>
            </a:r>
            <a:r>
              <a:rPr lang="ja-JP" altLang="ja-JP" sz="1200" dirty="0">
                <a:latin typeface="ＭＳ Ｐゴシック" charset="-128"/>
              </a:rPr>
              <a:t>人で人口推移を見ると増加傾向</a:t>
            </a:r>
            <a:endParaRPr lang="ja-JP" altLang="en-US" sz="1200" dirty="0">
              <a:solidFill>
                <a:srgbClr val="000000"/>
              </a:solidFill>
              <a:latin typeface="ＭＳ Ｐゴシック" charset="-128"/>
            </a:endParaRPr>
          </a:p>
          <a:p>
            <a:pPr eaLnBrk="1" hangingPunct="1">
              <a:lnSpc>
                <a:spcPts val="1000"/>
              </a:lnSpc>
              <a:spcBef>
                <a:spcPct val="50000"/>
              </a:spcBef>
            </a:pPr>
            <a:r>
              <a:rPr lang="ja-JP" altLang="en-US" sz="1200" dirty="0">
                <a:solidFill>
                  <a:srgbClr val="000000"/>
                </a:solidFill>
                <a:latin typeface="ＭＳ Ｐゴシック" charset="-128"/>
              </a:rPr>
              <a:t>○平成</a:t>
            </a:r>
            <a:r>
              <a:rPr lang="en-US" altLang="ja-JP" sz="1200" dirty="0">
                <a:solidFill>
                  <a:srgbClr val="000000"/>
                </a:solidFill>
                <a:latin typeface="ＭＳ Ｐゴシック" charset="-128"/>
              </a:rPr>
              <a:t>27</a:t>
            </a:r>
            <a:r>
              <a:rPr lang="ja-JP" altLang="en-US" sz="1200" dirty="0">
                <a:solidFill>
                  <a:srgbClr val="000000"/>
                </a:solidFill>
                <a:latin typeface="ＭＳ Ｐゴシック" charset="-128"/>
              </a:rPr>
              <a:t>年の</a:t>
            </a:r>
            <a:r>
              <a:rPr lang="ja-JP" altLang="en-US" sz="1200" dirty="0">
                <a:latin typeface="ＭＳ Ｐゴシック" charset="-128"/>
              </a:rPr>
              <a:t>年少</a:t>
            </a:r>
            <a:r>
              <a:rPr lang="ja-JP" altLang="ja-JP" sz="1200" dirty="0">
                <a:latin typeface="ＭＳ Ｐゴシック" charset="-128"/>
              </a:rPr>
              <a:t>人口</a:t>
            </a:r>
            <a:r>
              <a:rPr lang="en-US" altLang="ja-JP" sz="1200" dirty="0">
                <a:latin typeface="ＭＳ Ｐゴシック" charset="-128"/>
              </a:rPr>
              <a:t>(15</a:t>
            </a:r>
            <a:r>
              <a:rPr lang="ja-JP" altLang="ja-JP" sz="1200" dirty="0">
                <a:latin typeface="ＭＳ Ｐゴシック" charset="-128"/>
              </a:rPr>
              <a:t>歳未満</a:t>
            </a:r>
            <a:r>
              <a:rPr lang="en-US" altLang="ja-JP" sz="1200" dirty="0">
                <a:latin typeface="ＭＳ Ｐゴシック" charset="-128"/>
              </a:rPr>
              <a:t>)</a:t>
            </a:r>
            <a:r>
              <a:rPr lang="ja-JP" altLang="ja-JP" sz="1200" dirty="0">
                <a:latin typeface="ＭＳ Ｐゴシック" charset="-128"/>
              </a:rPr>
              <a:t>の割合は</a:t>
            </a:r>
            <a:r>
              <a:rPr lang="en-US" altLang="ja-JP" sz="1200" dirty="0">
                <a:latin typeface="ＭＳ Ｐゴシック" charset="-128"/>
              </a:rPr>
              <a:t>13.2</a:t>
            </a:r>
            <a:r>
              <a:rPr lang="ja-JP" altLang="ja-JP" sz="1200" dirty="0">
                <a:latin typeface="ＭＳ Ｐゴシック" charset="-128"/>
              </a:rPr>
              <a:t>％となっており、</a:t>
            </a:r>
            <a:r>
              <a:rPr lang="ja-JP" altLang="en-US" sz="1200" dirty="0">
                <a:latin typeface="ＭＳ Ｐゴシック" charset="-128"/>
              </a:rPr>
              <a:t>総合区</a:t>
            </a:r>
            <a:r>
              <a:rPr lang="en-US" altLang="ja-JP" sz="1200" dirty="0">
                <a:latin typeface="ＭＳ Ｐゴシック" charset="-128"/>
              </a:rPr>
              <a:t>(8</a:t>
            </a:r>
            <a:r>
              <a:rPr lang="ja-JP" altLang="en-US" sz="1200" dirty="0">
                <a:latin typeface="ＭＳ Ｐゴシック" charset="-128"/>
              </a:rPr>
              <a:t>区</a:t>
            </a:r>
            <a:r>
              <a:rPr lang="en-US" altLang="ja-JP" sz="1200" dirty="0">
                <a:latin typeface="ＭＳ Ｐゴシック" charset="-128"/>
              </a:rPr>
              <a:t>)</a:t>
            </a:r>
            <a:r>
              <a:rPr lang="ja-JP" altLang="ja-JP" sz="1200" dirty="0">
                <a:latin typeface="ＭＳ Ｐゴシック" charset="-128"/>
              </a:rPr>
              <a:t>平均の</a:t>
            </a:r>
            <a:r>
              <a:rPr lang="en-US" altLang="ja-JP" sz="1200" dirty="0">
                <a:latin typeface="ＭＳ Ｐゴシック" charset="-128"/>
              </a:rPr>
              <a:t>11.2</a:t>
            </a:r>
            <a:r>
              <a:rPr lang="ja-JP" altLang="ja-JP" sz="1200" dirty="0">
                <a:latin typeface="ＭＳ Ｐゴシック" charset="-128"/>
              </a:rPr>
              <a:t>％を上回っている</a:t>
            </a:r>
            <a:endParaRPr lang="ja-JP" altLang="en-US" sz="1200" dirty="0">
              <a:solidFill>
                <a:srgbClr val="000000"/>
              </a:solidFill>
              <a:latin typeface="ＭＳ Ｐゴシック" charset="-128"/>
            </a:endParaRPr>
          </a:p>
          <a:p>
            <a:pPr eaLnBrk="1" hangingPunct="1">
              <a:lnSpc>
                <a:spcPts val="1000"/>
              </a:lnSpc>
              <a:spcBef>
                <a:spcPct val="50000"/>
              </a:spcBef>
              <a:buFont typeface="Wingdings" pitchFamily="2" charset="2"/>
              <a:buNone/>
            </a:pPr>
            <a:r>
              <a:rPr lang="ja-JP" altLang="en-US" sz="1200" dirty="0">
                <a:latin typeface="ＭＳ Ｐゴシック" charset="-128"/>
              </a:rPr>
              <a:t>○平成</a:t>
            </a:r>
            <a:r>
              <a:rPr lang="en-US" altLang="ja-JP" sz="1200" dirty="0">
                <a:latin typeface="ＭＳ Ｐゴシック" charset="-128"/>
              </a:rPr>
              <a:t>47</a:t>
            </a:r>
            <a:r>
              <a:rPr lang="ja-JP" altLang="en-US" sz="1200" dirty="0">
                <a:latin typeface="ＭＳ Ｐゴシック" charset="-128"/>
              </a:rPr>
              <a:t>年の将来推計人口は、</a:t>
            </a:r>
            <a:r>
              <a:rPr lang="en-US" altLang="ja-JP" sz="1200" dirty="0" smtClean="0">
                <a:latin typeface="ＭＳ Ｐゴシック" charset="-128"/>
              </a:rPr>
              <a:t>332,236</a:t>
            </a:r>
            <a:r>
              <a:rPr lang="ja-JP" altLang="en-US" sz="1200" dirty="0" smtClean="0">
                <a:latin typeface="ＭＳ Ｐゴシック" charset="-128"/>
              </a:rPr>
              <a:t>人</a:t>
            </a:r>
            <a:r>
              <a:rPr lang="ja-JP" altLang="en-US" sz="1200" dirty="0">
                <a:latin typeface="ＭＳ Ｐゴシック" charset="-128"/>
              </a:rPr>
              <a:t>で、今後は減少傾向が予測される</a:t>
            </a:r>
            <a:endParaRPr lang="ja-JP" altLang="ja-JP" sz="1200" dirty="0">
              <a:latin typeface="ＭＳ Ｐゴシック" charset="-128"/>
            </a:endParaRPr>
          </a:p>
        </p:txBody>
      </p:sp>
      <p:graphicFrame>
        <p:nvGraphicFramePr>
          <p:cNvPr id="19" name="Group 23"/>
          <p:cNvGraphicFramePr>
            <a:graphicFrameLocks noGrp="1"/>
          </p:cNvGraphicFramePr>
          <p:nvPr/>
        </p:nvGraphicFramePr>
        <p:xfrm>
          <a:off x="611188" y="1526702"/>
          <a:ext cx="2016125" cy="4824804"/>
        </p:xfrm>
        <a:graphic>
          <a:graphicData uri="http://schemas.openxmlformats.org/drawingml/2006/table">
            <a:tbl>
              <a:tblPr/>
              <a:tblGrid>
                <a:gridCol w="216013"/>
                <a:gridCol w="936058"/>
                <a:gridCol w="864054"/>
              </a:tblGrid>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356,817</a:t>
                      </a:r>
                      <a:r>
                        <a:rPr lang="ja-JP" altLang="en-US" sz="1000" b="0" i="0" u="none" strike="noStrike" dirty="0">
                          <a:latin typeface="ＭＳ Ｐゴシック" pitchFamily="50" charset="-128"/>
                          <a:ea typeface="ＭＳ Ｐゴシック" pitchFamily="50" charset="-128"/>
                        </a:rPr>
                        <a:t>人</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59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13.2%</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1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62.6%</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0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24.2%</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332,236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162,496</a:t>
                      </a:r>
                      <a:r>
                        <a:rPr lang="ja-JP" altLang="en-US" sz="1000" b="0" i="0" u="none" strike="noStrike" dirty="0">
                          <a:latin typeface="ＭＳ Ｐゴシック" pitchFamily="50" charset="-128"/>
                          <a:ea typeface="ＭＳ Ｐゴシック" pitchFamily="50" charset="-128"/>
                        </a:rPr>
                        <a:t>世帯</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83098">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世帯構成割合</a:t>
                      </a:r>
                    </a:p>
                  </a:txBody>
                  <a:tcPr marL="0" marR="0"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25.7%</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4596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13.5%</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786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smtClean="0">
                          <a:latin typeface="ＭＳ Ｐゴシック" pitchFamily="50" charset="-128"/>
                          <a:ea typeface="ＭＳ Ｐゴシック" pitchFamily="50" charset="-128"/>
                        </a:rPr>
                        <a:t>19.2%</a:t>
                      </a:r>
                      <a:endParaRPr lang="en-US" altLang="ja-JP" sz="1000" b="0" i="0" u="none" strike="noStrike" dirty="0">
                        <a:latin typeface="ＭＳ Ｐゴシック" pitchFamily="50" charset="-128"/>
                        <a:ea typeface="ＭＳ Ｐゴシック" pitchFamily="50" charset="-128"/>
                      </a:endParaRP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4596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8.1%</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8309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33.5%</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09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321,840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16,919</a:t>
                      </a:r>
                      <a:r>
                        <a:rPr lang="ja-JP" altLang="en-US" sz="1000" b="0" i="0" u="none" strike="noStrike" dirty="0">
                          <a:latin typeface="ＭＳ Ｐゴシック" pitchFamily="50" charset="-128"/>
                          <a:ea typeface="ＭＳ Ｐゴシック" pitchFamily="50" charset="-128"/>
                        </a:rPr>
                        <a:t>人</a:t>
                      </a:r>
                      <a:r>
                        <a:rPr lang="en-US" altLang="ja-JP" sz="1000" b="0" i="0" u="none" strike="noStrike" dirty="0">
                          <a:latin typeface="ＭＳ Ｐゴシック" pitchFamily="50" charset="-128"/>
                          <a:ea typeface="ＭＳ Ｐゴシック" pitchFamily="50" charset="-128"/>
                        </a:rPr>
                        <a:t>/</a:t>
                      </a:r>
                      <a:r>
                        <a:rPr lang="en-US" sz="1000" b="0" i="0" u="none" strike="noStrike" dirty="0">
                          <a:latin typeface="ＭＳ Ｐゴシック" pitchFamily="50" charset="-128"/>
                          <a:ea typeface="ＭＳ Ｐゴシック" pitchFamily="50" charset="-128"/>
                        </a:rPr>
                        <a:t>ｋ㎡</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9,632</a:t>
                      </a:r>
                      <a:r>
                        <a:rPr lang="ja-JP" altLang="en-US" sz="1000" b="0" i="0" u="none" strike="noStrike" dirty="0">
                          <a:latin typeface="ＭＳ Ｐゴシック" pitchFamily="50" charset="-128"/>
                          <a:ea typeface="ＭＳ Ｐゴシック" pitchFamily="50" charset="-128"/>
                        </a:rPr>
                        <a:t>人</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9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a:latin typeface="ＭＳ Ｐゴシック" pitchFamily="50" charset="-128"/>
                          <a:ea typeface="ＭＳ Ｐゴシック" pitchFamily="50" charset="-128"/>
                        </a:rPr>
                        <a:t>21.09ｋ㎡</a:t>
                      </a:r>
                    </a:p>
                  </a:txBody>
                  <a:tcPr marL="9526" marR="9526"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graphicFrame>
        <p:nvGraphicFramePr>
          <p:cNvPr id="20" name="グラフ 19"/>
          <p:cNvGraphicFramePr>
            <a:graphicFrameLocks/>
          </p:cNvGraphicFramePr>
          <p:nvPr/>
        </p:nvGraphicFramePr>
        <p:xfrm>
          <a:off x="2771800" y="1742751"/>
          <a:ext cx="5849664" cy="23249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nvGraphicFramePr>
        <p:xfrm>
          <a:off x="2530376" y="4235927"/>
          <a:ext cx="3456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nvGraphicFramePr>
        <p:xfrm>
          <a:off x="5856512" y="4150996"/>
          <a:ext cx="3276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正方形/長方形 27"/>
          <p:cNvSpPr>
            <a:spLocks noChangeArrowheads="1"/>
          </p:cNvSpPr>
          <p:nvPr/>
        </p:nvSpPr>
        <p:spPr bwMode="auto">
          <a:xfrm>
            <a:off x="8112125" y="70719"/>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２６</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931405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txBox="1">
            <a:spLocks/>
          </p:cNvSpPr>
          <p:nvPr/>
        </p:nvSpPr>
        <p:spPr bwMode="auto">
          <a:xfrm>
            <a:off x="107950" y="136180"/>
            <a:ext cx="8928100" cy="6488113"/>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50825" y="39343"/>
            <a:ext cx="3960813"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30724" name="テキスト ボックス 24"/>
          <p:cNvSpPr txBox="1">
            <a:spLocks noChangeArrowheads="1"/>
          </p:cNvSpPr>
          <p:nvPr/>
        </p:nvSpPr>
        <p:spPr bwMode="auto">
          <a:xfrm>
            <a:off x="187325" y="277468"/>
            <a:ext cx="360363" cy="6300787"/>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産　業</a:t>
            </a:r>
          </a:p>
        </p:txBody>
      </p:sp>
      <p:graphicFrame>
        <p:nvGraphicFramePr>
          <p:cNvPr id="5" name="Group 30"/>
          <p:cNvGraphicFramePr>
            <a:graphicFrameLocks noGrp="1"/>
          </p:cNvGraphicFramePr>
          <p:nvPr/>
        </p:nvGraphicFramePr>
        <p:xfrm>
          <a:off x="828675" y="1144243"/>
          <a:ext cx="2268537" cy="1971701"/>
        </p:xfrm>
        <a:graphic>
          <a:graphicData uri="http://schemas.openxmlformats.org/drawingml/2006/table">
            <a:tbl>
              <a:tblPr/>
              <a:tblGrid>
                <a:gridCol w="239074"/>
                <a:gridCol w="877191"/>
                <a:gridCol w="1152272"/>
              </a:tblGrid>
              <a:tr h="24595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4013" marR="54013" marT="46792" marB="467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79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4013" marR="54013"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4,825</a:t>
                      </a:r>
                      <a:r>
                        <a:rPr lang="ja-JP" altLang="en-US" sz="1000" b="0" i="0" u="none" strike="noStrike" dirty="0">
                          <a:latin typeface="ＭＳ Ｐゴシック" pitchFamily="50" charset="-128"/>
                          <a:ea typeface="ＭＳ Ｐゴシック" pitchFamily="50" charset="-128"/>
                        </a:rPr>
                        <a:t>億円</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4013" marR="54013" marT="46792" marB="4679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27.0%</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23.4%</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2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45.2%</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95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4013" marR="54013"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4.4%</a:t>
                      </a: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5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4013" marR="54013"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9,975</a:t>
                      </a:r>
                      <a:r>
                        <a:rPr lang="ja-JP" altLang="en-US" sz="1000" b="0" i="0" u="none" strike="noStrike" dirty="0" smtClean="0">
                          <a:latin typeface="ＭＳ Ｐゴシック" pitchFamily="50" charset="-128"/>
                          <a:ea typeface="ＭＳ Ｐゴシック" pitchFamily="50" charset="-128"/>
                        </a:rPr>
                        <a:t>社</a:t>
                      </a:r>
                      <a:endParaRPr lang="ja-JP" altLang="en-US" sz="1000" b="0" i="0" u="none" strike="noStrike" dirty="0">
                        <a:latin typeface="ＭＳ Ｐゴシック" pitchFamily="50" charset="-128"/>
                        <a:ea typeface="ＭＳ Ｐゴシック" pitchFamily="50" charset="-128"/>
                      </a:endParaRPr>
                    </a:p>
                  </a:txBody>
                  <a:tcPr marL="9527" marR="9527" marT="952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2" name="Rectangle 86"/>
          <p:cNvSpPr>
            <a:spLocks noChangeArrowheads="1"/>
          </p:cNvSpPr>
          <p:nvPr/>
        </p:nvSpPr>
        <p:spPr bwMode="auto">
          <a:xfrm>
            <a:off x="5634038" y="344929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産業別就業者数の推移</a:t>
            </a:r>
          </a:p>
        </p:txBody>
      </p:sp>
      <p:sp>
        <p:nvSpPr>
          <p:cNvPr id="30753" name="テキスト ボックス 33"/>
          <p:cNvSpPr txBox="1">
            <a:spLocks noChangeArrowheads="1"/>
          </p:cNvSpPr>
          <p:nvPr/>
        </p:nvSpPr>
        <p:spPr bwMode="auto">
          <a:xfrm>
            <a:off x="8027988" y="6463955"/>
            <a:ext cx="865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H27</a:t>
            </a:r>
            <a:r>
              <a:rPr lang="ja-JP" altLang="en-US" sz="700"/>
              <a:t>国勢調査）</a:t>
            </a:r>
            <a:endParaRPr lang="en-US" altLang="ja-JP" sz="700"/>
          </a:p>
        </p:txBody>
      </p:sp>
      <p:graphicFrame>
        <p:nvGraphicFramePr>
          <p:cNvPr id="9" name="Group 30"/>
          <p:cNvGraphicFramePr>
            <a:graphicFrameLocks noGrp="1"/>
          </p:cNvGraphicFramePr>
          <p:nvPr/>
        </p:nvGraphicFramePr>
        <p:xfrm>
          <a:off x="3203575" y="1144243"/>
          <a:ext cx="2124075" cy="1973318"/>
        </p:xfrm>
        <a:graphic>
          <a:graphicData uri="http://schemas.openxmlformats.org/drawingml/2006/table">
            <a:tbl>
              <a:tblPr/>
              <a:tblGrid>
                <a:gridCol w="239026"/>
                <a:gridCol w="877014"/>
                <a:gridCol w="1008035"/>
              </a:tblGrid>
              <a:tr h="24590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産業別就業者数</a:t>
                      </a:r>
                    </a:p>
                  </a:txBody>
                  <a:tcPr marL="54002" marR="54002" marT="46783" marB="467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31838">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就業者数</a:t>
                      </a:r>
                    </a:p>
                  </a:txBody>
                  <a:tcPr marL="54002" marR="54002" marT="46783" marB="467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156,370</a:t>
                      </a:r>
                      <a:r>
                        <a:rPr lang="ja-JP" altLang="en-US" sz="1000" b="0" i="0" u="none" strike="noStrike" dirty="0" smtClean="0">
                          <a:latin typeface="ＭＳ Ｐゴシック" pitchFamily="50" charset="-128"/>
                          <a:ea typeface="ＭＳ Ｐゴシック" pitchFamily="50" charset="-128"/>
                        </a:rPr>
                        <a:t>人</a:t>
                      </a:r>
                      <a:r>
                        <a:rPr lang="en-US" altLang="ja-JP" sz="1000" b="0" i="0" u="none" strike="noStrike" dirty="0" smtClean="0">
                          <a:latin typeface="ＭＳ Ｐゴシック" pitchFamily="50" charset="-128"/>
                          <a:ea typeface="ＭＳ Ｐゴシック" pitchFamily="50" charset="-128"/>
                        </a:rPr>
                        <a:t>  </a:t>
                      </a:r>
                      <a:endParaRPr lang="en-US" altLang="ja-JP" sz="1000" b="0" i="0" u="none" strike="noStrike" dirty="0">
                        <a:latin typeface="ＭＳ Ｐゴシック" pitchFamily="50" charset="-128"/>
                        <a:ea typeface="ＭＳ Ｐゴシック" pitchFamily="50" charset="-128"/>
                      </a:endParaRP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4002" marR="54002" marT="46783" marB="467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ja-JP" altLang="en-US" sz="1000" dirty="0" smtClean="0">
                          <a:latin typeface="+mn-ea"/>
                          <a:ea typeface="+mn-ea"/>
                        </a:rPr>
                        <a:t>第一次産業</a:t>
                      </a:r>
                      <a:endParaRPr kumimoji="1" lang="ja-JP" altLang="en-US" sz="1000" dirty="0">
                        <a:latin typeface="+mn-ea"/>
                        <a:ea typeface="+mn-ea"/>
                      </a:endParaRP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0.1%  </a:t>
                      </a: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第二次産業</a:t>
                      </a: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26.0%  </a:t>
                      </a: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65">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smtClean="0">
                          <a:latin typeface="+mn-ea"/>
                          <a:ea typeface="+mn-ea"/>
                        </a:rPr>
                        <a:t>第三次産業</a:t>
                      </a:r>
                      <a:endParaRPr kumimoji="1" lang="ja-JP" altLang="en-US" sz="1000" dirty="0" smtClean="0">
                        <a:latin typeface="+mn-ea"/>
                        <a:ea typeface="+mn-ea"/>
                      </a:endParaRPr>
                    </a:p>
                  </a:txBody>
                  <a:tcPr marL="54002" marR="54002" marT="46783" marB="467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73.9%  </a:t>
                      </a:r>
                    </a:p>
                  </a:txBody>
                  <a:tcPr marL="9525" marR="9525"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19">
                <a:tc v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n-ea"/>
                          <a:ea typeface="+mn-ea"/>
                        </a:rPr>
                        <a:t>※</a:t>
                      </a:r>
                      <a:r>
                        <a:rPr kumimoji="1" lang="ja-JP" altLang="en-US" sz="800" dirty="0" smtClean="0">
                          <a:latin typeface="+mn-ea"/>
                          <a:ea typeface="+mn-ea"/>
                        </a:rPr>
                        <a:t>構成比に分類不能は含まず</a:t>
                      </a:r>
                    </a:p>
                  </a:txBody>
                  <a:tcPr marL="54002" marR="54002" marT="46783" marB="467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altLang="ja-JP" sz="10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30"/>
          <p:cNvGraphicFramePr>
            <a:graphicFrameLocks noGrp="1"/>
          </p:cNvGraphicFramePr>
          <p:nvPr/>
        </p:nvGraphicFramePr>
        <p:xfrm>
          <a:off x="5437188" y="1144243"/>
          <a:ext cx="3311525" cy="1541461"/>
        </p:xfrm>
        <a:graphic>
          <a:graphicData uri="http://schemas.openxmlformats.org/drawingml/2006/table">
            <a:tbl>
              <a:tblPr/>
              <a:tblGrid>
                <a:gridCol w="719897"/>
                <a:gridCol w="899871"/>
                <a:gridCol w="791886"/>
                <a:gridCol w="899871"/>
              </a:tblGrid>
              <a:tr h="24507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3418" marR="53418" marT="46316" marB="463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a:latin typeface="ＭＳ Ｐゴシック" pitchFamily="50" charset="-128"/>
                          <a:ea typeface="ＭＳ Ｐゴシック" pitchFamily="50" charset="-128"/>
                        </a:rPr>
                        <a:t>  </a:t>
                      </a:r>
                      <a:r>
                        <a:rPr lang="en-US" altLang="ja-JP" sz="1000" b="0" i="0" u="none" strike="noStrike" dirty="0">
                          <a:latin typeface="ＭＳ Ｐゴシック" pitchFamily="50" charset="-128"/>
                          <a:ea typeface="ＭＳ Ｐゴシック" pitchFamily="50" charset="-128"/>
                        </a:rPr>
                        <a:t>8,764</a:t>
                      </a:r>
                      <a:r>
                        <a:rPr lang="ja-JP" altLang="en-US" sz="1000" b="0" i="0" u="none" strike="noStrike" dirty="0">
                          <a:latin typeface="ＭＳ Ｐゴシック" pitchFamily="50" charset="-128"/>
                          <a:ea typeface="ＭＳ Ｐゴシック" pitchFamily="50" charset="-128"/>
                        </a:rPr>
                        <a:t>億円</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zh-TW" sz="1000" b="0" i="0" u="none" strike="noStrike" dirty="0">
                          <a:latin typeface="ＭＳ Ｐゴシック" pitchFamily="50" charset="-128"/>
                          <a:ea typeface="ＭＳ Ｐゴシック" pitchFamily="50" charset="-128"/>
                        </a:rPr>
                        <a:t>4,272</a:t>
                      </a:r>
                      <a:r>
                        <a:rPr lang="zh-TW" altLang="en-US" sz="1000" b="0" i="0" u="none" strike="noStrike" dirty="0">
                          <a:latin typeface="ＭＳ Ｐゴシック" pitchFamily="50" charset="-128"/>
                          <a:ea typeface="ＭＳ Ｐゴシック" pitchFamily="50" charset="-128"/>
                        </a:rPr>
                        <a:t>億円</a:t>
                      </a:r>
                      <a:br>
                        <a:rPr lang="zh-TW" altLang="en-US" sz="1000" b="0" i="0" u="none" strike="noStrike" dirty="0">
                          <a:latin typeface="ＭＳ Ｐゴシック" pitchFamily="50" charset="-128"/>
                          <a:ea typeface="ＭＳ Ｐゴシック" pitchFamily="50" charset="-128"/>
                        </a:rPr>
                      </a:br>
                      <a:r>
                        <a:rPr lang="zh-TW" altLang="en-US" sz="1000" b="0" i="0" u="none" strike="noStrike" dirty="0">
                          <a:latin typeface="ＭＳ Ｐゴシック" pitchFamily="50" charset="-128"/>
                          <a:ea typeface="ＭＳ Ｐゴシック" pitchFamily="50" charset="-128"/>
                        </a:rPr>
                        <a:t>（</a:t>
                      </a:r>
                      <a:r>
                        <a:rPr lang="en-US" altLang="zh-TW" sz="1000" b="0" i="0" u="none" strike="noStrike" dirty="0">
                          <a:latin typeface="ＭＳ Ｐゴシック" pitchFamily="50" charset="-128"/>
                          <a:ea typeface="ＭＳ Ｐゴシック" pitchFamily="50" charset="-128"/>
                        </a:rPr>
                        <a:t>4.5</a:t>
                      </a:r>
                      <a:r>
                        <a:rPr lang="zh-TW" altLang="en-US" sz="1000" b="0" i="0" u="none" strike="noStrike" dirty="0">
                          <a:latin typeface="ＭＳ Ｐゴシック" pitchFamily="50" charset="-128"/>
                          <a:ea typeface="ＭＳ Ｐゴシック" pitchFamily="50" charset="-128"/>
                        </a:rPr>
                        <a:t>億円）</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2,569</a:t>
                      </a:r>
                      <a:r>
                        <a:rPr lang="ja-JP" altLang="en-US" sz="1000" b="0" i="0" u="none" strike="noStrike" dirty="0">
                          <a:latin typeface="ＭＳ Ｐゴシック" pitchFamily="50" charset="-128"/>
                          <a:ea typeface="ＭＳ Ｐゴシック" pitchFamily="50" charset="-128"/>
                        </a:rPr>
                        <a:t>ヵ所</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960</a:t>
                      </a:r>
                      <a:r>
                        <a:rPr lang="ja-JP" altLang="en-US" sz="1000" b="0" i="0" u="none" strike="noStrike" dirty="0">
                          <a:latin typeface="ＭＳ Ｐゴシック" pitchFamily="50" charset="-128"/>
                          <a:ea typeface="ＭＳ Ｐゴシック" pitchFamily="50" charset="-128"/>
                        </a:rPr>
                        <a:t>ヵ所</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43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3418" marR="53418" marT="46316" marB="463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19,955</a:t>
                      </a:r>
                      <a:r>
                        <a:rPr lang="ja-JP" altLang="en-US" sz="1000" b="0" i="0" u="none" strike="noStrike" dirty="0">
                          <a:latin typeface="ＭＳ Ｐゴシック" pitchFamily="50" charset="-128"/>
                          <a:ea typeface="ＭＳ Ｐゴシック" pitchFamily="50" charset="-128"/>
                        </a:rPr>
                        <a:t>人</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418" marR="53418" marT="46316" marB="46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16,661</a:t>
                      </a:r>
                      <a:r>
                        <a:rPr lang="ja-JP" altLang="en-US" sz="1000" b="0" i="0" u="none" strike="noStrike" dirty="0">
                          <a:latin typeface="ＭＳ Ｐゴシック" pitchFamily="50" charset="-128"/>
                          <a:ea typeface="ＭＳ Ｐゴシック" pitchFamily="50" charset="-128"/>
                        </a:rPr>
                        <a:t>人</a:t>
                      </a:r>
                    </a:p>
                  </a:txBody>
                  <a:tcPr marL="9524" marR="9524"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02" name="Rectangle 86"/>
          <p:cNvSpPr>
            <a:spLocks noChangeArrowheads="1"/>
          </p:cNvSpPr>
          <p:nvPr/>
        </p:nvSpPr>
        <p:spPr bwMode="auto">
          <a:xfrm>
            <a:off x="1454150" y="344929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区内総生産</a:t>
            </a:r>
          </a:p>
        </p:txBody>
      </p:sp>
      <p:sp>
        <p:nvSpPr>
          <p:cNvPr id="30803" name="タイトル 3"/>
          <p:cNvSpPr>
            <a:spLocks/>
          </p:cNvSpPr>
          <p:nvPr/>
        </p:nvSpPr>
        <p:spPr bwMode="gray">
          <a:xfrm>
            <a:off x="611188" y="30445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600"/>
              </a:lnSpc>
              <a:buFont typeface="Wingdings" pitchFamily="2" charset="2"/>
              <a:buNone/>
            </a:pPr>
            <a:endParaRPr lang="en-US" altLang="ja-JP" sz="1200">
              <a:solidFill>
                <a:srgbClr val="000000"/>
              </a:solidFill>
              <a:latin typeface="HGP創英角ｺﾞｼｯｸUB" pitchFamily="50" charset="-128"/>
              <a:ea typeface="HGP創英角ｺﾞｼｯｸUB" pitchFamily="50" charset="-128"/>
            </a:endParaRPr>
          </a:p>
        </p:txBody>
      </p:sp>
      <p:sp>
        <p:nvSpPr>
          <p:cNvPr id="14" name="テキスト ボックス 13"/>
          <p:cNvSpPr txBox="1"/>
          <p:nvPr/>
        </p:nvSpPr>
        <p:spPr>
          <a:xfrm>
            <a:off x="611188" y="444155"/>
            <a:ext cx="8064500" cy="441325"/>
          </a:xfrm>
          <a:prstGeom prst="rect">
            <a:avLst/>
          </a:prstGeom>
          <a:noFill/>
        </p:spPr>
        <p:txBody>
          <a:bodyPr>
            <a:spAutoFit/>
          </a:bodyPr>
          <a:lstStyle/>
          <a:p>
            <a:pPr marL="85725">
              <a:lnSpc>
                <a:spcPts val="1000"/>
              </a:lnSpc>
              <a:defRPr/>
            </a:pPr>
            <a:r>
              <a:rPr lang="ja-JP" altLang="en-US" sz="1200" dirty="0">
                <a:solidFill>
                  <a:srgbClr val="000000"/>
                </a:solidFill>
                <a:latin typeface="+mn-ea"/>
                <a:ea typeface="ＭＳ Ｐゴシック" pitchFamily="50" charset="-128"/>
              </a:rPr>
              <a:t>○</a:t>
            </a:r>
            <a:r>
              <a:rPr lang="ja-JP" altLang="ja-JP" sz="1200" dirty="0">
                <a:latin typeface="+mn-ea"/>
                <a:ea typeface="ＭＳ Ｐゴシック" pitchFamily="50" charset="-128"/>
              </a:rPr>
              <a:t>全産業の総生産は</a:t>
            </a:r>
            <a:r>
              <a:rPr lang="en-US" altLang="ja-JP" sz="1200" dirty="0">
                <a:latin typeface="+mn-ea"/>
                <a:ea typeface="ＭＳ Ｐゴシック" pitchFamily="50" charset="-128"/>
              </a:rPr>
              <a:t>4,825</a:t>
            </a:r>
            <a:r>
              <a:rPr lang="ja-JP" altLang="ja-JP" sz="1200" dirty="0">
                <a:latin typeface="+mn-ea"/>
                <a:ea typeface="ＭＳ Ｐゴシック" pitchFamily="50" charset="-128"/>
              </a:rPr>
              <a:t>億円</a:t>
            </a:r>
            <a:endParaRPr lang="en-US" altLang="ja-JP" sz="1200" dirty="0">
              <a:latin typeface="+mn-ea"/>
              <a:ea typeface="ＭＳ Ｐゴシック" pitchFamily="50" charset="-128"/>
            </a:endParaRPr>
          </a:p>
          <a:p>
            <a:pPr marL="85725">
              <a:lnSpc>
                <a:spcPts val="1000"/>
              </a:lnSpc>
              <a:spcBef>
                <a:spcPct val="50000"/>
              </a:spcBef>
              <a:defRPr/>
            </a:pPr>
            <a:r>
              <a:rPr lang="ja-JP" altLang="en-US" sz="1200" dirty="0">
                <a:latin typeface="+mn-ea"/>
                <a:ea typeface="ＭＳ Ｐゴシック" pitchFamily="50" charset="-128"/>
              </a:rPr>
              <a:t>○商業の販売</a:t>
            </a:r>
            <a:r>
              <a:rPr lang="ja-JP" altLang="ja-JP" sz="1200" dirty="0">
                <a:latin typeface="+mn-ea"/>
                <a:ea typeface="ＭＳ Ｐゴシック" pitchFamily="50" charset="-128"/>
              </a:rPr>
              <a:t>額は</a:t>
            </a:r>
            <a:r>
              <a:rPr lang="en-US" altLang="ja-JP" sz="1200" dirty="0">
                <a:latin typeface="+mn-ea"/>
                <a:ea typeface="ＭＳ Ｐゴシック" pitchFamily="50" charset="-128"/>
              </a:rPr>
              <a:t>8,764</a:t>
            </a:r>
            <a:r>
              <a:rPr lang="ja-JP" altLang="ja-JP" sz="1200" dirty="0">
                <a:latin typeface="+mn-ea"/>
                <a:ea typeface="ＭＳ Ｐゴシック" pitchFamily="50" charset="-128"/>
              </a:rPr>
              <a:t>億円となっており、</a:t>
            </a:r>
            <a:r>
              <a:rPr lang="ja-JP" altLang="en-US" sz="1200" dirty="0">
                <a:latin typeface="+mn-ea"/>
                <a:ea typeface="ＭＳ Ｐゴシック" pitchFamily="50" charset="-128"/>
              </a:rPr>
              <a:t>総合区</a:t>
            </a:r>
            <a:r>
              <a:rPr lang="en-US" altLang="ja-JP" sz="1200" dirty="0">
                <a:latin typeface="+mn-ea"/>
                <a:ea typeface="ＭＳ Ｐゴシック" pitchFamily="50" charset="-128"/>
              </a:rPr>
              <a:t>(8</a:t>
            </a:r>
            <a:r>
              <a:rPr lang="ja-JP" altLang="en-US" sz="1200" dirty="0">
                <a:latin typeface="+mn-ea"/>
                <a:ea typeface="ＭＳ Ｐゴシック" pitchFamily="50" charset="-128"/>
              </a:rPr>
              <a:t>区</a:t>
            </a:r>
            <a:r>
              <a:rPr lang="en-US" altLang="ja-JP" sz="1200" dirty="0">
                <a:latin typeface="+mn-ea"/>
                <a:ea typeface="ＭＳ Ｐゴシック" pitchFamily="50" charset="-128"/>
              </a:rPr>
              <a:t>)</a:t>
            </a:r>
            <a:r>
              <a:rPr lang="ja-JP" altLang="ja-JP" sz="1200" dirty="0">
                <a:latin typeface="+mn-ea"/>
                <a:ea typeface="ＭＳ Ｐゴシック" pitchFamily="50" charset="-128"/>
              </a:rPr>
              <a:t>平均</a:t>
            </a:r>
            <a:r>
              <a:rPr lang="ja-JP" altLang="en-US" sz="1200" dirty="0">
                <a:latin typeface="+mn-ea"/>
                <a:ea typeface="ＭＳ Ｐゴシック" pitchFamily="50" charset="-128"/>
              </a:rPr>
              <a:t>の</a:t>
            </a:r>
            <a:r>
              <a:rPr lang="en-US" altLang="ja-JP" sz="1200" dirty="0">
                <a:latin typeface="+mn-ea"/>
                <a:ea typeface="ＭＳ Ｐゴシック" pitchFamily="50" charset="-128"/>
              </a:rPr>
              <a:t>4</a:t>
            </a:r>
            <a:r>
              <a:rPr lang="ja-JP" altLang="en-US" sz="1200" dirty="0">
                <a:latin typeface="+mn-ea"/>
                <a:ea typeface="ＭＳ Ｐゴシック" pitchFamily="50" charset="-128"/>
              </a:rPr>
              <a:t>兆</a:t>
            </a:r>
            <a:r>
              <a:rPr lang="en-US" altLang="ja-JP" sz="1200" dirty="0">
                <a:latin typeface="+mn-ea"/>
                <a:ea typeface="ＭＳ Ｐゴシック" pitchFamily="50" charset="-128"/>
              </a:rPr>
              <a:t>3,435</a:t>
            </a:r>
            <a:r>
              <a:rPr lang="ja-JP" altLang="ja-JP" sz="1200" dirty="0">
                <a:latin typeface="+mn-ea"/>
                <a:ea typeface="ＭＳ Ｐゴシック" pitchFamily="50" charset="-128"/>
              </a:rPr>
              <a:t>億円を</a:t>
            </a:r>
            <a:r>
              <a:rPr lang="ja-JP" altLang="en-US" sz="1200" dirty="0">
                <a:latin typeface="+mn-ea"/>
                <a:ea typeface="ＭＳ Ｐゴシック" pitchFamily="50" charset="-128"/>
              </a:rPr>
              <a:t>下回って</a:t>
            </a:r>
            <a:r>
              <a:rPr lang="ja-JP" altLang="ja-JP" sz="1200" dirty="0">
                <a:latin typeface="+mn-ea"/>
                <a:ea typeface="ＭＳ Ｐゴシック" pitchFamily="50" charset="-128"/>
              </a:rPr>
              <a:t>いる</a:t>
            </a:r>
            <a:endParaRPr lang="en-US" altLang="ja-JP" sz="1200" dirty="0">
              <a:solidFill>
                <a:srgbClr val="000000"/>
              </a:solidFill>
              <a:latin typeface="+mn-ea"/>
              <a:ea typeface="ＭＳ Ｐゴシック" pitchFamily="50" charset="-128"/>
            </a:endParaRPr>
          </a:p>
        </p:txBody>
      </p:sp>
      <p:graphicFrame>
        <p:nvGraphicFramePr>
          <p:cNvPr id="16" name="グラフ 15"/>
          <p:cNvGraphicFramePr>
            <a:graphicFrameLocks/>
          </p:cNvGraphicFramePr>
          <p:nvPr/>
        </p:nvGraphicFramePr>
        <p:xfrm>
          <a:off x="4711502" y="3847383"/>
          <a:ext cx="4003200" cy="2782800"/>
        </p:xfrm>
        <a:graphic>
          <a:graphicData uri="http://schemas.openxmlformats.org/drawingml/2006/chart">
            <c:chart xmlns:c="http://schemas.openxmlformats.org/drawingml/2006/chart" xmlns:r="http://schemas.openxmlformats.org/officeDocument/2006/relationships" r:id="rId2"/>
          </a:graphicData>
        </a:graphic>
      </p:graphicFrame>
      <p:sp>
        <p:nvSpPr>
          <p:cNvPr id="30807" name="テキスト ボックス 33"/>
          <p:cNvSpPr txBox="1">
            <a:spLocks noChangeArrowheads="1"/>
          </p:cNvSpPr>
          <p:nvPr/>
        </p:nvSpPr>
        <p:spPr bwMode="auto">
          <a:xfrm>
            <a:off x="2987675" y="6463955"/>
            <a:ext cx="15128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（大阪の経済</a:t>
            </a:r>
            <a:r>
              <a:rPr lang="en-US" altLang="ja-JP" sz="700"/>
              <a:t>2017</a:t>
            </a:r>
            <a:r>
              <a:rPr lang="ja-JP" altLang="en-US" sz="700"/>
              <a:t>年版）</a:t>
            </a:r>
            <a:endParaRPr lang="en-US" altLang="ja-JP" sz="700"/>
          </a:p>
        </p:txBody>
      </p:sp>
      <p:sp>
        <p:nvSpPr>
          <p:cNvPr id="17" name="正方形/長方形 27"/>
          <p:cNvSpPr>
            <a:spLocks noChangeArrowheads="1"/>
          </p:cNvSpPr>
          <p:nvPr/>
        </p:nvSpPr>
        <p:spPr bwMode="auto">
          <a:xfrm>
            <a:off x="8112125" y="663566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２７</a:t>
            </a:r>
            <a:endParaRPr lang="ja-JP" altLang="en-US" sz="1200" b="1" dirty="0">
              <a:solidFill>
                <a:srgbClr val="000000"/>
              </a:solidFill>
              <a:latin typeface="ＭＳ Ｐゴシック" charset="-128"/>
              <a:ea typeface="Meiryo UI" pitchFamily="50" charset="-128"/>
              <a:cs typeface="Meiryo UI" pitchFamily="50" charset="-128"/>
            </a:endParaRPr>
          </a:p>
        </p:txBody>
      </p:sp>
      <p:graphicFrame>
        <p:nvGraphicFramePr>
          <p:cNvPr id="18" name="グラフ 17"/>
          <p:cNvGraphicFramePr>
            <a:graphicFrameLocks/>
          </p:cNvGraphicFramePr>
          <p:nvPr/>
        </p:nvGraphicFramePr>
        <p:xfrm>
          <a:off x="395536" y="3573016"/>
          <a:ext cx="4320480" cy="2993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6939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179"/>
          <p:cNvSpPr>
            <a:spLocks noChangeArrowheads="1"/>
          </p:cNvSpPr>
          <p:nvPr/>
        </p:nvSpPr>
        <p:spPr bwMode="auto">
          <a:xfrm>
            <a:off x="0" y="0"/>
            <a:ext cx="9144000" cy="36000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総合区の特徴</a:t>
            </a:r>
            <a:r>
              <a:rPr lang="ja-JP" altLang="en-US" sz="2000" b="1" dirty="0">
                <a:latin typeface="Arial" pitchFamily="34" charset="0"/>
                <a:ea typeface="ＭＳ Ｐゴシック" pitchFamily="50" charset="-128"/>
              </a:rPr>
              <a:t>　　　</a:t>
            </a:r>
            <a:endParaRPr lang="ja-JP" altLang="en-US" sz="1200" b="1" dirty="0">
              <a:latin typeface="Arial" pitchFamily="34" charset="0"/>
              <a:ea typeface="ＭＳ Ｐゴシック" pitchFamily="50" charset="-128"/>
            </a:endParaRPr>
          </a:p>
        </p:txBody>
      </p:sp>
      <p:graphicFrame>
        <p:nvGraphicFramePr>
          <p:cNvPr id="41" name="表 40"/>
          <p:cNvGraphicFramePr>
            <a:graphicFrameLocks noGrp="1"/>
          </p:cNvGraphicFramePr>
          <p:nvPr/>
        </p:nvGraphicFramePr>
        <p:xfrm>
          <a:off x="4140200" y="593725"/>
          <a:ext cx="4962525" cy="5739072"/>
        </p:xfrm>
        <a:graphic>
          <a:graphicData uri="http://schemas.openxmlformats.org/drawingml/2006/table">
            <a:tbl>
              <a:tblPr firstRow="1" bandRow="1">
                <a:tableStyleId>{5C22544A-7EE6-4342-B048-85BDC9FD1C3A}</a:tableStyleId>
              </a:tblPr>
              <a:tblGrid>
                <a:gridCol w="4962525"/>
              </a:tblGrid>
              <a:tr h="298644">
                <a:tc>
                  <a:txBody>
                    <a:bodyPr/>
                    <a:lstStyle/>
                    <a:p>
                      <a:r>
                        <a:rPr kumimoji="1" lang="ja-JP" altLang="en-US" sz="1200" b="0" dirty="0" smtClean="0">
                          <a:solidFill>
                            <a:schemeClr val="bg1"/>
                          </a:solidFill>
                          <a:latin typeface="HGP創英角ｺﾞｼｯｸUB" pitchFamily="50" charset="-128"/>
                          <a:ea typeface="HGP創英角ｺﾞｼｯｸUB" pitchFamily="50" charset="-128"/>
                        </a:rPr>
                        <a:t>第一区</a:t>
                      </a:r>
                      <a:r>
                        <a:rPr kumimoji="1" lang="ja-JP" altLang="en-US" sz="1200" dirty="0" smtClean="0">
                          <a:solidFill>
                            <a:schemeClr val="bg1"/>
                          </a:solidFill>
                          <a:latin typeface="HGP創英角ｺﾞｼｯｸUB" pitchFamily="50" charset="-128"/>
                          <a:ea typeface="HGP創英角ｺﾞｼｯｸUB" pitchFamily="50" charset="-128"/>
                        </a:rPr>
                        <a:t>　</a:t>
                      </a:r>
                      <a:r>
                        <a:rPr lang="ja-JP" altLang="en-US" sz="1200" dirty="0" smtClean="0">
                          <a:solidFill>
                            <a:schemeClr val="bg1"/>
                          </a:solidFill>
                          <a:latin typeface="HGP創英角ｺﾞｼｯｸUB" pitchFamily="50" charset="-128"/>
                          <a:ea typeface="HGP創英角ｺﾞｼｯｸUB" pitchFamily="50" charset="-128"/>
                          <a:cs typeface="Meiryo UI" pitchFamily="50" charset="-128"/>
                        </a:rPr>
                        <a:t>淀川区・東淀川区</a:t>
                      </a:r>
                      <a:endParaRPr kumimoji="1" lang="ja-JP" altLang="en-US" sz="1200" dirty="0">
                        <a:solidFill>
                          <a:schemeClr val="bg1"/>
                        </a:solidFill>
                        <a:latin typeface="HGP創英角ｺﾞｼｯｸUB" pitchFamily="50" charset="-128"/>
                        <a:ea typeface="HGP創英角ｺﾞｼｯｸUB"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42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en-US" sz="1100" dirty="0" smtClean="0">
                          <a:solidFill>
                            <a:srgbClr val="000000"/>
                          </a:solidFill>
                          <a:latin typeface="HGP創英角ｺﾞｼｯｸUB" pitchFamily="50" charset="-128"/>
                          <a:ea typeface="HGP創英角ｺﾞｼｯｸUB" pitchFamily="50" charset="-128"/>
                        </a:rPr>
                        <a:t>事業所あたりの工業出荷額が多い一方、都心の中に位置する緑豊かな水辺空間である淀川河川敷を有する住宅エリア</a:t>
                      </a: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98644">
                <a:tc>
                  <a:txBody>
                    <a:bodyPr/>
                    <a:lstStyle/>
                    <a:p>
                      <a:r>
                        <a:rPr kumimoji="1" lang="ja-JP" altLang="en-US" sz="1200" b="0" dirty="0" smtClean="0">
                          <a:solidFill>
                            <a:schemeClr val="bg1"/>
                          </a:solidFill>
                          <a:latin typeface="HGP創英角ｺﾞｼｯｸUB" pitchFamily="50" charset="-128"/>
                          <a:ea typeface="HGP創英角ｺﾞｼｯｸUB" pitchFamily="50" charset="-128"/>
                        </a:rPr>
                        <a:t>第二区　</a:t>
                      </a:r>
                      <a:r>
                        <a:rPr lang="ja-JP" altLang="en-US" sz="1200" dirty="0" smtClean="0">
                          <a:solidFill>
                            <a:schemeClr val="bg1"/>
                          </a:solidFill>
                          <a:latin typeface="HGP創英角ｺﾞｼｯｸUB" pitchFamily="50" charset="-128"/>
                          <a:ea typeface="HGP創英角ｺﾞｼｯｸUB" pitchFamily="50" charset="-128"/>
                          <a:cs typeface="Meiryo UI" pitchFamily="50" charset="-128"/>
                        </a:rPr>
                        <a:t>北区・都島区・旭区</a:t>
                      </a:r>
                      <a:endParaRPr kumimoji="1" lang="ja-JP" altLang="en-US" sz="1200" b="0" dirty="0">
                        <a:solidFill>
                          <a:schemeClr val="bg1"/>
                        </a:solidFill>
                        <a:latin typeface="HGP創英角ｺﾞｼｯｸUB" pitchFamily="50" charset="-128"/>
                        <a:ea typeface="HGP創英角ｺﾞｼｯｸUB"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42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en-US" sz="1100" dirty="0" smtClean="0">
                          <a:solidFill>
                            <a:srgbClr val="000000"/>
                          </a:solidFill>
                          <a:latin typeface="HGP創英角ｺﾞｼｯｸUB" pitchFamily="50" charset="-128"/>
                          <a:ea typeface="HGP創英角ｺﾞｼｯｸUB" pitchFamily="50" charset="-128"/>
                        </a:rPr>
                        <a:t>西日本最大の地下街、大川・中之島エリアの歴史的建造物などの文化集客施設、毛馬桜之宮公園、城北菖蒲園を有し、都市基盤が充実するビジネス・商業エリア</a:t>
                      </a: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98644">
                <a:tc>
                  <a:txBody>
                    <a:bodyPr/>
                    <a:lstStyle/>
                    <a:p>
                      <a:r>
                        <a:rPr kumimoji="1" lang="ja-JP" altLang="en-US" sz="1200" b="0" dirty="0" smtClean="0">
                          <a:solidFill>
                            <a:schemeClr val="bg1"/>
                          </a:solidFill>
                          <a:latin typeface="HGP創英角ｺﾞｼｯｸUB" pitchFamily="50" charset="-128"/>
                          <a:ea typeface="HGP創英角ｺﾞｼｯｸUB" pitchFamily="50" charset="-128"/>
                        </a:rPr>
                        <a:t>第三区</a:t>
                      </a:r>
                      <a:r>
                        <a:rPr kumimoji="1" lang="ja-JP" altLang="en-US" sz="1200" dirty="0" smtClean="0">
                          <a:solidFill>
                            <a:schemeClr val="bg1"/>
                          </a:solidFill>
                          <a:latin typeface="HGP創英角ｺﾞｼｯｸUB" pitchFamily="50" charset="-128"/>
                          <a:ea typeface="HGP創英角ｺﾞｼｯｸUB" pitchFamily="50" charset="-128"/>
                        </a:rPr>
                        <a:t>　</a:t>
                      </a:r>
                      <a:r>
                        <a:rPr kumimoji="1" lang="ja-JP" altLang="en-US" sz="1200" b="0" dirty="0" smtClean="0">
                          <a:solidFill>
                            <a:schemeClr val="bg1"/>
                          </a:solidFill>
                          <a:latin typeface="HGP創英角ｺﾞｼｯｸUB" pitchFamily="50" charset="-128"/>
                          <a:ea typeface="HGP創英角ｺﾞｼｯｸUB" pitchFamily="50" charset="-128"/>
                        </a:rPr>
                        <a:t>福島区・此花区・港区・西淀川区</a:t>
                      </a:r>
                      <a:r>
                        <a:rPr lang="ja-JP" altLang="en-US" sz="1200" dirty="0" smtClean="0">
                          <a:solidFill>
                            <a:prstClr val="black"/>
                          </a:solidFill>
                          <a:latin typeface="Meiryo UI" pitchFamily="50" charset="-128"/>
                          <a:ea typeface="Meiryo UI" pitchFamily="50" charset="-128"/>
                          <a:cs typeface="Meiryo UI" pitchFamily="50" charset="-128"/>
                        </a:rPr>
                        <a:t>　</a:t>
                      </a:r>
                      <a:endParaRPr kumimoji="1" lang="ja-JP" altLang="en-US" sz="1200" dirty="0">
                        <a:solidFill>
                          <a:schemeClr val="tx1"/>
                        </a:solidFill>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4602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1100" dirty="0" smtClean="0">
                          <a:latin typeface="HGP創英角ｺﾞｼｯｸUB" pitchFamily="50" charset="-128"/>
                          <a:ea typeface="HGP創英角ｺﾞｼｯｸUB" pitchFamily="50" charset="-128"/>
                        </a:rPr>
                        <a:t>USJ</a:t>
                      </a:r>
                      <a:r>
                        <a:rPr lang="ja-JP" altLang="en-US" sz="1100" dirty="0" err="1" smtClean="0">
                          <a:latin typeface="HGP創英角ｺﾞｼｯｸUB" pitchFamily="50" charset="-128"/>
                          <a:ea typeface="HGP創英角ｺﾞｼｯｸUB" pitchFamily="50" charset="-128"/>
                        </a:rPr>
                        <a:t>、</a:t>
                      </a:r>
                      <a:r>
                        <a:rPr lang="ja-JP" altLang="ja-JP" sz="1100" dirty="0" smtClean="0">
                          <a:latin typeface="HGP創英角ｺﾞｼｯｸUB" pitchFamily="50" charset="-128"/>
                          <a:ea typeface="HGP創英角ｺﾞｼｯｸUB" pitchFamily="50" charset="-128"/>
                        </a:rPr>
                        <a:t>海遊館</a:t>
                      </a:r>
                      <a:r>
                        <a:rPr lang="ja-JP" altLang="en-US" sz="1100" dirty="0" smtClean="0">
                          <a:latin typeface="HGP創英角ｺﾞｼｯｸUB" pitchFamily="50" charset="-128"/>
                          <a:ea typeface="HGP創英角ｺﾞｼｯｸUB" pitchFamily="50" charset="-128"/>
                        </a:rPr>
                        <a:t>等の</a:t>
                      </a:r>
                      <a:r>
                        <a:rPr lang="ja-JP" altLang="ja-JP" sz="1100" dirty="0" smtClean="0">
                          <a:latin typeface="HGP創英角ｺﾞｼｯｸUB" pitchFamily="50" charset="-128"/>
                          <a:ea typeface="HGP創英角ｺﾞｼｯｸUB" pitchFamily="50" charset="-128"/>
                        </a:rPr>
                        <a:t>集客施設</a:t>
                      </a:r>
                      <a:r>
                        <a:rPr lang="ja-JP" altLang="en-US" sz="1100" dirty="0" smtClean="0">
                          <a:latin typeface="HGP創英角ｺﾞｼｯｸUB" pitchFamily="50" charset="-128"/>
                          <a:ea typeface="HGP創英角ｺﾞｼｯｸUB" pitchFamily="50" charset="-128"/>
                        </a:rPr>
                        <a:t>のほか、福島地区やほたるまちなどの商業地を有する</a:t>
                      </a:r>
                      <a:endParaRPr lang="en-US" altLang="ja-JP" sz="1100" dirty="0" smtClean="0">
                        <a:latin typeface="HGP創英角ｺﾞｼｯｸUB" pitchFamily="50" charset="-128"/>
                        <a:ea typeface="HGP創英角ｺﾞｼｯｸUB"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ja-JP" sz="1100" dirty="0" smtClean="0">
                          <a:latin typeface="HGP創英角ｺﾞｼｯｸUB" pitchFamily="50" charset="-128"/>
                          <a:ea typeface="HGP創英角ｺﾞｼｯｸUB" pitchFamily="50" charset="-128"/>
                        </a:rPr>
                        <a:t>工業従業者が多く、工業出荷額</a:t>
                      </a:r>
                      <a:r>
                        <a:rPr lang="ja-JP" altLang="en-US" sz="1100" dirty="0" smtClean="0">
                          <a:latin typeface="HGP創英角ｺﾞｼｯｸUB" pitchFamily="50" charset="-128"/>
                          <a:ea typeface="HGP創英角ｺﾞｼｯｸUB" pitchFamily="50" charset="-128"/>
                        </a:rPr>
                        <a:t>や</a:t>
                      </a:r>
                      <a:r>
                        <a:rPr lang="ja-JP" altLang="ja-JP" sz="1100" dirty="0" smtClean="0">
                          <a:latin typeface="HGP創英角ｺﾞｼｯｸUB" pitchFamily="50" charset="-128"/>
                          <a:ea typeface="HGP創英角ｺﾞｼｯｸUB" pitchFamily="50" charset="-128"/>
                        </a:rPr>
                        <a:t>工業地域割合が</a:t>
                      </a:r>
                      <a:r>
                        <a:rPr lang="ja-JP" altLang="en-US" sz="1100" dirty="0" smtClean="0">
                          <a:latin typeface="HGP創英角ｺﾞｼｯｸUB" pitchFamily="50" charset="-128"/>
                          <a:ea typeface="HGP創英角ｺﾞｼｯｸUB" pitchFamily="50" charset="-128"/>
                        </a:rPr>
                        <a:t>大きい</a:t>
                      </a:r>
                      <a:r>
                        <a:rPr lang="ja-JP" altLang="ja-JP" sz="1100" dirty="0" smtClean="0">
                          <a:latin typeface="HGP創英角ｺﾞｼｯｸUB" pitchFamily="50" charset="-128"/>
                          <a:ea typeface="HGP創英角ｺﾞｼｯｸUB" pitchFamily="50" charset="-128"/>
                        </a:rPr>
                        <a:t>工業・港湾エリア</a:t>
                      </a:r>
                      <a:endParaRPr kumimoji="1" lang="ja-JP" altLang="ja-JP" sz="1100" kern="1200" dirty="0" smtClean="0">
                        <a:solidFill>
                          <a:schemeClr val="dk1"/>
                        </a:solidFill>
                        <a:latin typeface="HG丸ｺﾞｼｯｸM-PRO" pitchFamily="50" charset="-128"/>
                        <a:ea typeface="HG丸ｺﾞｼｯｸM-PRO" pitchFamily="50" charset="-128"/>
                        <a:cs typeface="+mn-cs"/>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98644">
                <a:tc>
                  <a:txBody>
                    <a:bodyPr/>
                    <a:lstStyle/>
                    <a:p>
                      <a:r>
                        <a:rPr kumimoji="1" lang="ja-JP" altLang="en-US" sz="1200" b="0" dirty="0" smtClean="0">
                          <a:solidFill>
                            <a:schemeClr val="bg1"/>
                          </a:solidFill>
                          <a:latin typeface="HGP創英角ｺﾞｼｯｸUB" pitchFamily="50" charset="-128"/>
                          <a:ea typeface="HGP創英角ｺﾞｼｯｸUB" pitchFamily="50" charset="-128"/>
                        </a:rPr>
                        <a:t>第四区</a:t>
                      </a:r>
                      <a:r>
                        <a:rPr kumimoji="1" lang="ja-JP" altLang="en-US" sz="1200" dirty="0" smtClean="0">
                          <a:solidFill>
                            <a:schemeClr val="bg1"/>
                          </a:solidFill>
                          <a:latin typeface="HGP創英角ｺﾞｼｯｸUB" pitchFamily="50" charset="-128"/>
                          <a:ea typeface="HGP創英角ｺﾞｼｯｸUB" pitchFamily="50" charset="-128"/>
                        </a:rPr>
                        <a:t>　</a:t>
                      </a:r>
                      <a:r>
                        <a:rPr lang="ja-JP" altLang="en-US" sz="1200" dirty="0" smtClean="0">
                          <a:solidFill>
                            <a:schemeClr val="bg1"/>
                          </a:solidFill>
                          <a:latin typeface="HGP創英角ｺﾞｼｯｸUB" pitchFamily="50" charset="-128"/>
                          <a:ea typeface="HGP創英角ｺﾞｼｯｸUB" pitchFamily="50" charset="-128"/>
                          <a:cs typeface="Meiryo UI" pitchFamily="50" charset="-128"/>
                        </a:rPr>
                        <a:t>東成区・城東区・鶴見区</a:t>
                      </a:r>
                      <a:endParaRPr kumimoji="1" lang="ja-JP" altLang="en-US" sz="1200" dirty="0">
                        <a:solidFill>
                          <a:schemeClr val="bg1"/>
                        </a:solidFill>
                        <a:latin typeface="HGP創英角ｺﾞｼｯｸUB" pitchFamily="50" charset="-128"/>
                        <a:ea typeface="HGP創英角ｺﾞｼｯｸUB"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42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ja-JP" sz="1100" dirty="0" smtClean="0">
                          <a:latin typeface="HGP創英角ｺﾞｼｯｸUB" pitchFamily="50" charset="-128"/>
                          <a:ea typeface="HGP創英角ｺﾞｼｯｸUB" pitchFamily="50" charset="-128"/>
                        </a:rPr>
                        <a:t>大規模公園である鶴見緑地、城北川の親水空間、</a:t>
                      </a:r>
                      <a:r>
                        <a:rPr lang="ja-JP" altLang="en-US" sz="1100" dirty="0" smtClean="0">
                          <a:latin typeface="HGP創英角ｺﾞｼｯｸUB" pitchFamily="50" charset="-128"/>
                          <a:ea typeface="HGP創英角ｺﾞｼｯｸUB" pitchFamily="50" charset="-128"/>
                        </a:rPr>
                        <a:t>鶴橋・京橋地区等の商業地を</a:t>
                      </a:r>
                      <a:r>
                        <a:rPr lang="ja-JP" altLang="ja-JP" sz="1100" dirty="0" smtClean="0">
                          <a:latin typeface="HGP創英角ｺﾞｼｯｸUB" pitchFamily="50" charset="-128"/>
                          <a:ea typeface="HGP創英角ｺﾞｼｯｸUB" pitchFamily="50" charset="-128"/>
                        </a:rPr>
                        <a:t>有し、</a:t>
                      </a:r>
                      <a:r>
                        <a:rPr lang="ja-JP" altLang="en-US" sz="1100" dirty="0" smtClean="0">
                          <a:latin typeface="HGP創英角ｺﾞｼｯｸUB" pitchFamily="50" charset="-128"/>
                          <a:ea typeface="HGP創英角ｺﾞｼｯｸUB" pitchFamily="50" charset="-128"/>
                        </a:rPr>
                        <a:t>多くの</a:t>
                      </a:r>
                      <a:r>
                        <a:rPr lang="ja-JP" altLang="ja-JP" sz="1100" dirty="0" smtClean="0">
                          <a:latin typeface="HGP創英角ｺﾞｼｯｸUB" pitchFamily="50" charset="-128"/>
                          <a:ea typeface="HGP創英角ｺﾞｼｯｸUB" pitchFamily="50" charset="-128"/>
                        </a:rPr>
                        <a:t>子育て世帯</a:t>
                      </a:r>
                      <a:r>
                        <a:rPr lang="ja-JP" altLang="en-US" sz="1100" dirty="0" smtClean="0">
                          <a:latin typeface="HGP創英角ｺﾞｼｯｸUB" pitchFamily="50" charset="-128"/>
                          <a:ea typeface="HGP創英角ｺﾞｼｯｸUB" pitchFamily="50" charset="-128"/>
                        </a:rPr>
                        <a:t>が住む</a:t>
                      </a:r>
                      <a:r>
                        <a:rPr lang="ja-JP" altLang="ja-JP" sz="1100" dirty="0" smtClean="0">
                          <a:latin typeface="HGP創英角ｺﾞｼｯｸUB" pitchFamily="50" charset="-128"/>
                          <a:ea typeface="HGP創英角ｺﾞｼｯｸUB" pitchFamily="50" charset="-128"/>
                        </a:rPr>
                        <a:t>住宅エリア</a:t>
                      </a:r>
                      <a:endParaRPr kumimoji="1" lang="ja-JP" altLang="ja-JP" sz="1100" kern="1200" dirty="0" smtClean="0">
                        <a:solidFill>
                          <a:schemeClr val="dk1"/>
                        </a:solidFill>
                        <a:latin typeface="HG丸ｺﾞｼｯｸM-PRO" pitchFamily="50" charset="-128"/>
                        <a:ea typeface="HG丸ｺﾞｼｯｸM-PRO" pitchFamily="50" charset="-128"/>
                        <a:cs typeface="+mn-cs"/>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00">
                <a:tc>
                  <a:txBody>
                    <a:bodyPr/>
                    <a:lstStyle/>
                    <a:p>
                      <a:r>
                        <a:rPr kumimoji="1" lang="ja-JP" altLang="en-US" sz="1200" b="0" dirty="0" smtClean="0">
                          <a:solidFill>
                            <a:schemeClr val="bg1"/>
                          </a:solidFill>
                          <a:latin typeface="HGP創英角ｺﾞｼｯｸUB" pitchFamily="50" charset="-128"/>
                          <a:ea typeface="HGP創英角ｺﾞｼｯｸUB" pitchFamily="50" charset="-128"/>
                        </a:rPr>
                        <a:t>第五区</a:t>
                      </a:r>
                      <a:r>
                        <a:rPr kumimoji="1" lang="ja-JP" altLang="en-US" sz="1200" dirty="0" smtClean="0">
                          <a:solidFill>
                            <a:schemeClr val="bg1"/>
                          </a:solidFill>
                          <a:latin typeface="HGP創英角ｺﾞｼｯｸUB" pitchFamily="50" charset="-128"/>
                          <a:ea typeface="HGP創英角ｺﾞｼｯｸUB" pitchFamily="50" charset="-128"/>
                        </a:rPr>
                        <a:t>　</a:t>
                      </a:r>
                      <a:r>
                        <a:rPr lang="ja-JP" altLang="en-US" sz="1200" dirty="0" smtClean="0">
                          <a:solidFill>
                            <a:schemeClr val="bg1"/>
                          </a:solidFill>
                          <a:latin typeface="HGP創英角ｺﾞｼｯｸUB" pitchFamily="50" charset="-128"/>
                          <a:ea typeface="HGP創英角ｺﾞｼｯｸUB" pitchFamily="50" charset="-128"/>
                          <a:cs typeface="Meiryo UI" pitchFamily="50" charset="-128"/>
                        </a:rPr>
                        <a:t>中央区・西区・大正区・浪速区</a:t>
                      </a:r>
                      <a:endParaRPr kumimoji="1" lang="ja-JP" altLang="en-US" sz="1200" dirty="0">
                        <a:solidFill>
                          <a:schemeClr val="bg1"/>
                        </a:solidFill>
                        <a:latin typeface="HGP創英角ｺﾞｼｯｸUB" pitchFamily="50" charset="-128"/>
                        <a:ea typeface="HGP創英角ｺﾞｼｯｸUB"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426689">
                <a:tc>
                  <a:txBody>
                    <a:bodyPr/>
                    <a:lstStyle/>
                    <a:p>
                      <a:r>
                        <a:rPr lang="ja-JP" altLang="en-US" sz="1100" dirty="0" smtClean="0">
                          <a:solidFill>
                            <a:srgbClr val="000000"/>
                          </a:solidFill>
                          <a:latin typeface="HGP創英角ｺﾞｼｯｸUB" pitchFamily="50" charset="-128"/>
                          <a:ea typeface="HGP創英角ｺﾞｼｯｸUB" pitchFamily="50" charset="-128"/>
                        </a:rPr>
                        <a:t>道頓堀水辺空間、新世界などの集客施設を有し、交通網が発達するなど都市基盤が充実するとともに、生産年齢人口の割合、昼間人口が多いビジネス・商業エリア</a:t>
                      </a:r>
                      <a:endParaRPr kumimoji="1" lang="ja-JP" altLang="ja-JP" sz="1100" kern="1200" dirty="0" smtClean="0">
                        <a:solidFill>
                          <a:schemeClr val="dk1"/>
                        </a:solidFill>
                        <a:latin typeface="HG丸ｺﾞｼｯｸM-PRO" pitchFamily="50" charset="-128"/>
                        <a:ea typeface="HG丸ｺﾞｼｯｸM-PRO" pitchFamily="50" charset="-128"/>
                        <a:cs typeface="+mn-cs"/>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00">
                <a:tc>
                  <a:txBody>
                    <a:bodyPr/>
                    <a:lstStyle/>
                    <a:p>
                      <a:r>
                        <a:rPr kumimoji="1" lang="ja-JP" altLang="en-US" sz="1200" b="0" dirty="0" smtClean="0">
                          <a:solidFill>
                            <a:schemeClr val="bg1"/>
                          </a:solidFill>
                          <a:latin typeface="HGP創英角ｺﾞｼｯｸUB" pitchFamily="50" charset="-128"/>
                          <a:ea typeface="HGP創英角ｺﾞｼｯｸUB" pitchFamily="50" charset="-128"/>
                        </a:rPr>
                        <a:t>第六区</a:t>
                      </a:r>
                      <a:r>
                        <a:rPr kumimoji="1" lang="ja-JP" altLang="en-US" sz="1200" dirty="0" smtClean="0">
                          <a:solidFill>
                            <a:schemeClr val="bg1"/>
                          </a:solidFill>
                          <a:latin typeface="HGP創英角ｺﾞｼｯｸUB" pitchFamily="50" charset="-128"/>
                          <a:ea typeface="HGP創英角ｺﾞｼｯｸUB" pitchFamily="50" charset="-128"/>
                        </a:rPr>
                        <a:t>　</a:t>
                      </a:r>
                      <a:r>
                        <a:rPr lang="ja-JP" altLang="en-US" sz="1200" dirty="0" smtClean="0">
                          <a:solidFill>
                            <a:schemeClr val="bg1"/>
                          </a:solidFill>
                          <a:latin typeface="HGP創英角ｺﾞｼｯｸUB" pitchFamily="50" charset="-128"/>
                          <a:ea typeface="HGP創英角ｺﾞｼｯｸUB" pitchFamily="50" charset="-128"/>
                          <a:cs typeface="Meiryo UI" pitchFamily="50" charset="-128"/>
                        </a:rPr>
                        <a:t>天王寺区・生野区・阿倍野区</a:t>
                      </a:r>
                      <a:endParaRPr kumimoji="1" lang="ja-JP" altLang="en-US" sz="1200" dirty="0">
                        <a:solidFill>
                          <a:schemeClr val="bg1"/>
                        </a:solidFill>
                        <a:latin typeface="HGP創英角ｺﾞｼｯｸUB" pitchFamily="50" charset="-128"/>
                        <a:ea typeface="HGP創英角ｺﾞｼｯｸUB"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426689">
                <a:tc>
                  <a:txBody>
                    <a:bodyPr/>
                    <a:lstStyle/>
                    <a:p>
                      <a:r>
                        <a:rPr lang="ja-JP" altLang="en-US" sz="1100" dirty="0" smtClean="0">
                          <a:latin typeface="HGP創英角ｺﾞｼｯｸUB" pitchFamily="50" charset="-128"/>
                          <a:ea typeface="HGP創英角ｺﾞｼｯｸUB" pitchFamily="50" charset="-128"/>
                        </a:rPr>
                        <a:t>日本で最も高層の商業ビルであるあべのハルカス、天王寺公園、</a:t>
                      </a:r>
                      <a:r>
                        <a:rPr lang="ja-JP" altLang="ja-JP" sz="1100" dirty="0" smtClean="0">
                          <a:latin typeface="HGP創英角ｺﾞｼｯｸUB" pitchFamily="50" charset="-128"/>
                          <a:ea typeface="HGP創英角ｺﾞｼｯｸUB" pitchFamily="50" charset="-128"/>
                        </a:rPr>
                        <a:t>コリアタウンなど</a:t>
                      </a:r>
                      <a:r>
                        <a:rPr lang="ja-JP" altLang="en-US" sz="1100" dirty="0" smtClean="0">
                          <a:latin typeface="HGP創英角ｺﾞｼｯｸUB" pitchFamily="50" charset="-128"/>
                          <a:ea typeface="HGP創英角ｺﾞｼｯｸUB" pitchFamily="50" charset="-128"/>
                        </a:rPr>
                        <a:t>の</a:t>
                      </a:r>
                      <a:r>
                        <a:rPr lang="ja-JP" altLang="ja-JP" sz="1100" dirty="0" smtClean="0">
                          <a:latin typeface="HGP創英角ｺﾞｼｯｸUB" pitchFamily="50" charset="-128"/>
                          <a:ea typeface="HGP創英角ｺﾞｼｯｸUB" pitchFamily="50" charset="-128"/>
                        </a:rPr>
                        <a:t>集客施設が多い一方で、区内の住宅地の割合が高</a:t>
                      </a:r>
                      <a:r>
                        <a:rPr lang="ja-JP" altLang="en-US" sz="1100" dirty="0" smtClean="0">
                          <a:latin typeface="HGP創英角ｺﾞｼｯｸUB" pitchFamily="50" charset="-128"/>
                          <a:ea typeface="HGP創英角ｺﾞｼｯｸUB" pitchFamily="50" charset="-128"/>
                        </a:rPr>
                        <a:t>い商業</a:t>
                      </a:r>
                      <a:r>
                        <a:rPr lang="ja-JP" altLang="ja-JP" sz="1100" dirty="0" smtClean="0">
                          <a:latin typeface="HGP創英角ｺﾞｼｯｸUB" pitchFamily="50" charset="-128"/>
                          <a:ea typeface="HGP創英角ｺﾞｼｯｸUB" pitchFamily="50" charset="-128"/>
                        </a:rPr>
                        <a:t>・住宅エリア</a:t>
                      </a:r>
                      <a:endParaRPr kumimoji="1" lang="ja-JP" altLang="ja-JP" sz="1100" kern="1200" dirty="0">
                        <a:solidFill>
                          <a:schemeClr val="dk1"/>
                        </a:solidFill>
                        <a:latin typeface="HG丸ｺﾞｼｯｸM-PRO" pitchFamily="50" charset="-128"/>
                        <a:ea typeface="HG丸ｺﾞｼｯｸM-PRO" pitchFamily="50" charset="-128"/>
                        <a:cs typeface="+mn-cs"/>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00">
                <a:tc>
                  <a:txBody>
                    <a:bodyPr/>
                    <a:lstStyle/>
                    <a:p>
                      <a:r>
                        <a:rPr kumimoji="1" lang="ja-JP" altLang="en-US" sz="1200" b="0" dirty="0" smtClean="0">
                          <a:solidFill>
                            <a:schemeClr val="bg1"/>
                          </a:solidFill>
                          <a:latin typeface="HGP創英角ｺﾞｼｯｸUB" pitchFamily="50" charset="-128"/>
                          <a:ea typeface="HGP創英角ｺﾞｼｯｸUB" pitchFamily="50" charset="-128"/>
                        </a:rPr>
                        <a:t>第七区</a:t>
                      </a:r>
                      <a:r>
                        <a:rPr kumimoji="1" lang="ja-JP" altLang="en-US" sz="1200" dirty="0" smtClean="0">
                          <a:solidFill>
                            <a:schemeClr val="bg1"/>
                          </a:solidFill>
                          <a:latin typeface="HGP創英角ｺﾞｼｯｸUB" pitchFamily="50" charset="-128"/>
                          <a:ea typeface="HGP創英角ｺﾞｼｯｸUB" pitchFamily="50" charset="-128"/>
                        </a:rPr>
                        <a:t>　</a:t>
                      </a:r>
                      <a:r>
                        <a:rPr lang="ja-JP" altLang="en-US" sz="1200" dirty="0" smtClean="0">
                          <a:solidFill>
                            <a:schemeClr val="bg1"/>
                          </a:solidFill>
                          <a:latin typeface="HGP創英角ｺﾞｼｯｸUB" pitchFamily="50" charset="-128"/>
                          <a:ea typeface="HGP創英角ｺﾞｼｯｸUB" pitchFamily="50" charset="-128"/>
                          <a:cs typeface="Meiryo UI" pitchFamily="50" charset="-128"/>
                        </a:rPr>
                        <a:t>住之江区・住吉区・西成区</a:t>
                      </a:r>
                      <a:endParaRPr kumimoji="1" lang="ja-JP" altLang="en-US" sz="1200" dirty="0">
                        <a:solidFill>
                          <a:schemeClr val="bg1"/>
                        </a:solidFill>
                        <a:latin typeface="HGP創英角ｺﾞｼｯｸUB" pitchFamily="50" charset="-128"/>
                        <a:ea typeface="HGP創英角ｺﾞｼｯｸUB"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42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100" dirty="0" smtClean="0">
                          <a:latin typeface="HGP創英角ｺﾞｼｯｸUB" pitchFamily="50" charset="-128"/>
                          <a:ea typeface="HGP創英角ｺﾞｼｯｸUB" pitchFamily="50" charset="-128"/>
                        </a:rPr>
                        <a:t>全国的に有名な住吉大社</a:t>
                      </a:r>
                      <a:r>
                        <a:rPr lang="ja-JP" altLang="en-US" sz="1100" dirty="0" smtClean="0">
                          <a:latin typeface="HGP創英角ｺﾞｼｯｸUB" pitchFamily="50" charset="-128"/>
                          <a:ea typeface="HGP創英角ｺﾞｼｯｸUB" pitchFamily="50" charset="-128"/>
                        </a:rPr>
                        <a:t>、</a:t>
                      </a:r>
                      <a:r>
                        <a:rPr lang="ja-JP" altLang="ja-JP" sz="1100" dirty="0" smtClean="0">
                          <a:latin typeface="HGP創英角ｺﾞｼｯｸUB" pitchFamily="50" charset="-128"/>
                          <a:ea typeface="HGP創英角ｺﾞｼｯｸUB" pitchFamily="50" charset="-128"/>
                        </a:rPr>
                        <a:t>路面電車</a:t>
                      </a:r>
                      <a:r>
                        <a:rPr lang="ja-JP" altLang="en-US" sz="1100" dirty="0" smtClean="0">
                          <a:latin typeface="HGP創英角ｺﾞｼｯｸUB" pitchFamily="50" charset="-128"/>
                          <a:ea typeface="HGP創英角ｺﾞｼｯｸUB" pitchFamily="50" charset="-128"/>
                        </a:rPr>
                        <a:t>、インテックス大阪（大阪国際見本市会場）</a:t>
                      </a:r>
                      <a:r>
                        <a:rPr lang="ja-JP" altLang="ja-JP" sz="1100" dirty="0" smtClean="0">
                          <a:latin typeface="HGP創英角ｺﾞｼｯｸUB" pitchFamily="50" charset="-128"/>
                          <a:ea typeface="HGP創英角ｺﾞｼｯｸUB" pitchFamily="50" charset="-128"/>
                        </a:rPr>
                        <a:t>などの都市魅力を有し</a:t>
                      </a:r>
                      <a:r>
                        <a:rPr lang="ja-JP" altLang="en-US" sz="1100" dirty="0" smtClean="0">
                          <a:latin typeface="HGP創英角ｺﾞｼｯｸUB" pitchFamily="50" charset="-128"/>
                          <a:ea typeface="HGP創英角ｺﾞｼｯｸUB" pitchFamily="50" charset="-128"/>
                        </a:rPr>
                        <a:t>、住宅と工業が共存する住</a:t>
                      </a:r>
                      <a:r>
                        <a:rPr lang="ja-JP" altLang="ja-JP" sz="1100" dirty="0" smtClean="0">
                          <a:latin typeface="HGP創英角ｺﾞｼｯｸUB" pitchFamily="50" charset="-128"/>
                          <a:ea typeface="HGP創英角ｺﾞｼｯｸUB" pitchFamily="50" charset="-128"/>
                        </a:rPr>
                        <a:t>工共生エリア</a:t>
                      </a: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00">
                <a:tc>
                  <a:txBody>
                    <a:bodyPr/>
                    <a:lstStyle/>
                    <a:p>
                      <a:r>
                        <a:rPr kumimoji="1" lang="ja-JP" altLang="en-US" sz="1200" b="0" dirty="0" smtClean="0">
                          <a:solidFill>
                            <a:schemeClr val="bg1"/>
                          </a:solidFill>
                          <a:latin typeface="HGP創英角ｺﾞｼｯｸUB" pitchFamily="50" charset="-128"/>
                          <a:ea typeface="HGP創英角ｺﾞｼｯｸUB" pitchFamily="50" charset="-128"/>
                        </a:rPr>
                        <a:t>第八区</a:t>
                      </a:r>
                      <a:r>
                        <a:rPr kumimoji="1" lang="ja-JP" altLang="en-US" sz="1200" dirty="0" smtClean="0">
                          <a:solidFill>
                            <a:schemeClr val="bg1"/>
                          </a:solidFill>
                          <a:latin typeface="HGP創英角ｺﾞｼｯｸUB" pitchFamily="50" charset="-128"/>
                          <a:ea typeface="HGP創英角ｺﾞｼｯｸUB" pitchFamily="50" charset="-128"/>
                        </a:rPr>
                        <a:t>　</a:t>
                      </a:r>
                      <a:r>
                        <a:rPr lang="ja-JP" altLang="en-US" sz="1200" dirty="0" smtClean="0">
                          <a:solidFill>
                            <a:schemeClr val="bg1"/>
                          </a:solidFill>
                          <a:latin typeface="HGP創英角ｺﾞｼｯｸUB" pitchFamily="50" charset="-128"/>
                          <a:ea typeface="HGP創英角ｺﾞｼｯｸUB" pitchFamily="50" charset="-128"/>
                          <a:cs typeface="Meiryo UI" pitchFamily="50" charset="-128"/>
                        </a:rPr>
                        <a:t>東住吉区・平野区</a:t>
                      </a:r>
                      <a:endParaRPr kumimoji="1" lang="ja-JP" altLang="en-US" sz="1200" dirty="0">
                        <a:solidFill>
                          <a:schemeClr val="bg1"/>
                        </a:solidFill>
                        <a:latin typeface="HGP創英角ｺﾞｼｯｸUB" pitchFamily="50" charset="-128"/>
                        <a:ea typeface="HGP創英角ｺﾞｼｯｸUB"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426689">
                <a:tc>
                  <a:txBody>
                    <a:bodyPr/>
                    <a:lstStyle/>
                    <a:p>
                      <a:r>
                        <a:rPr lang="ja-JP" altLang="en-US" sz="1100" dirty="0" smtClean="0">
                          <a:solidFill>
                            <a:srgbClr val="000000"/>
                          </a:solidFill>
                          <a:latin typeface="HGP創英角ｺﾞｼｯｸUB" pitchFamily="50" charset="-128"/>
                          <a:ea typeface="HGP創英角ｺﾞｼｯｸUB" pitchFamily="50" charset="-128"/>
                        </a:rPr>
                        <a:t>長居陸上競技場、植物園、平野環濠集落などの都市魅力施設を有する</a:t>
                      </a:r>
                      <a:endParaRPr lang="en-US" altLang="ja-JP" sz="1100" dirty="0" smtClean="0">
                        <a:solidFill>
                          <a:srgbClr val="000000"/>
                        </a:solidFill>
                        <a:latin typeface="HGP創英角ｺﾞｼｯｸUB" pitchFamily="50" charset="-128"/>
                        <a:ea typeface="HGP創英角ｺﾞｼｯｸUB" pitchFamily="50" charset="-128"/>
                      </a:endParaRPr>
                    </a:p>
                    <a:p>
                      <a:r>
                        <a:rPr lang="ja-JP" altLang="en-US" sz="1100" dirty="0" smtClean="0">
                          <a:solidFill>
                            <a:srgbClr val="000000"/>
                          </a:solidFill>
                          <a:latin typeface="HGP創英角ｺﾞｼｯｸUB" pitchFamily="50" charset="-128"/>
                          <a:ea typeface="HGP創英角ｺﾞｼｯｸUB" pitchFamily="50" charset="-128"/>
                        </a:rPr>
                        <a:t>子育て世代が多い一方、高齢者の割合が高いなど、幅広い世代が住む住宅エリア</a:t>
                      </a:r>
                      <a:endParaRPr kumimoji="1" lang="ja-JP" altLang="en-US" sz="1100" b="0" i="0" u="none" strike="noStrike" cap="none" normalizeH="0" baseline="0" dirty="0" smtClean="0">
                        <a:ln>
                          <a:noFill/>
                        </a:ln>
                        <a:solidFill>
                          <a:schemeClr val="tx1"/>
                        </a:solidFill>
                        <a:effectLst/>
                        <a:latin typeface="HGS創英角ｺﾞｼｯｸUB" pitchFamily="50" charset="-128"/>
                        <a:ea typeface="HGS創英角ｺﾞｼｯｸUB" pitchFamily="50" charset="-128"/>
                      </a:endParaRPr>
                    </a:p>
                  </a:txBody>
                  <a:tcPr marL="91453" marR="91453"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グループ化 37"/>
          <p:cNvGrpSpPr/>
          <p:nvPr/>
        </p:nvGrpSpPr>
        <p:grpSpPr>
          <a:xfrm>
            <a:off x="107504" y="1234281"/>
            <a:ext cx="4017962" cy="4498975"/>
            <a:chOff x="65088" y="2133600"/>
            <a:chExt cx="4017962" cy="4498975"/>
          </a:xfrm>
        </p:grpSpPr>
        <p:pic>
          <p:nvPicPr>
            <p:cNvPr id="4098"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8" y="2133600"/>
              <a:ext cx="401796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テキスト ボックス 85"/>
            <p:cNvSpPr txBox="1">
              <a:spLocks noChangeArrowheads="1"/>
            </p:cNvSpPr>
            <p:nvPr/>
          </p:nvSpPr>
          <p:spPr bwMode="gray">
            <a:xfrm>
              <a:off x="1946275" y="2790825"/>
              <a:ext cx="681038"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t>第一区</a:t>
              </a:r>
            </a:p>
          </p:txBody>
        </p:sp>
        <p:sp>
          <p:nvSpPr>
            <p:cNvPr id="4123" name="テキスト ボックス 85"/>
            <p:cNvSpPr txBox="1">
              <a:spLocks noChangeArrowheads="1"/>
            </p:cNvSpPr>
            <p:nvPr/>
          </p:nvSpPr>
          <p:spPr bwMode="gray">
            <a:xfrm>
              <a:off x="827088" y="3943350"/>
              <a:ext cx="641350" cy="277813"/>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t>第三区</a:t>
              </a:r>
            </a:p>
          </p:txBody>
        </p:sp>
        <p:sp>
          <p:nvSpPr>
            <p:cNvPr id="4124" name="テキスト ボックス 85"/>
            <p:cNvSpPr txBox="1">
              <a:spLocks noChangeArrowheads="1"/>
            </p:cNvSpPr>
            <p:nvPr/>
          </p:nvSpPr>
          <p:spPr bwMode="gray">
            <a:xfrm>
              <a:off x="2422302" y="3157141"/>
              <a:ext cx="641350" cy="277812"/>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dirty="0"/>
                <a:t>第二区</a:t>
              </a:r>
            </a:p>
          </p:txBody>
        </p:sp>
        <p:sp>
          <p:nvSpPr>
            <p:cNvPr id="4125" name="テキスト ボックス 85"/>
            <p:cNvSpPr txBox="1">
              <a:spLocks noChangeArrowheads="1"/>
            </p:cNvSpPr>
            <p:nvPr/>
          </p:nvSpPr>
          <p:spPr bwMode="gray">
            <a:xfrm>
              <a:off x="2914030" y="4052094"/>
              <a:ext cx="641350"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t>第四区</a:t>
              </a:r>
            </a:p>
          </p:txBody>
        </p:sp>
        <p:sp>
          <p:nvSpPr>
            <p:cNvPr id="4126" name="テキスト ボックス 85"/>
            <p:cNvSpPr txBox="1">
              <a:spLocks noChangeArrowheads="1"/>
            </p:cNvSpPr>
            <p:nvPr/>
          </p:nvSpPr>
          <p:spPr bwMode="gray">
            <a:xfrm>
              <a:off x="1763713" y="4482555"/>
              <a:ext cx="641350" cy="277812"/>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t>第五区</a:t>
              </a:r>
            </a:p>
          </p:txBody>
        </p:sp>
        <p:sp>
          <p:nvSpPr>
            <p:cNvPr id="4127" name="テキスト ボックス 85"/>
            <p:cNvSpPr txBox="1">
              <a:spLocks noChangeArrowheads="1"/>
            </p:cNvSpPr>
            <p:nvPr/>
          </p:nvSpPr>
          <p:spPr bwMode="gray">
            <a:xfrm>
              <a:off x="2801392" y="4904383"/>
              <a:ext cx="641350"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dirty="0"/>
                <a:t>第六区</a:t>
              </a:r>
            </a:p>
          </p:txBody>
        </p:sp>
        <p:sp>
          <p:nvSpPr>
            <p:cNvPr id="4128" name="テキスト ボックス 85"/>
            <p:cNvSpPr txBox="1">
              <a:spLocks noChangeArrowheads="1"/>
            </p:cNvSpPr>
            <p:nvPr/>
          </p:nvSpPr>
          <p:spPr bwMode="gray">
            <a:xfrm>
              <a:off x="1482725" y="5743575"/>
              <a:ext cx="641350" cy="277813"/>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t>第七区</a:t>
              </a:r>
            </a:p>
          </p:txBody>
        </p:sp>
        <p:sp>
          <p:nvSpPr>
            <p:cNvPr id="49" name="テキスト ボックス 99"/>
            <p:cNvSpPr txBox="1">
              <a:spLocks noChangeArrowheads="1"/>
            </p:cNvSpPr>
            <p:nvPr/>
          </p:nvSpPr>
          <p:spPr bwMode="gray">
            <a:xfrm>
              <a:off x="1452290" y="3013125"/>
              <a:ext cx="603426"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淀川区</a:t>
              </a:r>
            </a:p>
          </p:txBody>
        </p:sp>
        <p:sp>
          <p:nvSpPr>
            <p:cNvPr id="50" name="テキスト ボックス 100"/>
            <p:cNvSpPr txBox="1">
              <a:spLocks noChangeArrowheads="1"/>
            </p:cNvSpPr>
            <p:nvPr/>
          </p:nvSpPr>
          <p:spPr bwMode="gray">
            <a:xfrm>
              <a:off x="2515518" y="2617862"/>
              <a:ext cx="837679"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東淀川区</a:t>
              </a:r>
            </a:p>
          </p:txBody>
        </p:sp>
        <p:sp>
          <p:nvSpPr>
            <p:cNvPr id="51" name="テキスト ボックス 101"/>
            <p:cNvSpPr txBox="1">
              <a:spLocks noChangeArrowheads="1"/>
            </p:cNvSpPr>
            <p:nvPr/>
          </p:nvSpPr>
          <p:spPr bwMode="gray">
            <a:xfrm>
              <a:off x="755576" y="3607132"/>
              <a:ext cx="745767"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西淀川区</a:t>
              </a:r>
            </a:p>
          </p:txBody>
        </p:sp>
        <p:sp>
          <p:nvSpPr>
            <p:cNvPr id="52" name="テキスト ボックス 102"/>
            <p:cNvSpPr txBox="1">
              <a:spLocks noChangeArrowheads="1"/>
            </p:cNvSpPr>
            <p:nvPr/>
          </p:nvSpPr>
          <p:spPr bwMode="gray">
            <a:xfrm>
              <a:off x="511828" y="4428051"/>
              <a:ext cx="583524"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此花区</a:t>
              </a:r>
            </a:p>
          </p:txBody>
        </p:sp>
        <p:sp>
          <p:nvSpPr>
            <p:cNvPr id="53" name="テキスト ボックス 104"/>
            <p:cNvSpPr txBox="1">
              <a:spLocks noChangeArrowheads="1"/>
            </p:cNvSpPr>
            <p:nvPr/>
          </p:nvSpPr>
          <p:spPr bwMode="gray">
            <a:xfrm>
              <a:off x="1451273" y="3760971"/>
              <a:ext cx="638331"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福島区</a:t>
              </a:r>
            </a:p>
          </p:txBody>
        </p:sp>
        <p:sp>
          <p:nvSpPr>
            <p:cNvPr id="54" name="テキスト ボックス 105"/>
            <p:cNvSpPr txBox="1">
              <a:spLocks noChangeArrowheads="1"/>
            </p:cNvSpPr>
            <p:nvPr/>
          </p:nvSpPr>
          <p:spPr bwMode="gray">
            <a:xfrm>
              <a:off x="1043608" y="4643863"/>
              <a:ext cx="473201"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港区</a:t>
              </a:r>
            </a:p>
          </p:txBody>
        </p:sp>
        <p:sp>
          <p:nvSpPr>
            <p:cNvPr id="55" name="テキスト ボックス 106"/>
            <p:cNvSpPr txBox="1">
              <a:spLocks noChangeArrowheads="1"/>
            </p:cNvSpPr>
            <p:nvPr/>
          </p:nvSpPr>
          <p:spPr bwMode="gray">
            <a:xfrm>
              <a:off x="1489342" y="4256311"/>
              <a:ext cx="467004"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西区</a:t>
              </a:r>
            </a:p>
          </p:txBody>
        </p:sp>
        <p:sp>
          <p:nvSpPr>
            <p:cNvPr id="56" name="テキスト ボックス 107"/>
            <p:cNvSpPr txBox="1">
              <a:spLocks noChangeArrowheads="1"/>
            </p:cNvSpPr>
            <p:nvPr/>
          </p:nvSpPr>
          <p:spPr bwMode="gray">
            <a:xfrm>
              <a:off x="2401094" y="3449365"/>
              <a:ext cx="507831" cy="504056"/>
            </a:xfrm>
            <a:prstGeom prst="rect">
              <a:avLst/>
            </a:prstGeom>
            <a:noFill/>
            <a:ln w="9525">
              <a:noFill/>
              <a:miter lim="800000"/>
              <a:headEnd/>
              <a:tailEnd/>
            </a:ln>
          </p:spPr>
          <p:txBody>
            <a:bodyPr vert="eaVert">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都島区</a:t>
              </a:r>
            </a:p>
          </p:txBody>
        </p:sp>
        <p:sp>
          <p:nvSpPr>
            <p:cNvPr id="57" name="テキスト ボックス 108"/>
            <p:cNvSpPr txBox="1">
              <a:spLocks noChangeArrowheads="1"/>
            </p:cNvSpPr>
            <p:nvPr/>
          </p:nvSpPr>
          <p:spPr bwMode="gray">
            <a:xfrm>
              <a:off x="2945408" y="3210307"/>
              <a:ext cx="583524"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旭区</a:t>
              </a:r>
            </a:p>
          </p:txBody>
        </p:sp>
        <p:sp>
          <p:nvSpPr>
            <p:cNvPr id="58" name="テキスト ボックス 109"/>
            <p:cNvSpPr txBox="1">
              <a:spLocks noChangeArrowheads="1"/>
            </p:cNvSpPr>
            <p:nvPr/>
          </p:nvSpPr>
          <p:spPr bwMode="gray">
            <a:xfrm>
              <a:off x="3339344" y="3668846"/>
              <a:ext cx="583524"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鶴見区</a:t>
              </a:r>
            </a:p>
          </p:txBody>
        </p:sp>
        <p:sp>
          <p:nvSpPr>
            <p:cNvPr id="59" name="テキスト ボックス 110"/>
            <p:cNvSpPr txBox="1">
              <a:spLocks noChangeArrowheads="1"/>
            </p:cNvSpPr>
            <p:nvPr/>
          </p:nvSpPr>
          <p:spPr bwMode="gray">
            <a:xfrm>
              <a:off x="2828950" y="3536231"/>
              <a:ext cx="583524"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城東区</a:t>
              </a:r>
            </a:p>
          </p:txBody>
        </p:sp>
        <p:sp>
          <p:nvSpPr>
            <p:cNvPr id="60" name="テキスト ボックス 111"/>
            <p:cNvSpPr txBox="1">
              <a:spLocks noChangeArrowheads="1"/>
            </p:cNvSpPr>
            <p:nvPr/>
          </p:nvSpPr>
          <p:spPr bwMode="gray">
            <a:xfrm>
              <a:off x="2752750" y="4327212"/>
              <a:ext cx="720080"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東成区</a:t>
              </a:r>
            </a:p>
          </p:txBody>
        </p:sp>
        <p:sp>
          <p:nvSpPr>
            <p:cNvPr id="61" name="テキスト ボックス 112"/>
            <p:cNvSpPr txBox="1">
              <a:spLocks noChangeArrowheads="1"/>
            </p:cNvSpPr>
            <p:nvPr/>
          </p:nvSpPr>
          <p:spPr bwMode="gray">
            <a:xfrm>
              <a:off x="2170293" y="4096938"/>
              <a:ext cx="655532"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中央区</a:t>
              </a:r>
            </a:p>
          </p:txBody>
        </p:sp>
        <p:sp>
          <p:nvSpPr>
            <p:cNvPr id="62" name="テキスト ボックス 113"/>
            <p:cNvSpPr txBox="1">
              <a:spLocks noChangeArrowheads="1"/>
            </p:cNvSpPr>
            <p:nvPr/>
          </p:nvSpPr>
          <p:spPr bwMode="gray">
            <a:xfrm>
              <a:off x="1826787" y="4696777"/>
              <a:ext cx="700414"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浪速区</a:t>
              </a:r>
            </a:p>
          </p:txBody>
        </p:sp>
        <p:sp>
          <p:nvSpPr>
            <p:cNvPr id="63" name="テキスト ボックス 114"/>
            <p:cNvSpPr txBox="1">
              <a:spLocks noChangeArrowheads="1"/>
            </p:cNvSpPr>
            <p:nvPr/>
          </p:nvSpPr>
          <p:spPr bwMode="gray">
            <a:xfrm>
              <a:off x="1225724" y="5037767"/>
              <a:ext cx="620947"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大正区</a:t>
              </a:r>
            </a:p>
          </p:txBody>
        </p:sp>
        <p:sp>
          <p:nvSpPr>
            <p:cNvPr id="64" name="テキスト ボックス 115"/>
            <p:cNvSpPr txBox="1">
              <a:spLocks noChangeArrowheads="1"/>
            </p:cNvSpPr>
            <p:nvPr/>
          </p:nvSpPr>
          <p:spPr bwMode="gray">
            <a:xfrm>
              <a:off x="611560" y="5623356"/>
              <a:ext cx="752969"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住之江区</a:t>
              </a:r>
            </a:p>
          </p:txBody>
        </p:sp>
        <p:sp>
          <p:nvSpPr>
            <p:cNvPr id="65" name="テキスト ボックス 116"/>
            <p:cNvSpPr txBox="1">
              <a:spLocks noChangeArrowheads="1"/>
            </p:cNvSpPr>
            <p:nvPr/>
          </p:nvSpPr>
          <p:spPr bwMode="gray">
            <a:xfrm>
              <a:off x="1795395" y="5080992"/>
              <a:ext cx="626822"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西成区</a:t>
              </a:r>
            </a:p>
          </p:txBody>
        </p:sp>
        <p:sp>
          <p:nvSpPr>
            <p:cNvPr id="66" name="テキスト ボックス 117"/>
            <p:cNvSpPr txBox="1">
              <a:spLocks noChangeArrowheads="1"/>
            </p:cNvSpPr>
            <p:nvPr/>
          </p:nvSpPr>
          <p:spPr bwMode="gray">
            <a:xfrm>
              <a:off x="2009304" y="6162635"/>
              <a:ext cx="646276"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住吉区</a:t>
              </a:r>
            </a:p>
          </p:txBody>
        </p:sp>
        <p:sp>
          <p:nvSpPr>
            <p:cNvPr id="67" name="テキスト ボックス 118"/>
            <p:cNvSpPr txBox="1">
              <a:spLocks noChangeArrowheads="1"/>
            </p:cNvSpPr>
            <p:nvPr/>
          </p:nvSpPr>
          <p:spPr bwMode="gray">
            <a:xfrm>
              <a:off x="2267744" y="5229201"/>
              <a:ext cx="346249" cy="648071"/>
            </a:xfrm>
            <a:prstGeom prst="rect">
              <a:avLst/>
            </a:prstGeom>
            <a:noFill/>
            <a:ln w="9525">
              <a:noFill/>
              <a:miter lim="800000"/>
              <a:headEnd/>
              <a:tailEnd/>
            </a:ln>
          </p:spPr>
          <p:txBody>
            <a:bodyPr vert="eaVert">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阿倍野区</a:t>
              </a:r>
            </a:p>
          </p:txBody>
        </p:sp>
        <p:sp>
          <p:nvSpPr>
            <p:cNvPr id="68" name="テキスト ボックス 119"/>
            <p:cNvSpPr txBox="1">
              <a:spLocks noChangeArrowheads="1"/>
            </p:cNvSpPr>
            <p:nvPr/>
          </p:nvSpPr>
          <p:spPr bwMode="gray">
            <a:xfrm>
              <a:off x="2481567" y="4293096"/>
              <a:ext cx="346249" cy="648072"/>
            </a:xfrm>
            <a:prstGeom prst="rect">
              <a:avLst/>
            </a:prstGeom>
            <a:noFill/>
            <a:ln w="9525">
              <a:noFill/>
              <a:miter lim="800000"/>
              <a:headEnd/>
              <a:tailEnd/>
            </a:ln>
          </p:spPr>
          <p:txBody>
            <a:bodyPr vert="eaVert">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天王寺区</a:t>
              </a:r>
            </a:p>
          </p:txBody>
        </p:sp>
        <p:sp>
          <p:nvSpPr>
            <p:cNvPr id="69" name="テキスト ボックス 120"/>
            <p:cNvSpPr txBox="1">
              <a:spLocks noChangeArrowheads="1"/>
            </p:cNvSpPr>
            <p:nvPr/>
          </p:nvSpPr>
          <p:spPr bwMode="gray">
            <a:xfrm>
              <a:off x="2718842" y="4616351"/>
              <a:ext cx="583524"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生野区</a:t>
              </a:r>
            </a:p>
          </p:txBody>
        </p:sp>
        <p:sp>
          <p:nvSpPr>
            <p:cNvPr id="70" name="テキスト ボックス 121"/>
            <p:cNvSpPr txBox="1">
              <a:spLocks noChangeArrowheads="1"/>
            </p:cNvSpPr>
            <p:nvPr/>
          </p:nvSpPr>
          <p:spPr bwMode="gray">
            <a:xfrm>
              <a:off x="2555776" y="5589240"/>
              <a:ext cx="346249" cy="701127"/>
            </a:xfrm>
            <a:prstGeom prst="rect">
              <a:avLst/>
            </a:prstGeom>
            <a:noFill/>
            <a:ln w="9525">
              <a:noFill/>
              <a:miter lim="800000"/>
              <a:headEnd/>
              <a:tailEnd/>
            </a:ln>
          </p:spPr>
          <p:txBody>
            <a:bodyPr vert="eaVert">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東住吉区</a:t>
              </a:r>
            </a:p>
          </p:txBody>
        </p:sp>
        <p:sp>
          <p:nvSpPr>
            <p:cNvPr id="71" name="テキスト ボックス 122"/>
            <p:cNvSpPr txBox="1">
              <a:spLocks noChangeArrowheads="1"/>
            </p:cNvSpPr>
            <p:nvPr/>
          </p:nvSpPr>
          <p:spPr bwMode="gray">
            <a:xfrm>
              <a:off x="3017416" y="5421139"/>
              <a:ext cx="583524"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平野区</a:t>
              </a:r>
            </a:p>
          </p:txBody>
        </p:sp>
        <p:sp>
          <p:nvSpPr>
            <p:cNvPr id="72" name="テキスト ボックス 97"/>
            <p:cNvSpPr txBox="1">
              <a:spLocks noChangeArrowheads="1"/>
            </p:cNvSpPr>
            <p:nvPr/>
          </p:nvSpPr>
          <p:spPr bwMode="gray">
            <a:xfrm>
              <a:off x="2028354" y="3680247"/>
              <a:ext cx="462715" cy="253916"/>
            </a:xfrm>
            <a:prstGeom prst="rect">
              <a:avLst/>
            </a:prstGeom>
            <a:noFill/>
            <a:ln w="9525">
              <a:noFill/>
              <a:miter lim="800000"/>
              <a:headEnd/>
              <a:tailEnd/>
            </a:ln>
          </p:spPr>
          <p:txBody>
            <a:bodyPr>
              <a:spAutoFit/>
            </a:bodyPr>
            <a:lstStyle/>
            <a:p>
              <a:pPr algn="ctr">
                <a:defRPr/>
              </a:pPr>
              <a:r>
                <a:rPr lang="ja-JP" altLang="en-US" sz="1050" b="1" dirty="0">
                  <a:ln w="6350">
                    <a:solidFill>
                      <a:srgbClr val="FFFFFF"/>
                    </a:solidFill>
                  </a:ln>
                  <a:latin typeface="HGP創英角ｺﾞｼｯｸUB" pitchFamily="50" charset="-128"/>
                  <a:ea typeface="HGP創英角ｺﾞｼｯｸUB" pitchFamily="50" charset="-128"/>
                </a:rPr>
                <a:t>北区</a:t>
              </a:r>
            </a:p>
          </p:txBody>
        </p:sp>
        <p:sp>
          <p:nvSpPr>
            <p:cNvPr id="4153" name="テキスト ボックス 85"/>
            <p:cNvSpPr txBox="1">
              <a:spLocks noChangeArrowheads="1"/>
            </p:cNvSpPr>
            <p:nvPr/>
          </p:nvSpPr>
          <p:spPr bwMode="gray">
            <a:xfrm>
              <a:off x="2945408" y="6128519"/>
              <a:ext cx="641350" cy="277812"/>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dirty="0"/>
                <a:t>第八区</a:t>
              </a:r>
            </a:p>
          </p:txBody>
        </p:sp>
      </p:grpSp>
      <p:sp>
        <p:nvSpPr>
          <p:cNvPr id="42" name="円/楕円 41"/>
          <p:cNvSpPr/>
          <p:nvPr/>
        </p:nvSpPr>
        <p:spPr bwMode="auto">
          <a:xfrm>
            <a:off x="1621830" y="3094360"/>
            <a:ext cx="144016" cy="144016"/>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bwMode="auto">
          <a:xfrm>
            <a:off x="1907704" y="3356992"/>
            <a:ext cx="144016" cy="144016"/>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p:cNvSpPr/>
          <p:nvPr/>
        </p:nvSpPr>
        <p:spPr bwMode="auto">
          <a:xfrm>
            <a:off x="2365152" y="2659137"/>
            <a:ext cx="144016" cy="144016"/>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bwMode="auto">
          <a:xfrm>
            <a:off x="2987824" y="2865636"/>
            <a:ext cx="144016" cy="144016"/>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p:cNvSpPr/>
          <p:nvPr/>
        </p:nvSpPr>
        <p:spPr bwMode="auto">
          <a:xfrm>
            <a:off x="2533551" y="3954264"/>
            <a:ext cx="144016" cy="144016"/>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円/楕円 46"/>
          <p:cNvSpPr/>
          <p:nvPr/>
        </p:nvSpPr>
        <p:spPr bwMode="auto">
          <a:xfrm>
            <a:off x="2195736" y="5157192"/>
            <a:ext cx="144016" cy="144016"/>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円/楕円 47"/>
          <p:cNvSpPr/>
          <p:nvPr/>
        </p:nvSpPr>
        <p:spPr bwMode="auto">
          <a:xfrm>
            <a:off x="3072532" y="4778102"/>
            <a:ext cx="144016" cy="144016"/>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テキスト ボックス 72"/>
          <p:cNvSpPr txBox="1"/>
          <p:nvPr/>
        </p:nvSpPr>
        <p:spPr>
          <a:xfrm>
            <a:off x="179512" y="620688"/>
            <a:ext cx="2592288" cy="861774"/>
          </a:xfrm>
          <a:prstGeom prst="rect">
            <a:avLst/>
          </a:prstGeom>
          <a:noFill/>
        </p:spPr>
        <p:txBody>
          <a:bodyPr wrap="square" rtlCol="0">
            <a:spAutoFit/>
          </a:bodyPr>
          <a:lstStyle/>
          <a:p>
            <a:pPr>
              <a:lnSpc>
                <a:spcPts val="2000"/>
              </a:lnSpc>
            </a:pPr>
            <a:r>
              <a:rPr lang="ja-JP" altLang="en-US" sz="1400" dirty="0" smtClean="0"/>
              <a:t>　  ：総合区役所の位置</a:t>
            </a:r>
            <a:endParaRPr lang="en-US" altLang="ja-JP" sz="1400" dirty="0" smtClean="0"/>
          </a:p>
          <a:p>
            <a:pPr>
              <a:lnSpc>
                <a:spcPts val="2000"/>
              </a:lnSpc>
            </a:pPr>
            <a:endParaRPr lang="en-US" altLang="ja-JP" sz="1400" dirty="0" smtClean="0"/>
          </a:p>
          <a:p>
            <a:pPr>
              <a:lnSpc>
                <a:spcPts val="2000"/>
              </a:lnSpc>
            </a:pPr>
            <a:r>
              <a:rPr kumimoji="1" lang="en-US" altLang="ja-JP" sz="1400" dirty="0" smtClean="0"/>
              <a:t>※</a:t>
            </a:r>
            <a:r>
              <a:rPr kumimoji="1" lang="ja-JP" altLang="en-US" sz="1400" dirty="0" smtClean="0"/>
              <a:t>総合区名は仮称</a:t>
            </a:r>
            <a:endParaRPr kumimoji="1" lang="ja-JP" altLang="en-US" sz="1400" dirty="0"/>
          </a:p>
        </p:txBody>
      </p:sp>
      <p:sp>
        <p:nvSpPr>
          <p:cNvPr id="74" name="円/楕円 73"/>
          <p:cNvSpPr/>
          <p:nvPr/>
        </p:nvSpPr>
        <p:spPr bwMode="auto">
          <a:xfrm>
            <a:off x="270570" y="736129"/>
            <a:ext cx="144016" cy="144016"/>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正方形/長方形 27"/>
          <p:cNvSpPr>
            <a:spLocks noChangeArrowheads="1"/>
          </p:cNvSpPr>
          <p:nvPr/>
        </p:nvSpPr>
        <p:spPr bwMode="auto">
          <a:xfrm>
            <a:off x="8112125" y="6596063"/>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76" name="円/楕円 75"/>
          <p:cNvSpPr/>
          <p:nvPr/>
        </p:nvSpPr>
        <p:spPr bwMode="auto">
          <a:xfrm>
            <a:off x="1835696" y="2348880"/>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円/楕円 76"/>
          <p:cNvSpPr/>
          <p:nvPr/>
        </p:nvSpPr>
        <p:spPr bwMode="auto">
          <a:xfrm>
            <a:off x="2980161" y="2842271"/>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円/楕円 77"/>
          <p:cNvSpPr/>
          <p:nvPr/>
        </p:nvSpPr>
        <p:spPr bwMode="auto">
          <a:xfrm>
            <a:off x="1906917" y="3339932"/>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 name="円/楕円 79"/>
          <p:cNvSpPr/>
          <p:nvPr/>
        </p:nvSpPr>
        <p:spPr bwMode="auto">
          <a:xfrm>
            <a:off x="2343646" y="2654132"/>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円/楕円 80"/>
          <p:cNvSpPr/>
          <p:nvPr/>
        </p:nvSpPr>
        <p:spPr bwMode="auto">
          <a:xfrm>
            <a:off x="2171159" y="5149572"/>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円/楕円 81"/>
          <p:cNvSpPr/>
          <p:nvPr/>
        </p:nvSpPr>
        <p:spPr bwMode="auto">
          <a:xfrm>
            <a:off x="2521067" y="3957851"/>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円/楕円 82"/>
          <p:cNvSpPr/>
          <p:nvPr/>
        </p:nvSpPr>
        <p:spPr bwMode="auto">
          <a:xfrm>
            <a:off x="3063208" y="4776716"/>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円/楕円 83"/>
          <p:cNvSpPr/>
          <p:nvPr/>
        </p:nvSpPr>
        <p:spPr bwMode="auto">
          <a:xfrm>
            <a:off x="1619672" y="3068960"/>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円/楕円 84"/>
          <p:cNvSpPr/>
          <p:nvPr/>
        </p:nvSpPr>
        <p:spPr bwMode="auto">
          <a:xfrm>
            <a:off x="255538" y="719562"/>
            <a:ext cx="176213" cy="176213"/>
          </a:xfrm>
          <a:prstGeom prst="ellipse">
            <a:avLst/>
          </a:prstGeom>
          <a:blipFill dpi="0" rotWithShape="1">
            <a:blip r:embed="rId3"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779235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txBox="1">
            <a:spLocks/>
          </p:cNvSpPr>
          <p:nvPr/>
        </p:nvSpPr>
        <p:spPr bwMode="auto">
          <a:xfrm>
            <a:off x="107950" y="260350"/>
            <a:ext cx="8928100" cy="6488113"/>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50825" y="160338"/>
            <a:ext cx="3960813"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総合区の状況（統計データ）＜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31748" name="テキスト ボックス 24"/>
          <p:cNvSpPr txBox="1">
            <a:spLocks noChangeArrowheads="1"/>
          </p:cNvSpPr>
          <p:nvPr/>
        </p:nvSpPr>
        <p:spPr bwMode="auto">
          <a:xfrm>
            <a:off x="179388" y="401638"/>
            <a:ext cx="360362" cy="6300787"/>
          </a:xfrm>
          <a:prstGeom prst="rect">
            <a:avLst/>
          </a:prstGeom>
          <a:solidFill>
            <a:srgbClr val="993300"/>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eaVert"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6" name="Group 22"/>
          <p:cNvGraphicFramePr>
            <a:graphicFrameLocks noGrp="1"/>
          </p:cNvGraphicFramePr>
          <p:nvPr/>
        </p:nvGraphicFramePr>
        <p:xfrm>
          <a:off x="831850" y="1268413"/>
          <a:ext cx="2012950" cy="2160588"/>
        </p:xfrm>
        <a:graphic>
          <a:graphicData uri="http://schemas.openxmlformats.org/drawingml/2006/table">
            <a:tbl>
              <a:tblPr/>
              <a:tblGrid>
                <a:gridCol w="249636"/>
                <a:gridCol w="935636"/>
                <a:gridCol w="827678"/>
              </a:tblGrid>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64.7%</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0098">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住居</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49.7%</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14.9%</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20.6%</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pitchFamily="50" charset="-128"/>
                          <a:ea typeface="ＭＳ Ｐゴシック" pitchFamily="50" charset="-128"/>
                        </a:rPr>
                        <a:t>14.8%</a:t>
                      </a: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47.3%</a:t>
                      </a:r>
                    </a:p>
                  </a:txBody>
                  <a:tcPr marL="53979" marR="53979" marT="46813" marB="468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74" name="Rectangle 86"/>
          <p:cNvSpPr>
            <a:spLocks noChangeArrowheads="1"/>
          </p:cNvSpPr>
          <p:nvPr/>
        </p:nvSpPr>
        <p:spPr bwMode="auto">
          <a:xfrm>
            <a:off x="3421063" y="1268413"/>
            <a:ext cx="2159000" cy="157162"/>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建物用途の内訳</a:t>
            </a:r>
          </a:p>
        </p:txBody>
      </p:sp>
      <p:sp>
        <p:nvSpPr>
          <p:cNvPr id="31775" name="テキスト ボックス 34"/>
          <p:cNvSpPr txBox="1">
            <a:spLocks noChangeArrowheads="1"/>
          </p:cNvSpPr>
          <p:nvPr/>
        </p:nvSpPr>
        <p:spPr bwMode="auto">
          <a:xfrm>
            <a:off x="4427538" y="3716338"/>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H25</a:t>
            </a:r>
            <a:r>
              <a:rPr lang="ja-JP" altLang="en-US" sz="700"/>
              <a:t>建物用途別土地利用現況調査）</a:t>
            </a:r>
            <a:endParaRPr lang="en-US" altLang="ja-JP" sz="700"/>
          </a:p>
        </p:txBody>
      </p:sp>
      <p:graphicFrame>
        <p:nvGraphicFramePr>
          <p:cNvPr id="11" name="Group 22"/>
          <p:cNvGraphicFramePr>
            <a:graphicFrameLocks noGrp="1"/>
          </p:cNvGraphicFramePr>
          <p:nvPr/>
        </p:nvGraphicFramePr>
        <p:xfrm>
          <a:off x="6084888" y="1268413"/>
          <a:ext cx="2663825" cy="5100633"/>
        </p:xfrm>
        <a:graphic>
          <a:graphicData uri="http://schemas.openxmlformats.org/drawingml/2006/table">
            <a:tbl>
              <a:tblPr/>
              <a:tblGrid>
                <a:gridCol w="288010"/>
                <a:gridCol w="719944"/>
                <a:gridCol w="719944"/>
                <a:gridCol w="935927"/>
              </a:tblGrid>
              <a:tr h="24385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4860" marR="54860"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8014">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3996" marR="53996" marT="46802" marB="4680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3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7,590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14">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待機児童数</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中学校数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高等学校数（全日）</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短期大学数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大学数</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38">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3996" marR="53996" marT="46802" marB="4680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latin typeface="ＭＳ Ｐゴシック" pitchFamily="50" charset="-128"/>
                          <a:ea typeface="ＭＳ Ｐゴシック" pitchFamily="50" charset="-128"/>
                        </a:rPr>
                        <a:t>552</a:t>
                      </a:r>
                      <a:r>
                        <a:rPr lang="zh-TW" altLang="en-US" sz="1000" b="0" i="0" u="none" strike="noStrike" dirty="0" smtClean="0">
                          <a:latin typeface="ＭＳ Ｐゴシック" pitchFamily="50" charset="-128"/>
                          <a:ea typeface="ＭＳ Ｐゴシック" pitchFamily="50" charset="-128"/>
                        </a:rPr>
                        <a:t>業者</a:t>
                      </a:r>
                      <a:br>
                        <a:rPr lang="zh-TW" altLang="en-US" sz="1000" b="0" i="0" u="none" strike="noStrike" dirty="0" smtClean="0">
                          <a:latin typeface="ＭＳ Ｐゴシック" pitchFamily="50" charset="-128"/>
                          <a:ea typeface="ＭＳ Ｐゴシック" pitchFamily="50" charset="-128"/>
                        </a:rPr>
                      </a:br>
                      <a:r>
                        <a:rPr lang="zh-TW" altLang="en-US" sz="1000" b="0" i="0" u="none" strike="noStrike" dirty="0" smtClean="0">
                          <a:latin typeface="ＭＳ Ｐゴシック" pitchFamily="50" charset="-128"/>
                          <a:ea typeface="ＭＳ Ｐゴシック" pitchFamily="50" charset="-128"/>
                        </a:rPr>
                        <a:t>（</a:t>
                      </a:r>
                      <a:r>
                        <a:rPr lang="en-US" altLang="zh-TW" sz="1000" b="0" i="0" u="none" strike="noStrike" dirty="0" smtClean="0">
                          <a:latin typeface="ＭＳ Ｐゴシック" pitchFamily="50" charset="-128"/>
                          <a:ea typeface="ＭＳ Ｐゴシック" pitchFamily="50" charset="-128"/>
                        </a:rPr>
                        <a:t>26.2</a:t>
                      </a:r>
                      <a:r>
                        <a:rPr lang="zh-TW" altLang="en-US" sz="1000" b="0" i="0" u="none" strike="noStrike" dirty="0" smtClean="0">
                          <a:latin typeface="ＭＳ Ｐゴシック" pitchFamily="50" charset="-128"/>
                          <a:ea typeface="ＭＳ Ｐゴシック" pitchFamily="50" charset="-128"/>
                        </a:rPr>
                        <a:t>業者） </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50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pitchFamily="50" charset="-128"/>
                          <a:ea typeface="ＭＳ Ｐゴシック" pitchFamily="50" charset="-128"/>
                        </a:rPr>
                        <a:t>590</a:t>
                      </a:r>
                      <a:r>
                        <a:rPr lang="ja-JP" altLang="en-US" sz="1000" b="0" i="0" u="none" strike="noStrike" dirty="0" smtClean="0">
                          <a:latin typeface="ＭＳ Ｐゴシック" pitchFamily="50" charset="-128"/>
                          <a:ea typeface="ＭＳ Ｐゴシック" pitchFamily="50" charset="-128"/>
                        </a:rPr>
                        <a:t>ヵ所</a:t>
                      </a:r>
                      <a:br>
                        <a:rPr lang="ja-JP" altLang="en-US" sz="1000" b="0" i="0" u="none" strike="noStrike" dirty="0" smtClean="0">
                          <a:latin typeface="ＭＳ Ｐゴシック" pitchFamily="50" charset="-128"/>
                          <a:ea typeface="ＭＳ Ｐゴシック" pitchFamily="50" charset="-128"/>
                        </a:rPr>
                      </a:br>
                      <a:r>
                        <a:rPr lang="ja-JP" altLang="en-US" sz="1000" b="0" i="0" u="none" strike="noStrike" dirty="0" smtClean="0">
                          <a:latin typeface="ＭＳ Ｐゴシック" pitchFamily="50" charset="-128"/>
                          <a:ea typeface="ＭＳ Ｐゴシック" pitchFamily="50" charset="-128"/>
                        </a:rPr>
                        <a:t>（</a:t>
                      </a:r>
                      <a:r>
                        <a:rPr lang="en-US" altLang="ja-JP" sz="1000" b="0" i="0" u="none" strike="noStrike" dirty="0" smtClean="0">
                          <a:latin typeface="ＭＳ Ｐゴシック" pitchFamily="50" charset="-128"/>
                          <a:ea typeface="ＭＳ Ｐゴシック" pitchFamily="50" charset="-128"/>
                        </a:rPr>
                        <a:t>1.7</a:t>
                      </a:r>
                      <a:r>
                        <a:rPr lang="ja-JP" altLang="en-US" sz="1000" b="0" i="0" u="none" strike="noStrike" dirty="0" smtClean="0">
                          <a:latin typeface="ＭＳ Ｐゴシック" pitchFamily="50" charset="-128"/>
                          <a:ea typeface="ＭＳ Ｐゴシック" pitchFamily="50" charset="-128"/>
                        </a:rPr>
                        <a:t>ヵ所）</a:t>
                      </a: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50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91,631</a:t>
                      </a:r>
                      <a:r>
                        <a:rPr lang="ja-JP" altLang="en-US" sz="1000" b="0" i="0" u="none" strike="noStrike" dirty="0">
                          <a:latin typeface="ＭＳ Ｐゴシック" pitchFamily="50" charset="-128"/>
                          <a:ea typeface="ＭＳ Ｐゴシック" pitchFamily="50" charset="-128"/>
                        </a:rPr>
                        <a:t>人</a:t>
                      </a:r>
                      <a:br>
                        <a:rPr lang="ja-JP" altLang="en-US" sz="1000" b="0" i="0" u="none" strike="noStrike" dirty="0">
                          <a:latin typeface="ＭＳ Ｐゴシック" pitchFamily="50" charset="-128"/>
                          <a:ea typeface="ＭＳ Ｐゴシック" pitchFamily="50" charset="-128"/>
                        </a:rPr>
                      </a:br>
                      <a:r>
                        <a:rPr lang="ja-JP" altLang="en-US" sz="1000" b="0" i="0" u="none" strike="noStrike" dirty="0">
                          <a:latin typeface="ＭＳ Ｐゴシック" pitchFamily="50" charset="-128"/>
                          <a:ea typeface="ＭＳ Ｐゴシック" pitchFamily="50" charset="-128"/>
                        </a:rPr>
                        <a:t>（</a:t>
                      </a:r>
                      <a:r>
                        <a:rPr lang="en-US" altLang="ja-JP" sz="1000" b="0" i="0" u="none" strike="noStrike" dirty="0">
                          <a:latin typeface="ＭＳ Ｐゴシック" pitchFamily="50" charset="-128"/>
                          <a:ea typeface="ＭＳ Ｐゴシック" pitchFamily="50" charset="-128"/>
                        </a:rPr>
                        <a:t>25.7%</a:t>
                      </a:r>
                      <a:r>
                        <a:rPr lang="ja-JP" altLang="en-US" sz="1000" b="0" i="0" u="none" strike="noStrike" dirty="0">
                          <a:latin typeface="ＭＳ Ｐゴシック" pitchFamily="50" charset="-128"/>
                          <a:ea typeface="ＭＳ Ｐゴシック" pitchFamily="50" charset="-128"/>
                        </a:rPr>
                        <a:t>）</a:t>
                      </a: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50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pitchFamily="50" charset="-128"/>
                          <a:ea typeface="ＭＳ Ｐゴシック" pitchFamily="50" charset="-128"/>
                        </a:rPr>
                        <a:t>12,108</a:t>
                      </a:r>
                      <a:r>
                        <a:rPr lang="ja-JP" altLang="en-US" sz="1000" b="0" i="0" u="none" strike="noStrike" dirty="0">
                          <a:latin typeface="ＭＳ Ｐゴシック" pitchFamily="50" charset="-128"/>
                          <a:ea typeface="ＭＳ Ｐゴシック" pitchFamily="50" charset="-128"/>
                        </a:rPr>
                        <a:t>人</a:t>
                      </a:r>
                      <a:br>
                        <a:rPr lang="ja-JP" altLang="en-US" sz="1000" b="0" i="0" u="none" strike="noStrike" dirty="0">
                          <a:latin typeface="ＭＳ Ｐゴシック" pitchFamily="50" charset="-128"/>
                          <a:ea typeface="ＭＳ Ｐゴシック" pitchFamily="50" charset="-128"/>
                        </a:rPr>
                      </a:br>
                      <a:r>
                        <a:rPr lang="ja-JP" altLang="en-US" sz="1000" b="0" i="0" u="none" strike="noStrike" dirty="0">
                          <a:latin typeface="ＭＳ Ｐゴシック" pitchFamily="50" charset="-128"/>
                          <a:ea typeface="ＭＳ Ｐゴシック" pitchFamily="50" charset="-128"/>
                        </a:rPr>
                        <a:t>（</a:t>
                      </a:r>
                      <a:r>
                        <a:rPr lang="en-US" altLang="ja-JP" sz="1000" b="0" i="0" u="none" strike="noStrike" dirty="0">
                          <a:latin typeface="ＭＳ Ｐゴシック" pitchFamily="50" charset="-128"/>
                          <a:ea typeface="ＭＳ Ｐゴシック" pitchFamily="50" charset="-128"/>
                        </a:rPr>
                        <a:t>33.9‰</a:t>
                      </a:r>
                      <a:r>
                        <a:rPr lang="ja-JP" altLang="en-US" sz="1000" b="0" i="0" u="none" strike="noStrike" dirty="0">
                          <a:latin typeface="ＭＳ Ｐゴシック" pitchFamily="50" charset="-128"/>
                          <a:ea typeface="ＭＳ Ｐゴシック" pitchFamily="50" charset="-128"/>
                        </a:rPr>
                        <a:t>）</a:t>
                      </a: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38">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3996" marR="53996" marT="46802" marB="46802"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latin typeface="ＭＳ Ｐゴシック" pitchFamily="50" charset="-128"/>
                          <a:ea typeface="ＭＳ Ｐゴシック" pitchFamily="50" charset="-128"/>
                        </a:rPr>
                        <a:t>21</a:t>
                      </a:r>
                      <a:r>
                        <a:rPr lang="ja-JP" altLang="en-US" sz="1000" b="0" i="0" u="none" strike="noStrike" dirty="0" smtClean="0">
                          <a:latin typeface="ＭＳ Ｐゴシック" pitchFamily="50" charset="-128"/>
                          <a:ea typeface="ＭＳ Ｐゴシック" pitchFamily="50" charset="-128"/>
                        </a:rPr>
                        <a:t>駅 （</a:t>
                      </a:r>
                      <a:r>
                        <a:rPr lang="en-US" altLang="ja-JP" sz="1000" b="0" i="0" u="none" strike="noStrike" dirty="0" smtClean="0">
                          <a:latin typeface="ＭＳ Ｐゴシック" pitchFamily="50" charset="-128"/>
                          <a:ea typeface="ＭＳ Ｐゴシック" pitchFamily="50" charset="-128"/>
                        </a:rPr>
                        <a:t>1.0</a:t>
                      </a:r>
                      <a:r>
                        <a:rPr lang="ja-JP" altLang="en-US" sz="1000" b="0" i="0" u="none" strike="noStrike" dirty="0" smtClean="0">
                          <a:latin typeface="ＭＳ Ｐゴシック" pitchFamily="50" charset="-128"/>
                          <a:ea typeface="ＭＳ Ｐゴシック" pitchFamily="50" charset="-128"/>
                        </a:rPr>
                        <a:t>駅）</a:t>
                      </a:r>
                    </a:p>
                  </a:txBody>
                  <a:tcPr marL="53996" marR="53996"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14">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pitchFamily="50" charset="-128"/>
                          <a:ea typeface="ＭＳ Ｐゴシック" pitchFamily="50" charset="-128"/>
                        </a:rPr>
                        <a:t>464</a:t>
                      </a:r>
                      <a:r>
                        <a:rPr lang="ja-JP" altLang="en-US" sz="1000" b="0" i="0" u="none" strike="noStrike" dirty="0" smtClean="0">
                          <a:latin typeface="ＭＳ Ｐゴシック" pitchFamily="50" charset="-128"/>
                          <a:ea typeface="ＭＳ Ｐゴシック" pitchFamily="50" charset="-128"/>
                        </a:rPr>
                        <a:t>台</a:t>
                      </a:r>
                      <a:endParaRPr lang="en-US" altLang="ja-JP" sz="1000" b="0" i="0" u="none" strike="noStrike" dirty="0" smtClean="0">
                        <a:latin typeface="ＭＳ Ｐゴシック" pitchFamily="50" charset="-128"/>
                        <a:ea typeface="ＭＳ Ｐゴシック" pitchFamily="50" charset="-128"/>
                      </a:endParaRPr>
                    </a:p>
                  </a:txBody>
                  <a:tcPr marL="9524" marR="9524"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3996" marR="53996" marT="46802" marB="46802" anchor="ctr" horzOverflow="overflow">
                    <a:lnL w="12700" cap="flat" cmpd="sng" algn="ctr">
                      <a:solidFill>
                        <a:schemeClr val="tx1"/>
                      </a:solidFill>
                      <a:prstDash val="solid"/>
                      <a:round/>
                      <a:headEnd type="none" w="med" len="med"/>
                      <a:tailEnd type="none" w="med" len="med"/>
                    </a:ln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39.1%</a:t>
                      </a:r>
                      <a:endParaRPr lang="en-US" altLang="ja-JP" sz="1000" b="0" i="0" u="none" strike="noStrike" dirty="0">
                        <a:solidFill>
                          <a:schemeClr val="tx1"/>
                        </a:solidFill>
                        <a:latin typeface="ＭＳ Ｐゴシック" pitchFamily="50" charset="-128"/>
                        <a:ea typeface="ＭＳ Ｐゴシック" pitchFamily="50" charset="-128"/>
                      </a:endParaRPr>
                    </a:p>
                  </a:txBody>
                  <a:tcPr marL="9524" marR="9524"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77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3996" marR="53996" marT="46802" marB="46802" anchor="ctr" horzOverflow="overflow">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60.9%</a:t>
                      </a:r>
                      <a:endParaRPr lang="en-US" altLang="ja-JP" sz="1000" b="0" i="0" u="none" strike="noStrike" dirty="0">
                        <a:solidFill>
                          <a:schemeClr val="tx1"/>
                        </a:solidFill>
                        <a:latin typeface="ＭＳ Ｐゴシック" pitchFamily="50" charset="-128"/>
                        <a:ea typeface="ＭＳ Ｐゴシック" pitchFamily="50" charset="-128"/>
                      </a:endParaRPr>
                    </a:p>
                  </a:txBody>
                  <a:tcPr marL="9524" marR="9524"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46" name="タイトル 3"/>
          <p:cNvSpPr>
            <a:spLocks/>
          </p:cNvSpPr>
          <p:nvPr/>
        </p:nvSpPr>
        <p:spPr bwMode="gray">
          <a:xfrm>
            <a:off x="611188" y="428625"/>
            <a:ext cx="8281987" cy="720725"/>
          </a:xfrm>
          <a:prstGeom prst="rect">
            <a:avLst/>
          </a:prstGeom>
          <a:noFill/>
          <a:ln w="57150" cmpd="thickThin"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8000" rIns="108000"/>
          <a:lstStyle>
            <a:lvl1pPr marL="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600"/>
              </a:lnSpc>
              <a:buFont typeface="Wingdings" pitchFamily="2" charset="2"/>
              <a:buNone/>
            </a:pPr>
            <a:endParaRPr lang="en-US" altLang="ja-JP" sz="1200">
              <a:solidFill>
                <a:srgbClr val="000000"/>
              </a:solidFill>
              <a:latin typeface="HGP創英角ｺﾞｼｯｸUB" pitchFamily="50" charset="-128"/>
              <a:ea typeface="HGP創英角ｺﾞｼｯｸUB" pitchFamily="50" charset="-128"/>
            </a:endParaRPr>
          </a:p>
        </p:txBody>
      </p:sp>
      <p:sp>
        <p:nvSpPr>
          <p:cNvPr id="31847" name="Rectangle 86"/>
          <p:cNvSpPr>
            <a:spLocks noChangeArrowheads="1"/>
          </p:cNvSpPr>
          <p:nvPr/>
        </p:nvSpPr>
        <p:spPr bwMode="auto">
          <a:xfrm>
            <a:off x="3421063" y="4076700"/>
            <a:ext cx="2159000" cy="157163"/>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b="1">
                <a:solidFill>
                  <a:schemeClr val="bg1"/>
                </a:solidFill>
              </a:rPr>
              <a:t>非建物用途の内訳</a:t>
            </a:r>
          </a:p>
        </p:txBody>
      </p:sp>
      <p:sp>
        <p:nvSpPr>
          <p:cNvPr id="31848" name="テキスト ボックス 34"/>
          <p:cNvSpPr txBox="1">
            <a:spLocks noChangeArrowheads="1"/>
          </p:cNvSpPr>
          <p:nvPr/>
        </p:nvSpPr>
        <p:spPr bwMode="auto">
          <a:xfrm>
            <a:off x="4572000" y="6562725"/>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a:t>（</a:t>
            </a:r>
            <a:r>
              <a:rPr lang="en-US" altLang="ja-JP" sz="700"/>
              <a:t>H25</a:t>
            </a:r>
            <a:r>
              <a:rPr lang="ja-JP" altLang="en-US" sz="700"/>
              <a:t>建物用途別土地利用現況調査）</a:t>
            </a:r>
            <a:endParaRPr lang="en-US" altLang="ja-JP" sz="700"/>
          </a:p>
        </p:txBody>
      </p:sp>
      <p:sp>
        <p:nvSpPr>
          <p:cNvPr id="15" name="テキスト ボックス 14"/>
          <p:cNvSpPr txBox="1"/>
          <p:nvPr/>
        </p:nvSpPr>
        <p:spPr>
          <a:xfrm>
            <a:off x="611188" y="485775"/>
            <a:ext cx="8064500" cy="661988"/>
          </a:xfrm>
          <a:prstGeom prst="rect">
            <a:avLst/>
          </a:prstGeom>
          <a:noFill/>
        </p:spPr>
        <p:txBody>
          <a:bodyPr>
            <a:spAutoFit/>
          </a:bodyPr>
          <a:lstStyle/>
          <a:p>
            <a:pPr marL="85725">
              <a:lnSpc>
                <a:spcPts val="1000"/>
              </a:lnSpc>
              <a:buFont typeface="Wingdings" pitchFamily="2" charset="2"/>
              <a:buNone/>
              <a:defRPr/>
            </a:pPr>
            <a:r>
              <a:rPr lang="en-US" altLang="ja-JP" sz="1200" dirty="0">
                <a:solidFill>
                  <a:srgbClr val="000000"/>
                </a:solidFill>
                <a:latin typeface="+mn-ea"/>
                <a:ea typeface="ＭＳ Ｐゴシック" pitchFamily="50" charset="-128"/>
              </a:rPr>
              <a:t>○</a:t>
            </a:r>
            <a:r>
              <a:rPr lang="ja-JP" altLang="ja-JP" sz="1200" dirty="0">
                <a:latin typeface="+mn-ea"/>
                <a:ea typeface="ＭＳ Ｐゴシック" pitchFamily="50" charset="-128"/>
              </a:rPr>
              <a:t>建物用途の割合は</a:t>
            </a:r>
            <a:r>
              <a:rPr lang="ja-JP" altLang="en-US" sz="1200" dirty="0" smtClean="0">
                <a:latin typeface="+mn-ea"/>
                <a:ea typeface="ＭＳ Ｐゴシック" pitchFamily="50" charset="-128"/>
              </a:rPr>
              <a:t>住居</a:t>
            </a:r>
            <a:r>
              <a:rPr lang="ja-JP" altLang="ja-JP" sz="1200" dirty="0" smtClean="0">
                <a:latin typeface="+mn-ea"/>
                <a:ea typeface="ＭＳ Ｐゴシック" pitchFamily="50" charset="-128"/>
              </a:rPr>
              <a:t>が</a:t>
            </a:r>
            <a:r>
              <a:rPr lang="en-US" altLang="ja-JP" sz="1200" dirty="0">
                <a:latin typeface="+mn-ea"/>
                <a:ea typeface="ＭＳ Ｐゴシック" pitchFamily="50" charset="-128"/>
              </a:rPr>
              <a:t>49.7</a:t>
            </a:r>
            <a:r>
              <a:rPr lang="ja-JP" altLang="en-US" sz="1200" dirty="0">
                <a:latin typeface="+mn-ea"/>
                <a:ea typeface="ＭＳ Ｐゴシック" pitchFamily="50" charset="-128"/>
              </a:rPr>
              <a:t>％と</a:t>
            </a:r>
            <a:r>
              <a:rPr lang="ja-JP" altLang="ja-JP" sz="1200" dirty="0">
                <a:latin typeface="+mn-ea"/>
                <a:ea typeface="ＭＳ Ｐゴシック" pitchFamily="50" charset="-128"/>
              </a:rPr>
              <a:t>全体に占める割合が大きい</a:t>
            </a:r>
            <a:endParaRPr lang="ja-JP" altLang="en-US" sz="1200" dirty="0">
              <a:solidFill>
                <a:srgbClr val="000000"/>
              </a:solidFill>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○区域内には鉄道駅が</a:t>
            </a:r>
            <a:r>
              <a:rPr lang="en-US" altLang="ja-JP" sz="1200" dirty="0">
                <a:latin typeface="+mn-ea"/>
                <a:ea typeface="ＭＳ Ｐゴシック" pitchFamily="50" charset="-128"/>
              </a:rPr>
              <a:t>21</a:t>
            </a:r>
            <a:r>
              <a:rPr lang="ja-JP" altLang="ja-JP" sz="1200" dirty="0">
                <a:latin typeface="+mn-ea"/>
                <a:ea typeface="ＭＳ Ｐゴシック" pitchFamily="50" charset="-128"/>
              </a:rPr>
              <a:t>駅設置されており、１ｋ㎡あたりの鉄道駅数は</a:t>
            </a:r>
            <a:r>
              <a:rPr lang="en-US" altLang="ja-JP" sz="1200" dirty="0">
                <a:latin typeface="+mn-ea"/>
                <a:ea typeface="ＭＳ Ｐゴシック" pitchFamily="50" charset="-128"/>
              </a:rPr>
              <a:t>1.0</a:t>
            </a:r>
            <a:r>
              <a:rPr lang="ja-JP" altLang="ja-JP" sz="1200" dirty="0">
                <a:latin typeface="+mn-ea"/>
                <a:ea typeface="ＭＳ Ｐゴシック" pitchFamily="50" charset="-128"/>
              </a:rPr>
              <a:t>駅ある</a:t>
            </a:r>
            <a:endParaRPr lang="en-US" altLang="ja-JP" sz="1200" dirty="0">
              <a:latin typeface="+mn-ea"/>
              <a:ea typeface="ＭＳ Ｐゴシック" pitchFamily="50" charset="-128"/>
            </a:endParaRPr>
          </a:p>
          <a:p>
            <a:pPr marL="85725">
              <a:lnSpc>
                <a:spcPts val="1000"/>
              </a:lnSpc>
              <a:spcBef>
                <a:spcPct val="50000"/>
              </a:spcBef>
              <a:defRPr/>
            </a:pPr>
            <a:r>
              <a:rPr lang="ja-JP" altLang="ja-JP" sz="1200" dirty="0">
                <a:latin typeface="+mn-ea"/>
                <a:ea typeface="ＭＳ Ｐゴシック" pitchFamily="50" charset="-128"/>
              </a:rPr>
              <a:t>○病院・診療所数は</a:t>
            </a:r>
            <a:r>
              <a:rPr lang="en-US" altLang="ja-JP" sz="1200" dirty="0">
                <a:latin typeface="+mn-ea"/>
                <a:ea typeface="ＭＳ Ｐゴシック" pitchFamily="50" charset="-128"/>
              </a:rPr>
              <a:t>590</a:t>
            </a:r>
            <a:r>
              <a:rPr lang="ja-JP" altLang="ja-JP" sz="1200" dirty="0">
                <a:latin typeface="+mn-ea"/>
                <a:ea typeface="ＭＳ Ｐゴシック" pitchFamily="50" charset="-128"/>
              </a:rPr>
              <a:t>カ所で、千人あたりの病院・診療所数は</a:t>
            </a:r>
            <a:r>
              <a:rPr lang="en-US" altLang="ja-JP" sz="1200" dirty="0">
                <a:latin typeface="+mn-ea"/>
                <a:ea typeface="ＭＳ Ｐゴシック" pitchFamily="50" charset="-128"/>
              </a:rPr>
              <a:t>1.7</a:t>
            </a:r>
            <a:r>
              <a:rPr lang="ja-JP" altLang="ja-JP" sz="1200" dirty="0">
                <a:latin typeface="+mn-ea"/>
                <a:ea typeface="ＭＳ Ｐゴシック" pitchFamily="50" charset="-128"/>
              </a:rPr>
              <a:t>カ所である</a:t>
            </a:r>
          </a:p>
        </p:txBody>
      </p:sp>
      <p:graphicFrame>
        <p:nvGraphicFramePr>
          <p:cNvPr id="18" name="Group 22"/>
          <p:cNvGraphicFramePr>
            <a:graphicFrameLocks noGrp="1"/>
          </p:cNvGraphicFramePr>
          <p:nvPr/>
        </p:nvGraphicFramePr>
        <p:xfrm>
          <a:off x="831850" y="4095750"/>
          <a:ext cx="2012950" cy="2160588"/>
        </p:xfrm>
        <a:graphic>
          <a:graphicData uri="http://schemas.openxmlformats.org/drawingml/2006/table">
            <a:tbl>
              <a:tblPr/>
              <a:tblGrid>
                <a:gridCol w="249636"/>
                <a:gridCol w="935636"/>
                <a:gridCol w="827678"/>
              </a:tblGrid>
              <a:tr h="3600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非建物用途</a:t>
                      </a:r>
                    </a:p>
                  </a:txBody>
                  <a:tcPr marL="53979" marR="53979" marT="46813" marB="468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pitchFamily="50" charset="-128"/>
                          <a:ea typeface="ＭＳ Ｐゴシック" pitchFamily="50" charset="-128"/>
                        </a:rPr>
                        <a:t>35.3%</a:t>
                      </a:r>
                      <a:endParaRPr lang="en-US" altLang="ja-JP" sz="1000" b="0" i="0" u="none" strike="noStrike" dirty="0">
                        <a:latin typeface="ＭＳ Ｐゴシック" pitchFamily="50" charset="-128"/>
                        <a:ea typeface="ＭＳ Ｐゴシック" pitchFamily="50" charset="-128"/>
                      </a:endParaRPr>
                    </a:p>
                  </a:txBody>
                  <a:tcPr marL="9521" marR="9521"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0098">
                <a:tc rowSpan="5">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3979" marR="53979" marT="46813" marB="46813"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道路</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56.2%</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水面</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6.9%</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公園緑地</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12.0%</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農地</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2.3%</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36009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3979" marR="53979"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latin typeface="ＭＳ Ｐゴシック"/>
                        </a:rPr>
                        <a:t>22.6%</a:t>
                      </a:r>
                      <a:endParaRPr lang="en-US" altLang="ja-JP" sz="1000" b="0" i="0" u="none" strike="noStrike" dirty="0">
                        <a:latin typeface="ＭＳ Ｐゴシック"/>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 name="グラフ 15"/>
          <p:cNvGraphicFramePr>
            <a:graphicFrameLocks/>
          </p:cNvGraphicFramePr>
          <p:nvPr/>
        </p:nvGraphicFramePr>
        <p:xfrm>
          <a:off x="2987824" y="1413395"/>
          <a:ext cx="3024000" cy="249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nvGraphicFramePr>
        <p:xfrm>
          <a:off x="2987824" y="4242054"/>
          <a:ext cx="3024000" cy="2494800"/>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２８</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04919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ChangeArrowheads="1"/>
          </p:cNvSpPr>
          <p:nvPr/>
        </p:nvSpPr>
        <p:spPr bwMode="auto">
          <a:xfrm>
            <a:off x="0" y="0"/>
            <a:ext cx="9144000" cy="36000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総合区基礎データ①</a:t>
            </a:r>
          </a:p>
        </p:txBody>
      </p:sp>
      <p:sp>
        <p:nvSpPr>
          <p:cNvPr id="5"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a:t>
            </a:r>
            <a:endParaRPr lang="ja-JP" altLang="en-US" sz="1200" b="1" dirty="0">
              <a:solidFill>
                <a:srgbClr val="000000"/>
              </a:solidFill>
              <a:latin typeface="ＭＳ Ｐゴシック" charset="-128"/>
              <a:ea typeface="Meiryo UI" pitchFamily="50" charset="-128"/>
              <a:cs typeface="Meiryo UI" pitchFamily="50" charset="-128"/>
            </a:endParaRPr>
          </a:p>
        </p:txBody>
      </p:sp>
      <p:pic>
        <p:nvPicPr>
          <p:cNvPr id="7" name="Picture 155"/>
          <p:cNvPicPr>
            <a:picLocks noChangeAspect="1" noChangeArrowheads="1"/>
          </p:cNvPicPr>
          <p:nvPr/>
        </p:nvPicPr>
        <p:blipFill>
          <a:blip r:embed="rId2" cstate="print"/>
          <a:srcRect/>
          <a:stretch>
            <a:fillRect/>
          </a:stretch>
        </p:blipFill>
        <p:spPr bwMode="auto">
          <a:xfrm>
            <a:off x="50354" y="419522"/>
            <a:ext cx="9059117" cy="6055581"/>
          </a:xfrm>
          <a:prstGeom prst="rect">
            <a:avLst/>
          </a:prstGeom>
          <a:noFill/>
        </p:spPr>
      </p:pic>
    </p:spTree>
    <p:extLst>
      <p:ext uri="{BB962C8B-B14F-4D97-AF65-F5344CB8AC3E}">
        <p14:creationId xmlns:p14="http://schemas.microsoft.com/office/powerpoint/2010/main" val="82520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7" name="Rectangle 27"/>
          <p:cNvSpPr>
            <a:spLocks noChangeArrowheads="1"/>
          </p:cNvSpPr>
          <p:nvPr/>
        </p:nvSpPr>
        <p:spPr bwMode="auto">
          <a:xfrm>
            <a:off x="0" y="0"/>
            <a:ext cx="9144000" cy="36000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総合区基礎データ②</a:t>
            </a:r>
          </a:p>
        </p:txBody>
      </p:sp>
      <p:sp>
        <p:nvSpPr>
          <p:cNvPr id="5" name="正方形/長方形 27"/>
          <p:cNvSpPr>
            <a:spLocks noChangeArrowheads="1"/>
          </p:cNvSpPr>
          <p:nvPr/>
        </p:nvSpPr>
        <p:spPr bwMode="auto">
          <a:xfrm>
            <a:off x="8112125" y="6596063"/>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３</a:t>
            </a:r>
            <a:endParaRPr lang="ja-JP" altLang="en-US" sz="1200" b="1" dirty="0">
              <a:solidFill>
                <a:srgbClr val="000000"/>
              </a:solidFill>
              <a:latin typeface="ＭＳ Ｐゴシック" charset="-128"/>
              <a:ea typeface="Meiryo UI" pitchFamily="50" charset="-128"/>
              <a:cs typeface="Meiryo UI" pitchFamily="50" charset="-128"/>
            </a:endParaRPr>
          </a:p>
        </p:txBody>
      </p:sp>
      <p:pic>
        <p:nvPicPr>
          <p:cNvPr id="6" name="Picture 160"/>
          <p:cNvPicPr>
            <a:picLocks noChangeAspect="1" noChangeArrowheads="1"/>
          </p:cNvPicPr>
          <p:nvPr/>
        </p:nvPicPr>
        <p:blipFill>
          <a:blip r:embed="rId2" cstate="print"/>
          <a:srcRect/>
          <a:stretch>
            <a:fillRect/>
          </a:stretch>
        </p:blipFill>
        <p:spPr bwMode="auto">
          <a:xfrm>
            <a:off x="46783" y="385614"/>
            <a:ext cx="9059117" cy="6258323"/>
          </a:xfrm>
          <a:prstGeom prst="rect">
            <a:avLst/>
          </a:prstGeom>
          <a:noFill/>
        </p:spPr>
      </p:pic>
    </p:spTree>
    <p:extLst>
      <p:ext uri="{BB962C8B-B14F-4D97-AF65-F5344CB8AC3E}">
        <p14:creationId xmlns:p14="http://schemas.microsoft.com/office/powerpoint/2010/main" val="77626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144000" cy="36000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総合区基礎データ③</a:t>
            </a:r>
          </a:p>
        </p:txBody>
      </p:sp>
      <p:sp>
        <p:nvSpPr>
          <p:cNvPr id="4" name="正方形/長方形 27"/>
          <p:cNvSpPr>
            <a:spLocks noChangeArrowheads="1"/>
          </p:cNvSpPr>
          <p:nvPr/>
        </p:nvSpPr>
        <p:spPr bwMode="auto">
          <a:xfrm>
            <a:off x="8112125" y="24526"/>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４</a:t>
            </a:r>
            <a:endParaRPr lang="ja-JP" altLang="en-US" sz="1200" b="1" dirty="0">
              <a:solidFill>
                <a:srgbClr val="000000"/>
              </a:solidFill>
              <a:latin typeface="ＭＳ Ｐゴシック" charset="-128"/>
              <a:ea typeface="Meiryo UI" pitchFamily="50" charset="-128"/>
              <a:cs typeface="Meiryo UI" pitchFamily="50" charset="-128"/>
            </a:endParaRPr>
          </a:p>
        </p:txBody>
      </p:sp>
      <p:pic>
        <p:nvPicPr>
          <p:cNvPr id="6" name="Picture 151"/>
          <p:cNvPicPr>
            <a:picLocks noChangeAspect="1" noChangeArrowheads="1"/>
          </p:cNvPicPr>
          <p:nvPr/>
        </p:nvPicPr>
        <p:blipFill>
          <a:blip r:embed="rId2" cstate="print"/>
          <a:srcRect/>
          <a:stretch>
            <a:fillRect/>
          </a:stretch>
        </p:blipFill>
        <p:spPr bwMode="auto">
          <a:xfrm>
            <a:off x="75944" y="426663"/>
            <a:ext cx="8994460" cy="6421812"/>
          </a:xfrm>
          <a:prstGeom prst="rect">
            <a:avLst/>
          </a:prstGeom>
          <a:noFill/>
        </p:spPr>
      </p:pic>
    </p:spTree>
    <p:extLst>
      <p:ext uri="{BB962C8B-B14F-4D97-AF65-F5344CB8AC3E}">
        <p14:creationId xmlns:p14="http://schemas.microsoft.com/office/powerpoint/2010/main" val="2506940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25"/>
          <p:cNvSpPr>
            <a:spLocks noChangeArrowheads="1"/>
          </p:cNvSpPr>
          <p:nvPr/>
        </p:nvSpPr>
        <p:spPr bwMode="gray">
          <a:xfrm>
            <a:off x="0" y="2924175"/>
            <a:ext cx="9144000" cy="1009650"/>
          </a:xfrm>
          <a:prstGeom prst="rect">
            <a:avLst/>
          </a:prstGeom>
          <a:solidFill>
            <a:srgbClr val="E6B9B8"/>
          </a:solidFill>
          <a:ln w="22225" algn="ctr">
            <a:solidFill>
              <a:srgbClr val="E6B9B8"/>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buFont typeface="Wingdings" pitchFamily="2" charset="2"/>
              <a:buNone/>
            </a:pPr>
            <a:r>
              <a:rPr lang="ja-JP" altLang="en-US" sz="2400" b="1" dirty="0">
                <a:latin typeface="ＭＳ Ｐゴシック" charset="-128"/>
              </a:rPr>
              <a:t>第一区</a:t>
            </a:r>
          </a:p>
          <a:p>
            <a:pPr algn="ctr" eaLnBrk="1" hangingPunct="1">
              <a:spcBef>
                <a:spcPct val="50000"/>
              </a:spcBef>
              <a:buFont typeface="Wingdings" pitchFamily="2" charset="2"/>
              <a:buNone/>
            </a:pPr>
            <a:r>
              <a:rPr lang="ja-JP" altLang="en-US" sz="2400" b="1" dirty="0">
                <a:latin typeface="ＭＳ Ｐゴシック" charset="-128"/>
              </a:rPr>
              <a:t>（淀川区・東淀川区）</a:t>
            </a:r>
          </a:p>
        </p:txBody>
      </p:sp>
      <p:sp>
        <p:nvSpPr>
          <p:cNvPr id="3" name="正方形/長方形 27"/>
          <p:cNvSpPr>
            <a:spLocks noChangeArrowheads="1"/>
          </p:cNvSpPr>
          <p:nvPr/>
        </p:nvSpPr>
        <p:spPr bwMode="auto">
          <a:xfrm>
            <a:off x="8112125" y="6596063"/>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５</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1587945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正方形/長方形 25"/>
          <p:cNvSpPr>
            <a:spLocks noChangeArrowheads="1"/>
          </p:cNvSpPr>
          <p:nvPr/>
        </p:nvSpPr>
        <p:spPr bwMode="gray">
          <a:xfrm>
            <a:off x="0" y="0"/>
            <a:ext cx="9144000" cy="360000"/>
          </a:xfrm>
          <a:prstGeom prst="rect">
            <a:avLst/>
          </a:prstGeom>
          <a:solidFill>
            <a:srgbClr val="E6B9B8"/>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ja-JP" altLang="en-US" sz="2000" b="1" dirty="0">
                <a:latin typeface="HGS創英角ｺﾞｼｯｸUB"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第一区（淀川区・東淀川区）</a:t>
            </a:r>
          </a:p>
        </p:txBody>
      </p:sp>
      <p:sp>
        <p:nvSpPr>
          <p:cNvPr id="9219" name="テキスト ボックス 24"/>
          <p:cNvSpPr txBox="1">
            <a:spLocks noChangeArrowheads="1"/>
          </p:cNvSpPr>
          <p:nvPr/>
        </p:nvSpPr>
        <p:spPr bwMode="gray">
          <a:xfrm>
            <a:off x="4090988" y="620713"/>
            <a:ext cx="1800000" cy="215900"/>
          </a:xfrm>
          <a:prstGeom prst="rect">
            <a:avLst/>
          </a:prstGeom>
          <a:solidFill>
            <a:srgbClr val="953735"/>
          </a:solidFill>
          <a:ln w="22225">
            <a:solidFill>
              <a:srgbClr val="953735"/>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役所等の現況位置図</a:t>
            </a:r>
            <a:endParaRPr lang="ja-JP" altLang="en-US" sz="1200" b="1" dirty="0">
              <a:solidFill>
                <a:schemeClr val="bg1"/>
              </a:solidFill>
              <a:latin typeface="ＭＳ Ｐゴシック" charset="-128"/>
            </a:endParaRPr>
          </a:p>
        </p:txBody>
      </p:sp>
      <p:sp>
        <p:nvSpPr>
          <p:cNvPr id="9220" name="タイトル 3"/>
          <p:cNvSpPr txBox="1">
            <a:spLocks/>
          </p:cNvSpPr>
          <p:nvPr/>
        </p:nvSpPr>
        <p:spPr bwMode="auto">
          <a:xfrm>
            <a:off x="4019550" y="549275"/>
            <a:ext cx="5040313" cy="619283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9221" name="タイトル 3"/>
          <p:cNvSpPr>
            <a:spLocks/>
          </p:cNvSpPr>
          <p:nvPr/>
        </p:nvSpPr>
        <p:spPr bwMode="auto">
          <a:xfrm>
            <a:off x="74613" y="549275"/>
            <a:ext cx="3816350" cy="6192838"/>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72000" rIns="3600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147638" y="620713"/>
            <a:ext cx="1223962" cy="21590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総合区の概要</a:t>
            </a:r>
          </a:p>
        </p:txBody>
      </p:sp>
      <p:sp>
        <p:nvSpPr>
          <p:cNvPr id="9223" name="Text Box 8"/>
          <p:cNvSpPr txBox="1">
            <a:spLocks noChangeArrowheads="1"/>
          </p:cNvSpPr>
          <p:nvPr/>
        </p:nvSpPr>
        <p:spPr bwMode="auto">
          <a:xfrm>
            <a:off x="74613" y="2709863"/>
            <a:ext cx="12239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smtClean="0">
                <a:solidFill>
                  <a:srgbClr val="000000"/>
                </a:solidFill>
                <a:latin typeface="HGP創英角ｺﾞｼｯｸUB" pitchFamily="50" charset="-128"/>
                <a:ea typeface="HGP創英角ｺﾞｼｯｸUB" pitchFamily="50" charset="-128"/>
              </a:rPr>
              <a:t>区役所関係</a:t>
            </a:r>
            <a:r>
              <a:rPr lang="en-US" altLang="ja-JP" sz="1100" dirty="0" smtClean="0">
                <a:solidFill>
                  <a:srgbClr val="000000"/>
                </a:solidFill>
                <a:latin typeface="HGP創英角ｺﾞｼｯｸUB" pitchFamily="50" charset="-128"/>
                <a:ea typeface="HGP創英角ｺﾞｼｯｸUB" pitchFamily="50" charset="-128"/>
              </a:rPr>
              <a:t>】</a:t>
            </a:r>
            <a:endParaRPr lang="en-US" altLang="ja-JP" sz="1100" dirty="0">
              <a:solidFill>
                <a:srgbClr val="000000"/>
              </a:solidFill>
              <a:latin typeface="HGP創英角ｺﾞｼｯｸUB" pitchFamily="50" charset="-128"/>
              <a:ea typeface="HGP創英角ｺﾞｼｯｸUB" pitchFamily="50" charset="-128"/>
            </a:endParaRPr>
          </a:p>
        </p:txBody>
      </p:sp>
      <p:sp>
        <p:nvSpPr>
          <p:cNvPr id="9224" name="Text Box 9"/>
          <p:cNvSpPr txBox="1">
            <a:spLocks noChangeArrowheads="1"/>
          </p:cNvSpPr>
          <p:nvPr/>
        </p:nvSpPr>
        <p:spPr bwMode="auto">
          <a:xfrm>
            <a:off x="74613" y="836613"/>
            <a:ext cx="12239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9225" name="Text Box 10"/>
          <p:cNvSpPr txBox="1">
            <a:spLocks noChangeArrowheads="1"/>
          </p:cNvSpPr>
          <p:nvPr/>
        </p:nvSpPr>
        <p:spPr bwMode="auto">
          <a:xfrm>
            <a:off x="74613" y="4283075"/>
            <a:ext cx="2592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graphicFrame>
        <p:nvGraphicFramePr>
          <p:cNvPr id="49163" name="Group 11"/>
          <p:cNvGraphicFramePr>
            <a:graphicFrameLocks noGrp="1"/>
          </p:cNvGraphicFramePr>
          <p:nvPr/>
        </p:nvGraphicFramePr>
        <p:xfrm>
          <a:off x="147638" y="1125538"/>
          <a:ext cx="3671887" cy="1368723"/>
        </p:xfrm>
        <a:graphic>
          <a:graphicData uri="http://schemas.openxmlformats.org/drawingml/2006/table">
            <a:tbl>
              <a:tblPr/>
              <a:tblGrid>
                <a:gridCol w="1223962"/>
                <a:gridCol w="1223963"/>
                <a:gridCol w="1223962"/>
              </a:tblGrid>
              <a:tr h="24277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351,731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334,040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314,465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186,996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398,590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dirty="0"/>
                    </a:p>
                  </a:txBody>
                  <a:tcPr/>
                </a:tc>
              </a:tr>
              <a:tr h="228489">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面　積</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4291">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13,575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err="1" smtClean="0">
                          <a:ln>
                            <a:noFill/>
                          </a:ln>
                          <a:solidFill>
                            <a:schemeClr val="tx1"/>
                          </a:solidFill>
                          <a:effectLst/>
                          <a:latin typeface="ＭＳ Ｐゴシック" pitchFamily="50" charset="-128"/>
                          <a:ea typeface="ＭＳ Ｐゴシック" pitchFamily="50" charset="-128"/>
                        </a:rPr>
                        <a:t>ｋ</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9,618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8000" marR="18000" marT="35983" marB="35983"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25.91</a:t>
                      </a:r>
                      <a:r>
                        <a:rPr kumimoji="1" lang="ja-JP" altLang="en-US" sz="1000" b="0" i="0" u="none" strike="noStrike" cap="none" normalizeH="0" baseline="0" dirty="0" err="1" smtClean="0">
                          <a:ln>
                            <a:noFill/>
                          </a:ln>
                          <a:solidFill>
                            <a:schemeClr val="tx1"/>
                          </a:solidFill>
                          <a:effectLst/>
                          <a:latin typeface="ＭＳ Ｐゴシック" pitchFamily="50" charset="-128"/>
                          <a:ea typeface="ＭＳ Ｐゴシック" pitchFamily="50" charset="-128"/>
                        </a:rPr>
                        <a:t>ｋ</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8000" marR="18000" marT="35983" marB="35983"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192" name="Group 40"/>
          <p:cNvGraphicFramePr>
            <a:graphicFrameLocks noGrp="1"/>
          </p:cNvGraphicFramePr>
          <p:nvPr/>
        </p:nvGraphicFramePr>
        <p:xfrm>
          <a:off x="147638" y="4581525"/>
          <a:ext cx="3671887" cy="1346340"/>
        </p:xfrm>
        <a:graphic>
          <a:graphicData uri="http://schemas.openxmlformats.org/drawingml/2006/table">
            <a:tbl>
              <a:tblPr/>
              <a:tblGrid>
                <a:gridCol w="1223962"/>
                <a:gridCol w="1223963"/>
                <a:gridCol w="1223962"/>
              </a:tblGrid>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区民センター・ホール</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8000" marR="18000" marT="35995" marB="35995"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24367">
                <a:tc gridSpan="2">
                  <a:txBody>
                    <a:bodyPr/>
                    <a:lstStyle/>
                    <a:p>
                      <a:pPr algn="ctr"/>
                      <a:r>
                        <a:rPr lang="en-US" altLang="ja-JP" sz="1000" dirty="0" smtClean="0">
                          <a:latin typeface="ＭＳ Ｐゴシック" pitchFamily="50" charset="-128"/>
                          <a:ea typeface="ＭＳ Ｐゴシック" pitchFamily="50" charset="-128"/>
                        </a:rPr>
                        <a:t>118</a:t>
                      </a:r>
                      <a:r>
                        <a:rPr lang="ja-JP" altLang="en-US" sz="1000" dirty="0" smtClean="0">
                          <a:latin typeface="ＭＳ Ｐゴシック" pitchFamily="50" charset="-128"/>
                          <a:ea typeface="ＭＳ Ｐゴシック" pitchFamily="50" charset="-128"/>
                        </a:rPr>
                        <a:t>ヵ所（</a:t>
                      </a:r>
                      <a:r>
                        <a:rPr lang="en-US" altLang="ja-JP" sz="1000" dirty="0" smtClean="0">
                          <a:latin typeface="ＭＳ Ｐゴシック" pitchFamily="50" charset="-128"/>
                          <a:ea typeface="ＭＳ Ｐゴシック" pitchFamily="50" charset="-128"/>
                        </a:rPr>
                        <a:t>1.73㎡</a:t>
                      </a:r>
                      <a:r>
                        <a:rPr lang="ja-JP" altLang="en-US" sz="1000" dirty="0" smtClean="0">
                          <a:latin typeface="ＭＳ Ｐゴシック" pitchFamily="50" charset="-128"/>
                          <a:ea typeface="ＭＳ Ｐゴシック" pitchFamily="50" charset="-128"/>
                        </a:rPr>
                        <a:t>）</a:t>
                      </a:r>
                      <a:endParaRPr lang="ja-JP" altLang="en-US" sz="1000" dirty="0">
                        <a:latin typeface="ＭＳ Ｐゴシック" pitchFamily="50" charset="-128"/>
                        <a:ea typeface="ＭＳ Ｐゴシック" pitchFamily="50" charset="-128"/>
                      </a:endParaRPr>
                    </a:p>
                  </a:txBody>
                  <a:tcPr marL="18000" marR="18000" marT="35995" marB="359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332" name="Group 180"/>
          <p:cNvGraphicFramePr>
            <a:graphicFrameLocks noGrp="1"/>
          </p:cNvGraphicFramePr>
          <p:nvPr/>
        </p:nvGraphicFramePr>
        <p:xfrm>
          <a:off x="147638" y="2997200"/>
          <a:ext cx="3671887" cy="1104982"/>
        </p:xfrm>
        <a:graphic>
          <a:graphicData uri="http://schemas.openxmlformats.org/drawingml/2006/table">
            <a:tbl>
              <a:tblPr/>
              <a:tblGrid>
                <a:gridCol w="1841500"/>
                <a:gridCol w="1830387"/>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職員配置数案</a:t>
                      </a: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24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2437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37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淀川 ⇔東淀川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5.0km</a:t>
                      </a:r>
                    </a:p>
                  </a:txBody>
                  <a:tcPr marL="18000" marR="18000" marT="35997" marB="3599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bl>
          </a:graphicData>
        </a:graphic>
      </p:graphicFrame>
      <p:sp>
        <p:nvSpPr>
          <p:cNvPr id="79" name="正方形/長方形 78"/>
          <p:cNvSpPr>
            <a:spLocks/>
          </p:cNvSpPr>
          <p:nvPr/>
        </p:nvSpPr>
        <p:spPr bwMode="gray">
          <a:xfrm>
            <a:off x="7308850" y="246856"/>
            <a:ext cx="18351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80" name="正方形/長方形 26"/>
          <p:cNvSpPr>
            <a:spLocks/>
          </p:cNvSpPr>
          <p:nvPr/>
        </p:nvSpPr>
        <p:spPr bwMode="gray">
          <a:xfrm>
            <a:off x="7399338" y="317778"/>
            <a:ext cx="1652587"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 name="グループ化 82"/>
          <p:cNvGrpSpPr>
            <a:grpSpLocks/>
          </p:cNvGrpSpPr>
          <p:nvPr/>
        </p:nvGrpSpPr>
        <p:grpSpPr bwMode="auto">
          <a:xfrm>
            <a:off x="7483475" y="387005"/>
            <a:ext cx="1484313" cy="1439863"/>
            <a:chOff x="7483996" y="130473"/>
            <a:chExt cx="1484312" cy="1439862"/>
          </a:xfrm>
        </p:grpSpPr>
        <p:grpSp>
          <p:nvGrpSpPr>
            <p:cNvPr id="4" name="Group 163"/>
            <p:cNvGrpSpPr>
              <a:grpSpLocks noChangeAspect="1"/>
            </p:cNvGrpSpPr>
            <p:nvPr/>
          </p:nvGrpSpPr>
          <p:grpSpPr bwMode="auto">
            <a:xfrm>
              <a:off x="7483996" y="130473"/>
              <a:ext cx="1484312" cy="1439862"/>
              <a:chOff x="1698" y="1802"/>
              <a:chExt cx="13239" cy="12848"/>
            </a:xfrm>
          </p:grpSpPr>
          <p:sp>
            <p:nvSpPr>
              <p:cNvPr id="9342" name="Freeform 164"/>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3" name="Freeform 165"/>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4" name="Freeform 166"/>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5" name="Freeform 167"/>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6" name="Freeform 168"/>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7" name="Freeform 169"/>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8" name="Freeform 170"/>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9" name="Freeform 171"/>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0" name="Freeform 172"/>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1" name="Freeform 173"/>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2" name="Freeform 174"/>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3" name="Freeform 175"/>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4" name="Freeform 176"/>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5" name="Freeform 177"/>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6" name="Freeform 178"/>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7" name="Freeform 179"/>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8" name="Freeform 18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9" name="Freeform 181"/>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60" name="Freeform 182" descr="50%"/>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pct50">
                <a:fgClr>
                  <a:srgbClr val="000000"/>
                </a:fgClr>
                <a:bgClr>
                  <a:srgbClr val="FFFFFF"/>
                </a:bgClr>
              </a:pattFill>
              <a:ln w="0" cap="flat">
                <a:solidFill>
                  <a:srgbClr val="000000"/>
                </a:solidFill>
                <a:prstDash val="solid"/>
                <a:round/>
                <a:headEnd/>
                <a:tailEnd/>
              </a:ln>
            </p:spPr>
            <p:txBody>
              <a:bodyPr/>
              <a:lstStyle/>
              <a:p>
                <a:endParaRPr lang="ja-JP" altLang="en-US"/>
              </a:p>
            </p:txBody>
          </p:sp>
          <p:sp>
            <p:nvSpPr>
              <p:cNvPr id="9361" name="Freeform 183"/>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62" name="Freeform 184"/>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63" name="Freeform 185"/>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64" name="Freeform 186" descr="50%"/>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pct50">
                <a:fgClr>
                  <a:srgbClr val="000000"/>
                </a:fgClr>
                <a:bgClr>
                  <a:srgbClr val="FFFFFF"/>
                </a:bgClr>
              </a:pattFill>
              <a:ln w="0" cap="flat">
                <a:solidFill>
                  <a:srgbClr val="000000"/>
                </a:solidFill>
                <a:prstDash val="solid"/>
                <a:round/>
                <a:headEnd/>
                <a:tailEnd/>
              </a:ln>
            </p:spPr>
            <p:txBody>
              <a:bodyPr/>
              <a:lstStyle/>
              <a:p>
                <a:endParaRPr lang="ja-JP" altLang="en-US"/>
              </a:p>
            </p:txBody>
          </p:sp>
          <p:sp>
            <p:nvSpPr>
              <p:cNvPr id="9365" name="Freeform 187"/>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9340" name="AutoShape 170"/>
            <p:cNvSpPr>
              <a:spLocks/>
            </p:cNvSpPr>
            <p:nvPr/>
          </p:nvSpPr>
          <p:spPr bwMode="auto">
            <a:xfrm>
              <a:off x="7585349" y="602754"/>
              <a:ext cx="431800" cy="179388"/>
            </a:xfrm>
            <a:prstGeom prst="borderCallout2">
              <a:avLst>
                <a:gd name="adj1" fmla="val -3185"/>
                <a:gd name="adj2" fmla="val 24264"/>
                <a:gd name="adj3" fmla="val -72213"/>
                <a:gd name="adj4" fmla="val 23972"/>
                <a:gd name="adj5" fmla="val -73449"/>
                <a:gd name="adj6" fmla="val 107204"/>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淀川区</a:t>
              </a:r>
            </a:p>
          </p:txBody>
        </p:sp>
        <p:sp>
          <p:nvSpPr>
            <p:cNvPr id="9341" name="AutoShape 170"/>
            <p:cNvSpPr>
              <a:spLocks/>
            </p:cNvSpPr>
            <p:nvPr/>
          </p:nvSpPr>
          <p:spPr bwMode="auto">
            <a:xfrm>
              <a:off x="8377511" y="674192"/>
              <a:ext cx="431800" cy="179387"/>
            </a:xfrm>
            <a:prstGeom prst="borderCallout2">
              <a:avLst>
                <a:gd name="adj1" fmla="val 7435"/>
                <a:gd name="adj2" fmla="val 50736"/>
                <a:gd name="adj3" fmla="val -82833"/>
                <a:gd name="adj4" fmla="val 48236"/>
                <a:gd name="adj5" fmla="val -169023"/>
                <a:gd name="adj6" fmla="val 14560"/>
              </a:avLst>
            </a:prstGeom>
            <a:solidFill>
              <a:srgbClr val="FFFF99">
                <a:alpha val="79999"/>
              </a:srgbClr>
            </a:solidFill>
            <a:ln w="9525" algn="ctr">
              <a:solidFill>
                <a:srgbClr val="FF9900"/>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a:t>東淀川区</a:t>
              </a:r>
            </a:p>
          </p:txBody>
        </p:sp>
      </p:grpSp>
      <p:grpSp>
        <p:nvGrpSpPr>
          <p:cNvPr id="5" name="グループ化 86"/>
          <p:cNvGrpSpPr>
            <a:grpSpLocks/>
          </p:cNvGrpSpPr>
          <p:nvPr/>
        </p:nvGrpSpPr>
        <p:grpSpPr bwMode="auto">
          <a:xfrm>
            <a:off x="4067175" y="2565400"/>
            <a:ext cx="4860925" cy="3625850"/>
            <a:chOff x="4067175" y="2565400"/>
            <a:chExt cx="4860925" cy="3625850"/>
          </a:xfrm>
        </p:grpSpPr>
        <p:grpSp>
          <p:nvGrpSpPr>
            <p:cNvPr id="6" name="グループ化 88"/>
            <p:cNvGrpSpPr>
              <a:grpSpLocks/>
            </p:cNvGrpSpPr>
            <p:nvPr/>
          </p:nvGrpSpPr>
          <p:grpSpPr bwMode="auto">
            <a:xfrm>
              <a:off x="4067175" y="2565400"/>
              <a:ext cx="4860925" cy="3625850"/>
              <a:chOff x="2316198" y="1484784"/>
              <a:chExt cx="5951764" cy="4440688"/>
            </a:xfrm>
          </p:grpSpPr>
          <p:grpSp>
            <p:nvGrpSpPr>
              <p:cNvPr id="7" name="グループ化 58"/>
              <p:cNvGrpSpPr>
                <a:grpSpLocks/>
              </p:cNvGrpSpPr>
              <p:nvPr/>
            </p:nvGrpSpPr>
            <p:grpSpPr bwMode="auto">
              <a:xfrm>
                <a:off x="2316198" y="1484784"/>
                <a:ext cx="5951764" cy="4440688"/>
                <a:chOff x="2316198" y="1484784"/>
                <a:chExt cx="5951764" cy="4440688"/>
              </a:xfrm>
            </p:grpSpPr>
            <p:grpSp>
              <p:nvGrpSpPr>
                <p:cNvPr id="8" name="グループ化 53"/>
                <p:cNvGrpSpPr>
                  <a:grpSpLocks/>
                </p:cNvGrpSpPr>
                <p:nvPr/>
              </p:nvGrpSpPr>
              <p:grpSpPr bwMode="auto">
                <a:xfrm>
                  <a:off x="2316198" y="1484784"/>
                  <a:ext cx="5951764" cy="4440688"/>
                  <a:chOff x="2316198" y="1484784"/>
                  <a:chExt cx="5951764" cy="4440688"/>
                </a:xfrm>
              </p:grpSpPr>
              <p:grpSp>
                <p:nvGrpSpPr>
                  <p:cNvPr id="9" name="グループ化 63"/>
                  <p:cNvGrpSpPr>
                    <a:grpSpLocks/>
                  </p:cNvGrpSpPr>
                  <p:nvPr/>
                </p:nvGrpSpPr>
                <p:grpSpPr bwMode="auto">
                  <a:xfrm>
                    <a:off x="2316198" y="1484784"/>
                    <a:ext cx="5951764" cy="4440688"/>
                    <a:chOff x="2388206" y="1556792"/>
                    <a:chExt cx="5951764" cy="4440688"/>
                  </a:xfrm>
                </p:grpSpPr>
                <p:grpSp>
                  <p:nvGrpSpPr>
                    <p:cNvPr id="10" name="グループ化 44"/>
                    <p:cNvGrpSpPr>
                      <a:grpSpLocks/>
                    </p:cNvGrpSpPr>
                    <p:nvPr/>
                  </p:nvGrpSpPr>
                  <p:grpSpPr bwMode="auto">
                    <a:xfrm>
                      <a:off x="2388206" y="1556792"/>
                      <a:ext cx="5951764" cy="4440688"/>
                      <a:chOff x="1740134" y="1484784"/>
                      <a:chExt cx="5951764" cy="4440688"/>
                    </a:xfrm>
                  </p:grpSpPr>
                  <p:grpSp>
                    <p:nvGrpSpPr>
                      <p:cNvPr id="11" name="グループ化 26"/>
                      <p:cNvGrpSpPr>
                        <a:grpSpLocks/>
                      </p:cNvGrpSpPr>
                      <p:nvPr/>
                    </p:nvGrpSpPr>
                    <p:grpSpPr bwMode="auto">
                      <a:xfrm>
                        <a:off x="1740134" y="1484784"/>
                        <a:ext cx="5951764" cy="4440688"/>
                        <a:chOff x="1380094" y="1196752"/>
                        <a:chExt cx="5951764" cy="4440688"/>
                      </a:xfrm>
                    </p:grpSpPr>
                    <p:grpSp>
                      <p:nvGrpSpPr>
                        <p:cNvPr id="12" name="グループ化 1"/>
                        <p:cNvGrpSpPr>
                          <a:grpSpLocks/>
                        </p:cNvGrpSpPr>
                        <p:nvPr/>
                      </p:nvGrpSpPr>
                      <p:grpSpPr bwMode="auto">
                        <a:xfrm>
                          <a:off x="1380094" y="1196752"/>
                          <a:ext cx="5951764" cy="4440688"/>
                          <a:chOff x="0" y="0"/>
                          <a:chExt cx="6000750" cy="4303609"/>
                        </a:xfrm>
                      </p:grpSpPr>
                      <p:pic>
                        <p:nvPicPr>
                          <p:cNvPr id="9337" name="図 117"/>
                          <p:cNvPicPr>
                            <a:picLocks noChangeAspect="1"/>
                          </p:cNvPicPr>
                          <p:nvPr/>
                        </p:nvPicPr>
                        <p:blipFill>
                          <a:blip r:embed="rId3" cstate="print">
                            <a:extLst>
                              <a:ext uri="{28A0092B-C50C-407E-A947-70E740481C1C}">
                                <a14:useLocalDpi xmlns:a14="http://schemas.microsoft.com/office/drawing/2010/main" val="0"/>
                              </a:ext>
                            </a:extLst>
                          </a:blip>
                          <a:srcRect l="10071" r="19836" b="1913"/>
                          <a:stretch>
                            <a:fillRect/>
                          </a:stretch>
                        </p:blipFill>
                        <p:spPr bwMode="auto">
                          <a:xfrm>
                            <a:off x="28620" y="0"/>
                            <a:ext cx="5857647" cy="425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グループ化 4"/>
                          <p:cNvGrpSpPr/>
                          <p:nvPr/>
                        </p:nvGrpSpPr>
                        <p:grpSpPr>
                          <a:xfrm>
                            <a:off x="0" y="1671637"/>
                            <a:ext cx="6000750" cy="2631972"/>
                            <a:chOff x="0" y="1671637"/>
                            <a:chExt cx="6000750" cy="2631972"/>
                          </a:xfrm>
                          <a:solidFill>
                            <a:sysClr val="window" lastClr="FFFFFF"/>
                          </a:solidFill>
                        </p:grpSpPr>
                        <p:sp>
                          <p:nvSpPr>
                            <p:cNvPr id="122" name="正方形/長方形 5"/>
                            <p:cNvSpPr/>
                            <p:nvPr/>
                          </p:nvSpPr>
                          <p:spPr>
                            <a:xfrm>
                              <a:off x="0" y="2924469"/>
                              <a:ext cx="314825" cy="780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3" name="正方形/長方形 122"/>
                            <p:cNvSpPr/>
                            <p:nvPr/>
                          </p:nvSpPr>
                          <p:spPr>
                            <a:xfrm>
                              <a:off x="5619143" y="1671637"/>
                              <a:ext cx="372066" cy="971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4" name="正方形/長方形 123"/>
                            <p:cNvSpPr/>
                            <p:nvPr/>
                          </p:nvSpPr>
                          <p:spPr>
                            <a:xfrm>
                              <a:off x="5361620" y="2341657"/>
                              <a:ext cx="305285" cy="343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5" name="正方形/長方形 8"/>
                            <p:cNvSpPr/>
                            <p:nvPr/>
                          </p:nvSpPr>
                          <p:spPr>
                            <a:xfrm>
                              <a:off x="4124326" y="2566986"/>
                              <a:ext cx="112394"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6" name="正方形/長方形 125"/>
                            <p:cNvSpPr/>
                            <p:nvPr/>
                          </p:nvSpPr>
                          <p:spPr>
                            <a:xfrm>
                              <a:off x="3505201" y="3357561"/>
                              <a:ext cx="485774"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7" name="正方形/長方形 10"/>
                            <p:cNvSpPr/>
                            <p:nvPr/>
                          </p:nvSpPr>
                          <p:spPr>
                            <a:xfrm>
                              <a:off x="3790950" y="2657473"/>
                              <a:ext cx="2209800" cy="1646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sp>
                      <p:nvSpPr>
                        <p:cNvPr id="116" name="円/楕円 115"/>
                        <p:cNvSpPr/>
                        <p:nvPr/>
                      </p:nvSpPr>
                      <p:spPr>
                        <a:xfrm>
                          <a:off x="5509349" y="3167441"/>
                          <a:ext cx="143838" cy="14387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正方形/長方形 116"/>
                        <p:cNvSpPr/>
                        <p:nvPr/>
                      </p:nvSpPr>
                      <p:spPr>
                        <a:xfrm>
                          <a:off x="4202420" y="2518848"/>
                          <a:ext cx="1498632" cy="4413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東淀川区役所</a:t>
                          </a:r>
                          <a:endParaRPr lang="en-US" altLang="ja-JP" sz="900" dirty="0">
                            <a:solidFill>
                              <a:schemeClr val="tx1"/>
                            </a:solidFill>
                          </a:endParaRPr>
                        </a:p>
                        <a:p>
                          <a:pPr algn="ctr">
                            <a:defRPr/>
                          </a:pPr>
                          <a:r>
                            <a:rPr lang="ja-JP" altLang="en-US" sz="900" dirty="0">
                              <a:solidFill>
                                <a:schemeClr val="tx1"/>
                              </a:solidFill>
                            </a:rPr>
                            <a:t>（地域自治区事務所）</a:t>
                          </a:r>
                        </a:p>
                      </p:txBody>
                    </p:sp>
                  </p:grpSp>
                  <p:grpSp>
                    <p:nvGrpSpPr>
                      <p:cNvPr id="14" name="グループ化 43"/>
                      <p:cNvGrpSpPr>
                        <a:grpSpLocks/>
                      </p:cNvGrpSpPr>
                      <p:nvPr/>
                    </p:nvGrpSpPr>
                    <p:grpSpPr bwMode="auto">
                      <a:xfrm>
                        <a:off x="4427984" y="2132856"/>
                        <a:ext cx="2696716" cy="3067794"/>
                        <a:chOff x="4427984" y="2132856"/>
                        <a:chExt cx="2696716" cy="3067794"/>
                      </a:xfrm>
                    </p:grpSpPr>
                    <p:sp>
                      <p:nvSpPr>
                        <p:cNvPr id="109" name="フリーフォーム 108"/>
                        <p:cNvSpPr/>
                        <p:nvPr/>
                      </p:nvSpPr>
                      <p:spPr>
                        <a:xfrm>
                          <a:off x="4428342" y="3067411"/>
                          <a:ext cx="122456" cy="2132853"/>
                        </a:xfrm>
                        <a:custGeom>
                          <a:avLst/>
                          <a:gdLst>
                            <a:gd name="connsiteX0" fmla="*/ 17462 w 122237"/>
                            <a:gd name="connsiteY0" fmla="*/ 0 h 2133600"/>
                            <a:gd name="connsiteX1" fmla="*/ 17462 w 122237"/>
                            <a:gd name="connsiteY1" fmla="*/ 1485900 h 2133600"/>
                            <a:gd name="connsiteX2" fmla="*/ 122237 w 122237"/>
                            <a:gd name="connsiteY2" fmla="*/ 2133600 h 2133600"/>
                          </a:gdLst>
                          <a:ahLst/>
                          <a:cxnLst>
                            <a:cxn ang="0">
                              <a:pos x="connsiteX0" y="connsiteY0"/>
                            </a:cxn>
                            <a:cxn ang="0">
                              <a:pos x="connsiteX1" y="connsiteY1"/>
                            </a:cxn>
                            <a:cxn ang="0">
                              <a:pos x="connsiteX2" y="connsiteY2"/>
                            </a:cxn>
                          </a:cxnLst>
                          <a:rect l="l" t="t" r="r" b="b"/>
                          <a:pathLst>
                            <a:path w="122237" h="2133600">
                              <a:moveTo>
                                <a:pt x="17462" y="0"/>
                              </a:moveTo>
                              <a:cubicBezTo>
                                <a:pt x="8731" y="565150"/>
                                <a:pt x="0" y="1130300"/>
                                <a:pt x="17462" y="1485900"/>
                              </a:cubicBezTo>
                              <a:cubicBezTo>
                                <a:pt x="34924" y="1841500"/>
                                <a:pt x="78580" y="1987550"/>
                                <a:pt x="122237" y="213360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1" name="フリーフォーム 110"/>
                        <p:cNvSpPr/>
                        <p:nvPr/>
                      </p:nvSpPr>
                      <p:spPr>
                        <a:xfrm>
                          <a:off x="6632555" y="2132223"/>
                          <a:ext cx="491768" cy="1639010"/>
                        </a:xfrm>
                        <a:custGeom>
                          <a:avLst/>
                          <a:gdLst>
                            <a:gd name="connsiteX0" fmla="*/ 101600 w 492125"/>
                            <a:gd name="connsiteY0" fmla="*/ 0 h 1638300"/>
                            <a:gd name="connsiteX1" fmla="*/ 120650 w 492125"/>
                            <a:gd name="connsiteY1" fmla="*/ 476250 h 1638300"/>
                            <a:gd name="connsiteX2" fmla="*/ 53975 w 492125"/>
                            <a:gd name="connsiteY2" fmla="*/ 581025 h 1638300"/>
                            <a:gd name="connsiteX3" fmla="*/ 73025 w 492125"/>
                            <a:gd name="connsiteY3" fmla="*/ 1028700 h 1638300"/>
                            <a:gd name="connsiteX4" fmla="*/ 492125 w 492125"/>
                            <a:gd name="connsiteY4" fmla="*/ 163830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125" h="1638300">
                              <a:moveTo>
                                <a:pt x="101600" y="0"/>
                              </a:moveTo>
                              <a:cubicBezTo>
                                <a:pt x="115094" y="189706"/>
                                <a:pt x="128588" y="379413"/>
                                <a:pt x="120650" y="476250"/>
                              </a:cubicBezTo>
                              <a:cubicBezTo>
                                <a:pt x="112713" y="573088"/>
                                <a:pt x="61912" y="488950"/>
                                <a:pt x="53975" y="581025"/>
                              </a:cubicBezTo>
                              <a:cubicBezTo>
                                <a:pt x="46038" y="673100"/>
                                <a:pt x="0" y="852488"/>
                                <a:pt x="73025" y="1028700"/>
                              </a:cubicBezTo>
                              <a:cubicBezTo>
                                <a:pt x="146050" y="1204912"/>
                                <a:pt x="319087" y="1421606"/>
                                <a:pt x="492125" y="163830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grpSp>
                  <p:nvGrpSpPr>
                    <p:cNvPr id="15" name="グループ化 61"/>
                    <p:cNvGrpSpPr>
                      <a:grpSpLocks/>
                    </p:cNvGrpSpPr>
                    <p:nvPr/>
                  </p:nvGrpSpPr>
                  <p:grpSpPr bwMode="auto">
                    <a:xfrm>
                      <a:off x="5916114" y="3860740"/>
                      <a:ext cx="1226506" cy="744206"/>
                      <a:chOff x="5484066" y="3932748"/>
                      <a:chExt cx="1226506" cy="744206"/>
                    </a:xfrm>
                  </p:grpSpPr>
                  <p:sp>
                    <p:nvSpPr>
                      <p:cNvPr id="100" name="正方形/長方形 99"/>
                      <p:cNvSpPr/>
                      <p:nvPr/>
                    </p:nvSpPr>
                    <p:spPr>
                      <a:xfrm>
                        <a:off x="5507391" y="3932748"/>
                        <a:ext cx="143838" cy="14387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3" name="正方形/長方形 102"/>
                      <p:cNvSpPr/>
                      <p:nvPr/>
                    </p:nvSpPr>
                    <p:spPr>
                      <a:xfrm>
                        <a:off x="5484066" y="4236052"/>
                        <a:ext cx="1226506" cy="44134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東淀川区役所</a:t>
                        </a:r>
                        <a:endParaRPr lang="en-US" altLang="ja-JP" sz="900" dirty="0">
                          <a:solidFill>
                            <a:schemeClr val="tx1"/>
                          </a:solidFill>
                        </a:endParaRPr>
                      </a:p>
                      <a:p>
                        <a:pPr algn="ctr">
                          <a:defRPr/>
                        </a:pPr>
                        <a:r>
                          <a:rPr lang="ja-JP" altLang="en-US" sz="900" dirty="0">
                            <a:solidFill>
                              <a:schemeClr val="tx1"/>
                            </a:solidFill>
                          </a:rPr>
                          <a:t>出張所</a:t>
                        </a:r>
                      </a:p>
                    </p:txBody>
                  </p:sp>
                </p:grpSp>
              </p:grpSp>
              <p:sp>
                <p:nvSpPr>
                  <p:cNvPr id="97" name="円/楕円 96"/>
                  <p:cNvSpPr/>
                  <p:nvPr/>
                </p:nvSpPr>
                <p:spPr>
                  <a:xfrm>
                    <a:off x="4283273" y="4797802"/>
                    <a:ext cx="215757" cy="215813"/>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94" name="フローチャート : 判断 93"/>
                <p:cNvSpPr/>
                <p:nvPr/>
              </p:nvSpPr>
              <p:spPr>
                <a:xfrm>
                  <a:off x="4081123" y="4581990"/>
                  <a:ext cx="130232" cy="143875"/>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正方形/長方形 94"/>
                <p:cNvSpPr/>
                <p:nvPr/>
              </p:nvSpPr>
              <p:spPr>
                <a:xfrm>
                  <a:off x="3198661" y="4725865"/>
                  <a:ext cx="940775" cy="287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十三工営所</a:t>
                  </a:r>
                  <a:endParaRPr lang="en-US" altLang="ja-JP" sz="900" dirty="0">
                    <a:solidFill>
                      <a:schemeClr val="tx1"/>
                    </a:solidFill>
                  </a:endParaRPr>
                </a:p>
              </p:txBody>
            </p:sp>
          </p:grpSp>
          <p:sp>
            <p:nvSpPr>
              <p:cNvPr id="91" name="二等辺三角形 90"/>
              <p:cNvSpPr/>
              <p:nvPr/>
            </p:nvSpPr>
            <p:spPr>
              <a:xfrm>
                <a:off x="3810943" y="5058332"/>
                <a:ext cx="143838" cy="14387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正方形/長方形 91"/>
              <p:cNvSpPr/>
              <p:nvPr/>
            </p:nvSpPr>
            <p:spPr>
              <a:xfrm>
                <a:off x="3068430" y="5188598"/>
                <a:ext cx="1150700" cy="287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十三</a:t>
                </a:r>
                <a:endParaRPr lang="en-US" altLang="ja-JP" sz="900" dirty="0">
                  <a:solidFill>
                    <a:schemeClr val="tx1"/>
                  </a:solidFill>
                </a:endParaRPr>
              </a:p>
              <a:p>
                <a:pPr algn="ctr">
                  <a:defRPr/>
                </a:pPr>
                <a:r>
                  <a:rPr lang="ja-JP" altLang="en-US" sz="900" dirty="0">
                    <a:solidFill>
                      <a:schemeClr val="tx1"/>
                    </a:solidFill>
                  </a:rPr>
                  <a:t>公園事務所</a:t>
                </a:r>
                <a:endParaRPr lang="en-US" altLang="ja-JP" sz="900" dirty="0">
                  <a:solidFill>
                    <a:schemeClr val="tx1"/>
                  </a:solidFill>
                </a:endParaRPr>
              </a:p>
            </p:txBody>
          </p:sp>
        </p:grpSp>
        <p:sp>
          <p:nvSpPr>
            <p:cNvPr id="86" name="正方形/長方形 85"/>
            <p:cNvSpPr/>
            <p:nvPr/>
          </p:nvSpPr>
          <p:spPr bwMode="auto">
            <a:xfrm>
              <a:off x="5661025" y="5578475"/>
              <a:ext cx="998538" cy="44291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淀川区役所</a:t>
              </a:r>
              <a:endParaRPr lang="en-US" altLang="ja-JP" sz="1050" dirty="0">
                <a:solidFill>
                  <a:schemeClr val="tx1"/>
                </a:solidFill>
              </a:endParaRPr>
            </a:p>
            <a:p>
              <a:pPr algn="ctr">
                <a:defRPr/>
              </a:pPr>
              <a:r>
                <a:rPr lang="ja-JP" altLang="en-US" sz="1050" dirty="0">
                  <a:solidFill>
                    <a:schemeClr val="tx1"/>
                  </a:solidFill>
                </a:rPr>
                <a:t>（総合区役所）</a:t>
              </a:r>
            </a:p>
          </p:txBody>
        </p:sp>
      </p:grpSp>
      <p:grpSp>
        <p:nvGrpSpPr>
          <p:cNvPr id="87" name="グループ化 131"/>
          <p:cNvGrpSpPr>
            <a:grpSpLocks/>
          </p:cNvGrpSpPr>
          <p:nvPr/>
        </p:nvGrpSpPr>
        <p:grpSpPr bwMode="auto">
          <a:xfrm>
            <a:off x="4090988" y="908050"/>
            <a:ext cx="2281212" cy="2016125"/>
            <a:chOff x="683568" y="3212976"/>
            <a:chExt cx="2281509" cy="2016224"/>
          </a:xfrm>
        </p:grpSpPr>
        <p:grpSp>
          <p:nvGrpSpPr>
            <p:cNvPr id="88" name="グループ化 64"/>
            <p:cNvGrpSpPr>
              <a:grpSpLocks/>
            </p:cNvGrpSpPr>
            <p:nvPr/>
          </p:nvGrpSpPr>
          <p:grpSpPr bwMode="auto">
            <a:xfrm>
              <a:off x="683568" y="3212976"/>
              <a:ext cx="2281509" cy="2016224"/>
              <a:chOff x="5508104" y="3645024"/>
              <a:chExt cx="2281509" cy="2016224"/>
            </a:xfrm>
          </p:grpSpPr>
          <p:sp>
            <p:nvSpPr>
              <p:cNvPr id="90" name="Rectangle 63"/>
              <p:cNvSpPr>
                <a:spLocks noChangeArrowheads="1"/>
              </p:cNvSpPr>
              <p:nvPr/>
            </p:nvSpPr>
            <p:spPr bwMode="auto">
              <a:xfrm>
                <a:off x="5508104" y="3645024"/>
                <a:ext cx="2209492" cy="2016224"/>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93"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96"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98" name="Text Box 67"/>
              <p:cNvSpPr txBox="1">
                <a:spLocks noChangeArrowheads="1"/>
              </p:cNvSpPr>
              <p:nvPr/>
            </p:nvSpPr>
            <p:spPr bwMode="auto">
              <a:xfrm>
                <a:off x="6025627" y="3759324"/>
                <a:ext cx="1763986" cy="175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総合</a:t>
                </a:r>
                <a:r>
                  <a:rPr lang="ja-JP" altLang="en-US" sz="1000" dirty="0">
                    <a:solidFill>
                      <a:srgbClr val="000000"/>
                    </a:solidFill>
                    <a:latin typeface="ＭＳ ゴシック" pitchFamily="49" charset="-128"/>
                    <a:ea typeface="ＭＳ ゴシック" pitchFamily="49" charset="-128"/>
                  </a:rPr>
                  <a:t>区</a:t>
                </a:r>
                <a:r>
                  <a:rPr lang="ja-JP" altLang="en-US" sz="1000" dirty="0" smtClean="0">
                    <a:solidFill>
                      <a:srgbClr val="000000"/>
                    </a:solidFill>
                    <a:latin typeface="ＭＳ ゴシック" pitchFamily="49" charset="-128"/>
                    <a:ea typeface="ＭＳ ゴシック" pitchFamily="49" charset="-128"/>
                  </a:rPr>
                  <a:t>役所</a:t>
                </a:r>
                <a:r>
                  <a:rPr lang="en-US" altLang="ja-JP" sz="1000" dirty="0" smtClean="0">
                    <a:solidFill>
                      <a:srgbClr val="000000"/>
                    </a:solidFill>
                    <a:latin typeface="ＭＳ ゴシック" pitchFamily="49" charset="-128"/>
                    <a:ea typeface="ＭＳ ゴシック" pitchFamily="49" charset="-128"/>
                  </a:rPr>
                  <a:t>)</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地域</a:t>
                </a:r>
                <a:r>
                  <a:rPr lang="ja-JP" altLang="en-US" sz="1000" dirty="0">
                    <a:solidFill>
                      <a:srgbClr val="000000"/>
                    </a:solidFill>
                    <a:latin typeface="ＭＳ ゴシック" pitchFamily="49" charset="-128"/>
                    <a:ea typeface="ＭＳ ゴシック" pitchFamily="49" charset="-128"/>
                  </a:rPr>
                  <a:t>自治区</a:t>
                </a:r>
                <a:r>
                  <a:rPr lang="ja-JP" altLang="en-US" sz="1000" dirty="0" smtClean="0">
                    <a:solidFill>
                      <a:srgbClr val="000000"/>
                    </a:solidFill>
                    <a:latin typeface="ＭＳ ゴシック" pitchFamily="49" charset="-128"/>
                    <a:ea typeface="ＭＳ ゴシック" pitchFamily="49" charset="-128"/>
                  </a:rPr>
                  <a:t>事務所</a:t>
                </a:r>
                <a:r>
                  <a:rPr lang="en-US" altLang="ja-JP" sz="1000" dirty="0" smtClean="0">
                    <a:solidFill>
                      <a:srgbClr val="000000"/>
                    </a:solidFill>
                    <a:latin typeface="ＭＳ ゴシック" pitchFamily="49" charset="-128"/>
                    <a:ea typeface="ＭＳ ゴシック" pitchFamily="49" charset="-128"/>
                  </a:rPr>
                  <a:t>)</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工営所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公園事務所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99" name="円/楕円 98"/>
              <p:cNvSpPr/>
              <p:nvPr/>
            </p:nvSpPr>
            <p:spPr>
              <a:xfrm>
                <a:off x="5681164" y="4724577"/>
                <a:ext cx="142894" cy="1444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1" name="円/楕円 100"/>
              <p:cNvSpPr/>
              <p:nvPr/>
            </p:nvSpPr>
            <p:spPr>
              <a:xfrm>
                <a:off x="5652585" y="4437226"/>
                <a:ext cx="215928" cy="215911"/>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4"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5" name="フローチャート : 判断 104"/>
              <p:cNvSpPr/>
              <p:nvPr/>
            </p:nvSpPr>
            <p:spPr>
              <a:xfrm>
                <a:off x="5684339" y="5167512"/>
                <a:ext cx="130192" cy="144469"/>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二等辺三角形 105"/>
              <p:cNvSpPr/>
              <p:nvPr/>
            </p:nvSpPr>
            <p:spPr>
              <a:xfrm>
                <a:off x="5676401" y="5373897"/>
                <a:ext cx="144481" cy="142882"/>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9" name="正方形/長方形 88"/>
            <p:cNvSpPr/>
            <p:nvPr/>
          </p:nvSpPr>
          <p:spPr>
            <a:xfrm>
              <a:off x="861391" y="4508440"/>
              <a:ext cx="144481" cy="14447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107" name="正方形/長方形 27"/>
          <p:cNvSpPr>
            <a:spLocks noChangeArrowheads="1"/>
          </p:cNvSpPr>
          <p:nvPr/>
        </p:nvSpPr>
        <p:spPr bwMode="auto">
          <a:xfrm>
            <a:off x="8112125" y="0"/>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６</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841094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4"/>
          <p:cNvSpPr txBox="1"/>
          <p:nvPr/>
        </p:nvSpPr>
        <p:spPr bwMode="gray">
          <a:xfrm>
            <a:off x="179388" y="73025"/>
            <a:ext cx="1439862" cy="21748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0243" name="Rectangle 37"/>
          <p:cNvSpPr>
            <a:spLocks noChangeArrowheads="1"/>
          </p:cNvSpPr>
          <p:nvPr/>
        </p:nvSpPr>
        <p:spPr bwMode="gray">
          <a:xfrm>
            <a:off x="3635375" y="2133600"/>
            <a:ext cx="241300" cy="4032250"/>
          </a:xfrm>
          <a:prstGeom prst="rect">
            <a:avLst/>
          </a:prstGeom>
          <a:solidFill>
            <a:schemeClr val="bg1"/>
          </a:solidFill>
          <a:ln>
            <a:noFill/>
          </a:ln>
          <a:extLst>
            <a:ext uri="{91240B29-F687-4F45-9708-019B960494DF}">
              <a14:hiddenLine xmlns:a14="http://schemas.microsoft.com/office/drawing/2010/main" w="57150" cmpd="thickThin"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0244" name="タイトル 3"/>
          <p:cNvSpPr txBox="1">
            <a:spLocks/>
          </p:cNvSpPr>
          <p:nvPr/>
        </p:nvSpPr>
        <p:spPr bwMode="auto">
          <a:xfrm>
            <a:off x="4029075" y="30163"/>
            <a:ext cx="5000625" cy="6629944"/>
          </a:xfrm>
          <a:prstGeom prst="rect">
            <a:avLst/>
          </a:prstGeom>
          <a:noFill/>
          <a:ln w="222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5125" name="タイトル 3"/>
          <p:cNvSpPr>
            <a:spLocks/>
          </p:cNvSpPr>
          <p:nvPr/>
        </p:nvSpPr>
        <p:spPr bwMode="auto">
          <a:xfrm>
            <a:off x="107950" y="30163"/>
            <a:ext cx="3779838" cy="32035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endParaRPr lang="en-US" altLang="ja-JP" sz="1000" dirty="0">
              <a:solidFill>
                <a:srgbClr val="000000"/>
              </a:solidFill>
              <a:latin typeface="HGP創英角ｺﾞｼｯｸUB" pitchFamily="50" charset="-128"/>
              <a:ea typeface="HGP創英角ｺﾞｼｯｸUB" pitchFamily="50" charset="-128"/>
            </a:endParaRPr>
          </a:p>
          <a:p>
            <a:pPr marL="85725" indent="-85725">
              <a:lnSpc>
                <a:spcPts val="1800"/>
              </a:lnSpc>
              <a:buFont typeface="Wingdings" pitchFamily="2" charset="2"/>
              <a:buNone/>
              <a:defRPr/>
            </a:pPr>
            <a:endParaRPr lang="en-US" altLang="ja-JP" sz="1000" dirty="0">
              <a:solidFill>
                <a:srgbClr val="000000"/>
              </a:solidFill>
              <a:latin typeface="HGP創英角ｺﾞｼｯｸUB" pitchFamily="50" charset="-128"/>
              <a:ea typeface="HGP創英角ｺﾞｼｯｸUB" pitchFamily="50" charset="-128"/>
            </a:endParaRPr>
          </a:p>
          <a:p>
            <a:pPr marL="144000" indent="-457200">
              <a:lnSpc>
                <a:spcPts val="1600"/>
              </a:lnSpc>
              <a:defRPr/>
            </a:pPr>
            <a:r>
              <a:rPr lang="ja-JP" altLang="en-US" sz="1300" dirty="0">
                <a:solidFill>
                  <a:srgbClr val="000000"/>
                </a:solidFill>
                <a:latin typeface="HGP創英角ｺﾞｼｯｸUB" pitchFamily="50" charset="-128"/>
                <a:ea typeface="HGP創英角ｺﾞｼｯｸUB" pitchFamily="50" charset="-128"/>
              </a:rPr>
              <a:t>○事業所あたりの工業出荷額が多い一方、都心の中に位置する緑豊かな水辺空間である淀川河川敷を有する住宅エリア</a:t>
            </a:r>
          </a:p>
          <a:p>
            <a:pPr marL="144000" indent="-457200">
              <a:lnSpc>
                <a:spcPts val="1600"/>
              </a:lnSpc>
              <a:buFont typeface="Wingdings" pitchFamily="2" charset="2"/>
              <a:buNone/>
              <a:defRPr/>
            </a:pPr>
            <a:r>
              <a:rPr lang="ja-JP" altLang="en-US" sz="1300" dirty="0">
                <a:solidFill>
                  <a:srgbClr val="000000"/>
                </a:solidFill>
                <a:latin typeface="HGP創英角ｺﾞｼｯｸUB" pitchFamily="50" charset="-128"/>
                <a:ea typeface="HGP創英角ｺﾞｼｯｸUB" pitchFamily="50" charset="-128"/>
              </a:rPr>
              <a:t>○新大阪は、リニア中央新幹線・北陸新幹線の延伸により、大阪の玄関口としての拠点機能強化が期待される。また、阪急電鉄京都線・千里線連続立体交差事業、ＪＲおおさか東線北区間、なにわ筋線につながる西梅田十三</a:t>
            </a:r>
            <a:r>
              <a:rPr lang="ja-JP" altLang="en-US" sz="1300" dirty="0" smtClean="0">
                <a:solidFill>
                  <a:srgbClr val="000000"/>
                </a:solidFill>
                <a:latin typeface="HGP創英角ｺﾞｼｯｸUB" pitchFamily="50" charset="-128"/>
                <a:ea typeface="HGP創英角ｺﾞｼｯｸUB" pitchFamily="50" charset="-128"/>
              </a:rPr>
              <a:t>連絡</a:t>
            </a:r>
            <a:r>
              <a:rPr lang="ja-JP" altLang="en-US" sz="1300" dirty="0">
                <a:solidFill>
                  <a:srgbClr val="000000"/>
                </a:solidFill>
                <a:latin typeface="HGP創英角ｺﾞｼｯｸUB" pitchFamily="50" charset="-128"/>
                <a:ea typeface="HGP創英角ｺﾞｼｯｸUB" pitchFamily="50" charset="-128"/>
              </a:rPr>
              <a:t>線の計画等、鉄道ネットワークの充実・強化が進む</a:t>
            </a:r>
            <a:endParaRPr lang="en-US" altLang="ja-JP" sz="1300" dirty="0">
              <a:solidFill>
                <a:srgbClr val="000000"/>
              </a:solidFill>
              <a:latin typeface="HGP創英角ｺﾞｼｯｸUB" pitchFamily="50" charset="-128"/>
              <a:ea typeface="HGP創英角ｺﾞｼｯｸUB" pitchFamily="50" charset="-128"/>
            </a:endParaRPr>
          </a:p>
          <a:p>
            <a:pPr marL="144000" indent="-457200">
              <a:lnSpc>
                <a:spcPts val="1600"/>
              </a:lnSpc>
              <a:buFont typeface="Wingdings" pitchFamily="2" charset="2"/>
              <a:buNone/>
              <a:defRPr/>
            </a:pPr>
            <a:r>
              <a:rPr lang="ja-JP" altLang="en-US" sz="1300" dirty="0">
                <a:solidFill>
                  <a:srgbClr val="000000"/>
                </a:solidFill>
                <a:latin typeface="HGP創英角ｺﾞｼｯｸUB" pitchFamily="50" charset="-128"/>
                <a:ea typeface="HGP創英角ｺﾞｼｯｸUB" pitchFamily="50" charset="-128"/>
              </a:rPr>
              <a:t>○ 「にしなかバレー」に代表されるように、西中島近辺（新大阪、</a:t>
            </a:r>
            <a:r>
              <a:rPr lang="ja-JP" altLang="en-US" sz="1300" dirty="0" smtClean="0">
                <a:solidFill>
                  <a:srgbClr val="000000"/>
                </a:solidFill>
                <a:latin typeface="HGP創英角ｺﾞｼｯｸUB" pitchFamily="50" charset="-128"/>
                <a:ea typeface="HGP創英角ｺﾞｼｯｸUB" pitchFamily="50" charset="-128"/>
              </a:rPr>
              <a:t>西中島）</a:t>
            </a:r>
            <a:r>
              <a:rPr lang="ja-JP" altLang="en-US" sz="1300" dirty="0">
                <a:solidFill>
                  <a:srgbClr val="000000"/>
                </a:solidFill>
                <a:latin typeface="HGP創英角ｺﾞｼｯｸUB" pitchFamily="50" charset="-128"/>
                <a:ea typeface="HGP創英角ｺﾞｼｯｸUB" pitchFamily="50" charset="-128"/>
              </a:rPr>
              <a:t>は</a:t>
            </a:r>
            <a:r>
              <a:rPr lang="en-US" altLang="ja-JP" sz="1300" dirty="0">
                <a:solidFill>
                  <a:srgbClr val="000000"/>
                </a:solidFill>
                <a:latin typeface="HGP創英角ｺﾞｼｯｸUB" pitchFamily="50" charset="-128"/>
                <a:ea typeface="HGP創英角ｺﾞｼｯｸUB" pitchFamily="50" charset="-128"/>
              </a:rPr>
              <a:t>IT</a:t>
            </a:r>
            <a:r>
              <a:rPr lang="ja-JP" altLang="en-US" sz="1300" dirty="0">
                <a:solidFill>
                  <a:srgbClr val="000000"/>
                </a:solidFill>
                <a:latin typeface="HGP創英角ｺﾞｼｯｸUB" pitchFamily="50" charset="-128"/>
                <a:ea typeface="HGP創英角ｺﾞｼｯｸUB" pitchFamily="50" charset="-128"/>
              </a:rPr>
              <a:t>関連をはじめとするベンチャー企業の集積が進み、新たなビジネス創出拠点として注目を集める</a:t>
            </a:r>
            <a:endParaRPr lang="en-US" altLang="ja-JP" sz="1300" dirty="0">
              <a:solidFill>
                <a:srgbClr val="000000"/>
              </a:solidFill>
              <a:latin typeface="HGP創英角ｺﾞｼｯｸUB" pitchFamily="50" charset="-128"/>
              <a:ea typeface="HGP創英角ｺﾞｼｯｸUB" pitchFamily="50" charset="-128"/>
            </a:endParaRPr>
          </a:p>
          <a:p>
            <a:pPr marL="85725" indent="-85725">
              <a:lnSpc>
                <a:spcPts val="1800"/>
              </a:lnSpc>
              <a:buFont typeface="Wingdings" pitchFamily="2" charset="2"/>
              <a:buNone/>
              <a:defRPr/>
            </a:pPr>
            <a:endParaRPr lang="ja-JP" altLang="en-US" sz="1200" dirty="0">
              <a:solidFill>
                <a:srgbClr val="000000"/>
              </a:solidFill>
              <a:latin typeface="+mn-ea"/>
              <a:ea typeface="+mn-ea"/>
            </a:endParaRPr>
          </a:p>
        </p:txBody>
      </p:sp>
      <p:sp>
        <p:nvSpPr>
          <p:cNvPr id="10246" name="テキスト ボックス 24"/>
          <p:cNvSpPr txBox="1">
            <a:spLocks noChangeArrowheads="1"/>
          </p:cNvSpPr>
          <p:nvPr/>
        </p:nvSpPr>
        <p:spPr bwMode="gray">
          <a:xfrm>
            <a:off x="4102100" y="73025"/>
            <a:ext cx="1692275" cy="215900"/>
          </a:xfrm>
          <a:prstGeom prst="rect">
            <a:avLst/>
          </a:prstGeom>
          <a:solidFill>
            <a:srgbClr val="953735"/>
          </a:solidFill>
          <a:ln w="22225">
            <a:solidFill>
              <a:srgbClr val="953735"/>
            </a:solidFill>
            <a:miter lim="800000"/>
            <a:headEnd/>
            <a:tailEnd/>
          </a:ln>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solidFill>
                  <a:schemeClr val="bg1"/>
                </a:solidFill>
                <a:latin typeface="ＭＳ Ｐゴシック" charset="-128"/>
              </a:rPr>
              <a:t>鉄道、地域特性</a:t>
            </a:r>
          </a:p>
        </p:txBody>
      </p:sp>
      <p:sp>
        <p:nvSpPr>
          <p:cNvPr id="83" name="テキスト ボックス 24"/>
          <p:cNvSpPr txBox="1"/>
          <p:nvPr/>
        </p:nvSpPr>
        <p:spPr bwMode="gray">
          <a:xfrm>
            <a:off x="179388" y="3398838"/>
            <a:ext cx="1439862"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状況</a:t>
            </a:r>
          </a:p>
        </p:txBody>
      </p:sp>
      <p:sp>
        <p:nvSpPr>
          <p:cNvPr id="5128" name="タイトル 3"/>
          <p:cNvSpPr>
            <a:spLocks/>
          </p:cNvSpPr>
          <p:nvPr/>
        </p:nvSpPr>
        <p:spPr bwMode="auto">
          <a:xfrm>
            <a:off x="107950" y="3357564"/>
            <a:ext cx="3779838" cy="3372502"/>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人口</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27</a:t>
            </a:r>
            <a:r>
              <a:rPr lang="ja-JP" altLang="en-US" sz="1100" dirty="0">
                <a:solidFill>
                  <a:srgbClr val="000000"/>
                </a:solidFill>
                <a:latin typeface="ＭＳ Ｐゴシック" pitchFamily="50" charset="-128"/>
                <a:ea typeface="ＭＳ Ｐゴシック" pitchFamily="50" charset="-128"/>
                <a:cs typeface="Times New Roman" pitchFamily="18" charset="0"/>
              </a:rPr>
              <a:t>年の人口は、</a:t>
            </a:r>
            <a:r>
              <a:rPr lang="en-US" altLang="ja-JP" sz="1100" dirty="0">
                <a:solidFill>
                  <a:srgbClr val="000000"/>
                </a:solidFill>
                <a:latin typeface="ＭＳ Ｐゴシック" pitchFamily="50" charset="-128"/>
                <a:ea typeface="ＭＳ Ｐゴシック" pitchFamily="50" charset="-128"/>
                <a:cs typeface="Times New Roman" pitchFamily="18" charset="0"/>
              </a:rPr>
              <a:t>351,731</a:t>
            </a:r>
            <a:r>
              <a:rPr lang="ja-JP" altLang="en-US" sz="1100" dirty="0">
                <a:solidFill>
                  <a:srgbClr val="000000"/>
                </a:solidFill>
                <a:latin typeface="ＭＳ Ｐゴシック" pitchFamily="50" charset="-128"/>
                <a:ea typeface="ＭＳ Ｐゴシック" pitchFamily="50" charset="-128"/>
                <a:cs typeface="Times New Roman" pitchFamily="18" charset="0"/>
              </a:rPr>
              <a:t>人で人口推移を見ると</a:t>
            </a:r>
            <a:r>
              <a:rPr lang="ja-JP" altLang="en-US" sz="1100">
                <a:solidFill>
                  <a:srgbClr val="000000"/>
                </a:solidFill>
                <a:latin typeface="ＭＳ Ｐゴシック" pitchFamily="50" charset="-128"/>
                <a:ea typeface="ＭＳ Ｐゴシック" pitchFamily="50" charset="-128"/>
                <a:cs typeface="Times New Roman" pitchFamily="18" charset="0"/>
              </a:rPr>
              <a:t>増加</a:t>
            </a:r>
            <a:r>
              <a:rPr lang="ja-JP" altLang="en-US" sz="1100" smtClean="0">
                <a:solidFill>
                  <a:srgbClr val="000000"/>
                </a:solidFill>
                <a:latin typeface="ＭＳ Ｐゴシック" pitchFamily="50" charset="-128"/>
                <a:ea typeface="ＭＳ Ｐゴシック" pitchFamily="50" charset="-128"/>
                <a:cs typeface="Times New Roman" pitchFamily="18" charset="0"/>
              </a:rPr>
              <a:t>傾向</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○平成</a:t>
            </a:r>
            <a:r>
              <a:rPr lang="en-US" altLang="ja-JP" sz="1100" dirty="0">
                <a:solidFill>
                  <a:srgbClr val="000000"/>
                </a:solidFill>
                <a:latin typeface="ＭＳ Ｐゴシック" pitchFamily="50" charset="-128"/>
                <a:ea typeface="ＭＳ Ｐゴシック" pitchFamily="50" charset="-128"/>
                <a:cs typeface="Times New Roman" pitchFamily="18" charset="0"/>
              </a:rPr>
              <a:t>47</a:t>
            </a:r>
            <a:r>
              <a:rPr lang="ja-JP" altLang="en-US" sz="1100" dirty="0">
                <a:solidFill>
                  <a:srgbClr val="000000"/>
                </a:solidFill>
                <a:latin typeface="ＭＳ Ｐゴシック" pitchFamily="50" charset="-128"/>
                <a:ea typeface="ＭＳ Ｐゴシック" pitchFamily="50" charset="-128"/>
                <a:cs typeface="Times New Roman" pitchFamily="18" charset="0"/>
              </a:rPr>
              <a:t>年の将来推計人口は</a:t>
            </a:r>
            <a:r>
              <a:rPr lang="en-US" altLang="ja-JP" sz="1100" dirty="0">
                <a:solidFill>
                  <a:srgbClr val="000000"/>
                </a:solidFill>
                <a:latin typeface="ＭＳ Ｐゴシック" pitchFamily="50" charset="-128"/>
                <a:ea typeface="ＭＳ Ｐゴシック" pitchFamily="50" charset="-128"/>
                <a:cs typeface="Times New Roman" pitchFamily="18" charset="0"/>
              </a:rPr>
              <a:t>314,465</a:t>
            </a:r>
            <a:r>
              <a:rPr lang="ja-JP" altLang="en-US" sz="1100" dirty="0">
                <a:solidFill>
                  <a:srgbClr val="000000"/>
                </a:solidFill>
                <a:latin typeface="ＭＳ Ｐゴシック" pitchFamily="50" charset="-128"/>
                <a:ea typeface="ＭＳ Ｐゴシック" pitchFamily="50" charset="-128"/>
                <a:cs typeface="Times New Roman" pitchFamily="18" charset="0"/>
              </a:rPr>
              <a:t>人で今後は減少傾向と予測される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産業</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○全産業の総生産は</a:t>
            </a:r>
            <a:r>
              <a:rPr lang="en-US" altLang="ja-JP" sz="1100" dirty="0">
                <a:solidFill>
                  <a:srgbClr val="000000"/>
                </a:solidFill>
                <a:latin typeface="ＭＳ Ｐゴシック" pitchFamily="50" charset="-128"/>
                <a:ea typeface="ＭＳ Ｐゴシック" pitchFamily="50" charset="-128"/>
                <a:cs typeface="Times New Roman" pitchFamily="18" charset="0"/>
              </a:rPr>
              <a:t>1</a:t>
            </a:r>
            <a:r>
              <a:rPr lang="ja-JP" altLang="en-US" sz="1100" dirty="0">
                <a:solidFill>
                  <a:srgbClr val="000000"/>
                </a:solidFill>
                <a:latin typeface="ＭＳ Ｐゴシック" pitchFamily="50" charset="-128"/>
                <a:ea typeface="ＭＳ Ｐゴシック" pitchFamily="50" charset="-128"/>
                <a:cs typeface="Times New Roman" pitchFamily="18" charset="0"/>
              </a:rPr>
              <a:t>兆</a:t>
            </a:r>
            <a:r>
              <a:rPr lang="en-US" altLang="ja-JP" sz="1100" dirty="0">
                <a:solidFill>
                  <a:srgbClr val="000000"/>
                </a:solidFill>
                <a:latin typeface="ＭＳ Ｐゴシック" pitchFamily="50" charset="-128"/>
                <a:ea typeface="ＭＳ Ｐゴシック" pitchFamily="50" charset="-128"/>
                <a:cs typeface="Times New Roman" pitchFamily="18" charset="0"/>
              </a:rPr>
              <a:t>3,038</a:t>
            </a:r>
            <a:r>
              <a:rPr lang="ja-JP" altLang="en-US" sz="1100" dirty="0">
                <a:solidFill>
                  <a:srgbClr val="000000"/>
                </a:solidFill>
                <a:latin typeface="ＭＳ Ｐゴシック" pitchFamily="50" charset="-128"/>
                <a:ea typeface="ＭＳ Ｐゴシック" pitchFamily="50" charset="-128"/>
                <a:cs typeface="Times New Roman" pitchFamily="18" charset="0"/>
              </a:rPr>
              <a:t>億円</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○工業の出荷額は</a:t>
            </a:r>
            <a:r>
              <a:rPr lang="en-US" altLang="ja-JP" sz="1100" dirty="0">
                <a:solidFill>
                  <a:srgbClr val="000000"/>
                </a:solidFill>
                <a:latin typeface="ＭＳ Ｐゴシック" pitchFamily="50" charset="-128"/>
                <a:ea typeface="ＭＳ Ｐゴシック" pitchFamily="50" charset="-128"/>
                <a:cs typeface="Times New Roman" pitchFamily="18" charset="0"/>
              </a:rPr>
              <a:t>8,119</a:t>
            </a:r>
            <a:r>
              <a:rPr lang="ja-JP" altLang="en-US" sz="1100" dirty="0">
                <a:solidFill>
                  <a:srgbClr val="000000"/>
                </a:solidFill>
                <a:latin typeface="ＭＳ Ｐゴシック" pitchFamily="50" charset="-128"/>
                <a:ea typeface="ＭＳ Ｐゴシック" pitchFamily="50" charset="-128"/>
                <a:cs typeface="Times New Roman" pitchFamily="18" charset="0"/>
              </a:rPr>
              <a:t>億円となっており総合区</a:t>
            </a:r>
            <a:r>
              <a:rPr lang="en-US" altLang="ja-JP" sz="1100" dirty="0">
                <a:solidFill>
                  <a:srgbClr val="000000"/>
                </a:solidFill>
                <a:latin typeface="ＭＳ Ｐゴシック" pitchFamily="50" charset="-128"/>
                <a:ea typeface="ＭＳ Ｐゴシック" pitchFamily="50" charset="-128"/>
                <a:cs typeface="Times New Roman" pitchFamily="18" charset="0"/>
              </a:rPr>
              <a:t>(8</a:t>
            </a:r>
            <a:r>
              <a:rPr lang="ja-JP" altLang="en-US" sz="1100" dirty="0">
                <a:solidFill>
                  <a:srgbClr val="000000"/>
                </a:solidFill>
                <a:latin typeface="ＭＳ Ｐゴシック" pitchFamily="50" charset="-128"/>
                <a:ea typeface="ＭＳ Ｐゴシック" pitchFamily="50" charset="-128"/>
                <a:cs typeface="Times New Roman" pitchFamily="18" charset="0"/>
              </a:rPr>
              <a:t>区</a:t>
            </a: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平均</a:t>
            </a:r>
            <a:r>
              <a:rPr lang="en-US" altLang="ja-JP" sz="1100" dirty="0">
                <a:solidFill>
                  <a:srgbClr val="000000"/>
                </a:solidFill>
                <a:latin typeface="ＭＳ Ｐゴシック" pitchFamily="50" charset="-128"/>
                <a:ea typeface="ＭＳ Ｐゴシック" pitchFamily="50" charset="-128"/>
                <a:cs typeface="Times New Roman" pitchFamily="18" charset="0"/>
              </a:rPr>
              <a:t>4,544</a:t>
            </a:r>
            <a:r>
              <a:rPr lang="ja-JP" altLang="en-US" sz="1100" dirty="0">
                <a:solidFill>
                  <a:srgbClr val="000000"/>
                </a:solidFill>
                <a:latin typeface="ＭＳ Ｐゴシック" pitchFamily="50" charset="-128"/>
                <a:ea typeface="ＭＳ Ｐゴシック" pitchFamily="50" charset="-128"/>
                <a:cs typeface="Times New Roman" pitchFamily="18" charset="0"/>
              </a:rPr>
              <a:t>億円を上回っている</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en-US" altLang="ja-JP" sz="1100" dirty="0">
                <a:solidFill>
                  <a:srgbClr val="000000"/>
                </a:solidFill>
                <a:latin typeface="ＭＳ Ｐゴシック" pitchFamily="50" charset="-128"/>
                <a:ea typeface="ＭＳ Ｐゴシック" pitchFamily="50" charset="-128"/>
                <a:cs typeface="Times New Roman" pitchFamily="18" charset="0"/>
              </a:rPr>
              <a:t>【</a:t>
            </a:r>
            <a:r>
              <a:rPr lang="ja-JP" altLang="en-US" sz="1100" dirty="0">
                <a:solidFill>
                  <a:srgbClr val="000000"/>
                </a:solidFill>
                <a:latin typeface="ＭＳ Ｐゴシック" pitchFamily="50" charset="-128"/>
                <a:ea typeface="ＭＳ Ｐゴシック" pitchFamily="50" charset="-128"/>
                <a:cs typeface="Times New Roman" pitchFamily="18" charset="0"/>
              </a:rPr>
              <a:t>まち・暮らし</a:t>
            </a:r>
            <a:r>
              <a:rPr lang="en-US" altLang="ja-JP" sz="1100" dirty="0">
                <a:solidFill>
                  <a:srgbClr val="000000"/>
                </a:solidFill>
                <a:latin typeface="ＭＳ Ｐゴシック" pitchFamily="50" charset="-128"/>
                <a:ea typeface="ＭＳ Ｐゴシック" pitchFamily="50" charset="-128"/>
                <a:cs typeface="Times New Roman" pitchFamily="18" charset="0"/>
              </a:rPr>
              <a:t>】</a:t>
            </a:r>
          </a:p>
          <a:p>
            <a:pPr marL="144000" indent="-457200" eaLnBrk="0" hangingPunct="0">
              <a:defRPr/>
            </a:pPr>
            <a:r>
              <a:rPr lang="ja-JP" altLang="en-US" sz="1100" dirty="0">
                <a:solidFill>
                  <a:srgbClr val="000000"/>
                </a:solidFill>
                <a:latin typeface="ＭＳ Ｐゴシック" pitchFamily="50" charset="-128"/>
                <a:ea typeface="ＭＳ Ｐゴシック" pitchFamily="50" charset="-128"/>
                <a:cs typeface="Times New Roman" pitchFamily="18" charset="0"/>
              </a:rPr>
              <a:t>○建物用途の割合</a:t>
            </a:r>
            <a:r>
              <a:rPr lang="ja-JP" altLang="en-US" sz="1100" dirty="0" smtClean="0">
                <a:solidFill>
                  <a:srgbClr val="000000"/>
                </a:solidFill>
                <a:latin typeface="ＭＳ Ｐゴシック" pitchFamily="50" charset="-128"/>
                <a:ea typeface="ＭＳ Ｐゴシック" pitchFamily="50" charset="-128"/>
                <a:cs typeface="Times New Roman" pitchFamily="18" charset="0"/>
              </a:rPr>
              <a:t>は住居が</a:t>
            </a:r>
            <a:r>
              <a:rPr lang="en-US" altLang="ja-JP" sz="1100" dirty="0">
                <a:solidFill>
                  <a:srgbClr val="000000"/>
                </a:solidFill>
                <a:latin typeface="ＭＳ Ｐゴシック" pitchFamily="50" charset="-128"/>
                <a:ea typeface="ＭＳ Ｐゴシック" pitchFamily="50" charset="-128"/>
                <a:cs typeface="Times New Roman" pitchFamily="18" charset="0"/>
              </a:rPr>
              <a:t>48.1</a:t>
            </a:r>
            <a:r>
              <a:rPr lang="ja-JP" altLang="en-US" sz="1100" dirty="0">
                <a:solidFill>
                  <a:srgbClr val="000000"/>
                </a:solidFill>
                <a:latin typeface="ＭＳ Ｐゴシック" pitchFamily="50" charset="-128"/>
                <a:ea typeface="ＭＳ Ｐゴシック" pitchFamily="50" charset="-128"/>
                <a:cs typeface="Times New Roman" pitchFamily="18" charset="0"/>
              </a:rPr>
              <a:t>％と全体に占める割合が大きい</a:t>
            </a: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ja-JP" sz="1100" dirty="0">
                <a:latin typeface="ＭＳ Ｐゴシック" pitchFamily="50" charset="-128"/>
                <a:ea typeface="ＭＳ Ｐゴシック" pitchFamily="50" charset="-128"/>
                <a:cs typeface="Times New Roman" pitchFamily="18" charset="0"/>
              </a:rPr>
              <a:t>○区域内には鉄道駅が</a:t>
            </a:r>
            <a:r>
              <a:rPr lang="en-US" altLang="ja-JP" sz="1100" dirty="0">
                <a:latin typeface="ＭＳ Ｐゴシック" pitchFamily="50" charset="-128"/>
                <a:ea typeface="ＭＳ Ｐゴシック" pitchFamily="50" charset="-128"/>
                <a:cs typeface="Times New Roman" pitchFamily="18" charset="0"/>
              </a:rPr>
              <a:t>25</a:t>
            </a:r>
            <a:r>
              <a:rPr lang="ja-JP" altLang="ja-JP" sz="1100" dirty="0">
                <a:latin typeface="ＭＳ Ｐゴシック" pitchFamily="50" charset="-128"/>
                <a:ea typeface="ＭＳ Ｐゴシック" pitchFamily="50" charset="-128"/>
                <a:cs typeface="Times New Roman" pitchFamily="18" charset="0"/>
              </a:rPr>
              <a:t>駅設置されており、</a:t>
            </a:r>
            <a:r>
              <a:rPr lang="en-US" altLang="ja-JP" sz="1100" dirty="0">
                <a:latin typeface="ＭＳ Ｐゴシック" pitchFamily="50" charset="-128"/>
                <a:ea typeface="ＭＳ Ｐゴシック" pitchFamily="50" charset="-128"/>
                <a:cs typeface="Times New Roman" pitchFamily="18" charset="0"/>
              </a:rPr>
              <a:t>1</a:t>
            </a:r>
            <a:r>
              <a:rPr lang="ja-JP" altLang="ja-JP" sz="1100" dirty="0" err="1">
                <a:latin typeface="ＭＳ Ｐゴシック" pitchFamily="50" charset="-128"/>
                <a:ea typeface="ＭＳ Ｐゴシック" pitchFamily="50" charset="-128"/>
                <a:cs typeface="Times New Roman" pitchFamily="18" charset="0"/>
              </a:rPr>
              <a:t>ｋ</a:t>
            </a:r>
            <a:r>
              <a:rPr lang="ja-JP" altLang="ja-JP" sz="1100" dirty="0">
                <a:latin typeface="ＭＳ Ｐゴシック" pitchFamily="50" charset="-128"/>
                <a:ea typeface="ＭＳ Ｐゴシック" pitchFamily="50" charset="-128"/>
                <a:cs typeface="Times New Roman" pitchFamily="18" charset="0"/>
              </a:rPr>
              <a:t>㎡あたりの鉄道駅数は</a:t>
            </a:r>
            <a:r>
              <a:rPr lang="en-US" altLang="ja-JP" sz="1100" dirty="0">
                <a:latin typeface="ＭＳ Ｐゴシック" pitchFamily="50" charset="-128"/>
                <a:ea typeface="ＭＳ Ｐゴシック" pitchFamily="50" charset="-128"/>
                <a:cs typeface="Times New Roman" pitchFamily="18" charset="0"/>
              </a:rPr>
              <a:t>1.0</a:t>
            </a:r>
            <a:r>
              <a:rPr lang="ja-JP" altLang="ja-JP" sz="1100" dirty="0">
                <a:latin typeface="ＭＳ Ｐゴシック" pitchFamily="50" charset="-128"/>
                <a:ea typeface="ＭＳ Ｐゴシック" pitchFamily="50" charset="-128"/>
                <a:cs typeface="Times New Roman" pitchFamily="18" charset="0"/>
              </a:rPr>
              <a:t>駅ある</a:t>
            </a:r>
            <a:endParaRPr lang="en-US" altLang="ja-JP" sz="1100" dirty="0">
              <a:latin typeface="ＭＳ Ｐゴシック" pitchFamily="50" charset="-128"/>
              <a:ea typeface="ＭＳ Ｐゴシック" pitchFamily="50" charset="-128"/>
              <a:cs typeface="Times New Roman" pitchFamily="18" charset="0"/>
            </a:endParaRPr>
          </a:p>
          <a:p>
            <a:pPr marL="144000" indent="-457200" eaLnBrk="0" hangingPunct="0">
              <a:defRPr/>
            </a:pPr>
            <a:r>
              <a:rPr lang="ja-JP" altLang="en-US" sz="1100" dirty="0">
                <a:latin typeface="ＭＳ Ｐゴシック" pitchFamily="50" charset="-128"/>
                <a:ea typeface="ＭＳ Ｐゴシック" pitchFamily="50" charset="-128"/>
                <a:cs typeface="Times New Roman" pitchFamily="18" charset="0"/>
              </a:rPr>
              <a:t>○病院・診療所数は</a:t>
            </a:r>
            <a:r>
              <a:rPr lang="en-US" altLang="ja-JP" sz="1100" dirty="0">
                <a:latin typeface="ＭＳ Ｐゴシック" pitchFamily="50" charset="-128"/>
                <a:ea typeface="ＭＳ Ｐゴシック" pitchFamily="50" charset="-128"/>
                <a:cs typeface="Times New Roman" pitchFamily="18" charset="0"/>
              </a:rPr>
              <a:t>580</a:t>
            </a:r>
            <a:r>
              <a:rPr lang="ja-JP" altLang="en-US" sz="1100" dirty="0">
                <a:latin typeface="ＭＳ Ｐゴシック" pitchFamily="50" charset="-128"/>
                <a:ea typeface="ＭＳ Ｐゴシック" pitchFamily="50" charset="-128"/>
                <a:cs typeface="Times New Roman" pitchFamily="18" charset="0"/>
              </a:rPr>
              <a:t>カ所で、千人あたりの病院・診療所数は</a:t>
            </a:r>
            <a:r>
              <a:rPr lang="en-US" altLang="ja-JP" sz="1100" dirty="0">
                <a:latin typeface="ＭＳ Ｐゴシック" pitchFamily="50" charset="-128"/>
                <a:ea typeface="ＭＳ Ｐゴシック" pitchFamily="50" charset="-128"/>
                <a:cs typeface="Times New Roman" pitchFamily="18" charset="0"/>
              </a:rPr>
              <a:t>1.6</a:t>
            </a:r>
            <a:r>
              <a:rPr lang="ja-JP" altLang="en-US" sz="1100" dirty="0">
                <a:latin typeface="ＭＳ Ｐゴシック" pitchFamily="50" charset="-128"/>
                <a:ea typeface="ＭＳ Ｐゴシック" pitchFamily="50" charset="-128"/>
                <a:cs typeface="Times New Roman" pitchFamily="18" charset="0"/>
              </a:rPr>
              <a:t>カ所である</a:t>
            </a:r>
            <a:endParaRPr lang="en-US" altLang="ja-JP" sz="1100" dirty="0">
              <a:latin typeface="ＭＳ Ｐゴシック" pitchFamily="50" charset="-128"/>
              <a:ea typeface="ＭＳ Ｐゴシック" pitchFamily="50" charset="-128"/>
              <a:cs typeface="Times New Roman" pitchFamily="18" charset="0"/>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10249" name="テキスト ボックス 57"/>
          <p:cNvSpPr>
            <a:spLocks noChangeArrowheads="1"/>
          </p:cNvSpPr>
          <p:nvPr/>
        </p:nvSpPr>
        <p:spPr bwMode="auto">
          <a:xfrm>
            <a:off x="4211638" y="5805488"/>
            <a:ext cx="4679950" cy="792162"/>
          </a:xfrm>
          <a:prstGeom prst="roundRect">
            <a:avLst>
              <a:gd name="adj" fmla="val 9315"/>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36000" r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ü"/>
            </a:pPr>
            <a:r>
              <a:rPr lang="ja-JP" altLang="en-US" sz="1100"/>
              <a:t>　新幹線１路線、地下鉄２路線、</a:t>
            </a:r>
            <a:r>
              <a:rPr lang="ja-JP" altLang="en-US" sz="1100">
                <a:latin typeface="HGP創英角ｺﾞｼｯｸUB" pitchFamily="50" charset="-128"/>
              </a:rPr>
              <a:t>ＪＲ４路線、</a:t>
            </a:r>
            <a:r>
              <a:rPr lang="ja-JP" altLang="en-US" sz="1100"/>
              <a:t>私鉄４路線が走り、主要駅として、</a:t>
            </a:r>
            <a:r>
              <a:rPr lang="ja-JP" altLang="en-US" sz="1100">
                <a:solidFill>
                  <a:srgbClr val="000000"/>
                </a:solidFill>
              </a:rPr>
              <a:t>新大阪駅、西中島南方・南方駅を有する</a:t>
            </a:r>
            <a:endParaRPr lang="en-US" altLang="ja-JP" sz="1100">
              <a:solidFill>
                <a:srgbClr val="000000"/>
              </a:solidFill>
            </a:endParaRPr>
          </a:p>
          <a:p>
            <a:pPr eaLnBrk="1" hangingPunct="1"/>
            <a:endParaRPr lang="ja-JP" altLang="en-US" sz="1100">
              <a:solidFill>
                <a:srgbClr val="000000"/>
              </a:solidFill>
            </a:endParaRPr>
          </a:p>
          <a:p>
            <a:pPr eaLnBrk="1" hangingPunct="1">
              <a:buFont typeface="Wingdings" pitchFamily="2" charset="2"/>
              <a:buChar char="ü"/>
            </a:pPr>
            <a:r>
              <a:rPr lang="ja-JP" altLang="en-US" sz="1100"/>
              <a:t>　</a:t>
            </a:r>
            <a:r>
              <a:rPr lang="ja-JP" altLang="ja-JP" sz="1100"/>
              <a:t>北を神崎川、</a:t>
            </a:r>
            <a:r>
              <a:rPr lang="ja-JP" altLang="en-US" sz="1100"/>
              <a:t>南を淀川</a:t>
            </a:r>
            <a:r>
              <a:rPr lang="ja-JP" altLang="ja-JP" sz="1100"/>
              <a:t>が流れる</a:t>
            </a:r>
            <a:endParaRPr lang="ja-JP" altLang="en-US" sz="1100">
              <a:solidFill>
                <a:srgbClr val="000000"/>
              </a:solidFill>
            </a:endParaRPr>
          </a:p>
        </p:txBody>
      </p:sp>
      <p:grpSp>
        <p:nvGrpSpPr>
          <p:cNvPr id="2" name="グループ化 66"/>
          <p:cNvGrpSpPr>
            <a:grpSpLocks/>
          </p:cNvGrpSpPr>
          <p:nvPr/>
        </p:nvGrpSpPr>
        <p:grpSpPr bwMode="auto">
          <a:xfrm>
            <a:off x="4067175" y="1916113"/>
            <a:ext cx="4537075" cy="3216275"/>
            <a:chOff x="4067944" y="1916113"/>
            <a:chExt cx="4536305" cy="3216275"/>
          </a:xfrm>
        </p:grpSpPr>
        <p:grpSp>
          <p:nvGrpSpPr>
            <p:cNvPr id="3" name="グループ化 63"/>
            <p:cNvGrpSpPr>
              <a:grpSpLocks/>
            </p:cNvGrpSpPr>
            <p:nvPr/>
          </p:nvGrpSpPr>
          <p:grpSpPr bwMode="auto">
            <a:xfrm>
              <a:off x="4212383" y="1916113"/>
              <a:ext cx="4391866" cy="3216275"/>
              <a:chOff x="2340781" y="1700808"/>
              <a:chExt cx="6063127" cy="4440688"/>
            </a:xfrm>
          </p:grpSpPr>
          <p:grpSp>
            <p:nvGrpSpPr>
              <p:cNvPr id="5" name="グループ化 72"/>
              <p:cNvGrpSpPr>
                <a:grpSpLocks/>
              </p:cNvGrpSpPr>
              <p:nvPr/>
            </p:nvGrpSpPr>
            <p:grpSpPr bwMode="auto">
              <a:xfrm>
                <a:off x="2340781" y="1700808"/>
                <a:ext cx="6063127" cy="4440688"/>
                <a:chOff x="2340781" y="1700808"/>
                <a:chExt cx="6063127" cy="4440688"/>
              </a:xfrm>
            </p:grpSpPr>
            <p:grpSp>
              <p:nvGrpSpPr>
                <p:cNvPr id="6" name="グループ化 57"/>
                <p:cNvGrpSpPr>
                  <a:grpSpLocks/>
                </p:cNvGrpSpPr>
                <p:nvPr/>
              </p:nvGrpSpPr>
              <p:grpSpPr bwMode="auto">
                <a:xfrm>
                  <a:off x="2411759" y="1700808"/>
                  <a:ext cx="5951764" cy="4440688"/>
                  <a:chOff x="1331640" y="1700808"/>
                  <a:chExt cx="5951764" cy="4440688"/>
                </a:xfrm>
              </p:grpSpPr>
              <p:grpSp>
                <p:nvGrpSpPr>
                  <p:cNvPr id="7" name="グループ化 31"/>
                  <p:cNvGrpSpPr>
                    <a:grpSpLocks/>
                  </p:cNvGrpSpPr>
                  <p:nvPr/>
                </p:nvGrpSpPr>
                <p:grpSpPr bwMode="auto">
                  <a:xfrm>
                    <a:off x="1331640" y="1700808"/>
                    <a:ext cx="5951764" cy="4440688"/>
                    <a:chOff x="1331640" y="1700808"/>
                    <a:chExt cx="5951764" cy="4440688"/>
                  </a:xfrm>
                </p:grpSpPr>
                <p:grpSp>
                  <p:nvGrpSpPr>
                    <p:cNvPr id="8" name="グループ化 56"/>
                    <p:cNvGrpSpPr>
                      <a:grpSpLocks/>
                    </p:cNvGrpSpPr>
                    <p:nvPr/>
                  </p:nvGrpSpPr>
                  <p:grpSpPr bwMode="auto">
                    <a:xfrm>
                      <a:off x="1331640" y="1700808"/>
                      <a:ext cx="5951764" cy="4440688"/>
                      <a:chOff x="2028166" y="1556792"/>
                      <a:chExt cx="5951764" cy="4440688"/>
                    </a:xfrm>
                  </p:grpSpPr>
                  <p:grpSp>
                    <p:nvGrpSpPr>
                      <p:cNvPr id="9" name="グループ化 44"/>
                      <p:cNvGrpSpPr>
                        <a:grpSpLocks/>
                      </p:cNvGrpSpPr>
                      <p:nvPr/>
                    </p:nvGrpSpPr>
                    <p:grpSpPr bwMode="auto">
                      <a:xfrm>
                        <a:off x="2028166" y="1556792"/>
                        <a:ext cx="5951764" cy="4440688"/>
                        <a:chOff x="1740134" y="1484784"/>
                        <a:chExt cx="5951764" cy="4440688"/>
                      </a:xfrm>
                    </p:grpSpPr>
                    <p:grpSp>
                      <p:nvGrpSpPr>
                        <p:cNvPr id="10" name="グループ化 26"/>
                        <p:cNvGrpSpPr>
                          <a:grpSpLocks/>
                        </p:cNvGrpSpPr>
                        <p:nvPr/>
                      </p:nvGrpSpPr>
                      <p:grpSpPr bwMode="auto">
                        <a:xfrm>
                          <a:off x="1740134" y="1484784"/>
                          <a:ext cx="5951764" cy="4440688"/>
                          <a:chOff x="1380094" y="1196752"/>
                          <a:chExt cx="5951764" cy="4440688"/>
                        </a:xfrm>
                      </p:grpSpPr>
                      <p:grpSp>
                        <p:nvGrpSpPr>
                          <p:cNvPr id="11" name="グループ化 1"/>
                          <p:cNvGrpSpPr>
                            <a:grpSpLocks/>
                          </p:cNvGrpSpPr>
                          <p:nvPr/>
                        </p:nvGrpSpPr>
                        <p:grpSpPr bwMode="auto">
                          <a:xfrm>
                            <a:off x="1380094" y="1196752"/>
                            <a:ext cx="5951764" cy="4440688"/>
                            <a:chOff x="0" y="0"/>
                            <a:chExt cx="6000750" cy="4303609"/>
                          </a:xfrm>
                        </p:grpSpPr>
                        <p:pic>
                          <p:nvPicPr>
                            <p:cNvPr id="10299" name="図 113"/>
                            <p:cNvPicPr>
                              <a:picLocks noChangeAspect="1"/>
                            </p:cNvPicPr>
                            <p:nvPr/>
                          </p:nvPicPr>
                          <p:blipFill>
                            <a:blip r:embed="rId3" cstate="print">
                              <a:extLst>
                                <a:ext uri="{28A0092B-C50C-407E-A947-70E740481C1C}">
                                  <a14:useLocalDpi xmlns:a14="http://schemas.microsoft.com/office/drawing/2010/main" val="0"/>
                                </a:ext>
                              </a:extLst>
                            </a:blip>
                            <a:srcRect l="10071" r="19836" b="1913"/>
                            <a:stretch>
                              <a:fillRect/>
                            </a:stretch>
                          </p:blipFill>
                          <p:spPr bwMode="auto">
                            <a:xfrm>
                              <a:off x="28620" y="0"/>
                              <a:ext cx="5857647" cy="425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4"/>
                            <p:cNvGrpSpPr/>
                            <p:nvPr/>
                          </p:nvGrpSpPr>
                          <p:grpSpPr>
                            <a:xfrm>
                              <a:off x="0" y="1671637"/>
                              <a:ext cx="6000750" cy="2631972"/>
                              <a:chOff x="0" y="1671637"/>
                              <a:chExt cx="6000750" cy="2631972"/>
                            </a:xfrm>
                            <a:solidFill>
                              <a:sysClr val="window" lastClr="FFFFFF"/>
                            </a:solidFill>
                          </p:grpSpPr>
                          <p:sp>
                            <p:nvSpPr>
                              <p:cNvPr id="120" name="正方形/長方形 119"/>
                              <p:cNvSpPr/>
                              <p:nvPr/>
                            </p:nvSpPr>
                            <p:spPr>
                              <a:xfrm>
                                <a:off x="0" y="2924469"/>
                                <a:ext cx="314825" cy="780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1" name="正方形/長方形 6"/>
                              <p:cNvSpPr/>
                              <p:nvPr/>
                            </p:nvSpPr>
                            <p:spPr>
                              <a:xfrm>
                                <a:off x="5619143" y="1671637"/>
                                <a:ext cx="372066" cy="971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2" name="正方形/長方形 121"/>
                              <p:cNvSpPr/>
                              <p:nvPr/>
                            </p:nvSpPr>
                            <p:spPr>
                              <a:xfrm>
                                <a:off x="5361620" y="2341657"/>
                                <a:ext cx="305285" cy="343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3" name="正方形/長方形 122"/>
                              <p:cNvSpPr/>
                              <p:nvPr/>
                            </p:nvSpPr>
                            <p:spPr>
                              <a:xfrm>
                                <a:off x="4124326" y="2566986"/>
                                <a:ext cx="112394"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4" name="正方形/長方形 123"/>
                              <p:cNvSpPr/>
                              <p:nvPr/>
                            </p:nvSpPr>
                            <p:spPr>
                              <a:xfrm>
                                <a:off x="3505201" y="3357561"/>
                                <a:ext cx="485774"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5" name="正方形/長方形 124"/>
                              <p:cNvSpPr/>
                              <p:nvPr/>
                            </p:nvSpPr>
                            <p:spPr>
                              <a:xfrm>
                                <a:off x="3790950" y="2657473"/>
                                <a:ext cx="2209800" cy="1646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sp>
                        <p:nvSpPr>
                          <p:cNvPr id="117" name="円/楕円 116"/>
                          <p:cNvSpPr/>
                          <p:nvPr/>
                        </p:nvSpPr>
                        <p:spPr>
                          <a:xfrm>
                            <a:off x="5492819" y="3186163"/>
                            <a:ext cx="144621" cy="1424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3" name="グループ化 43"/>
                        <p:cNvGrpSpPr>
                          <a:grpSpLocks/>
                        </p:cNvGrpSpPr>
                        <p:nvPr/>
                      </p:nvGrpSpPr>
                      <p:grpSpPr bwMode="auto">
                        <a:xfrm>
                          <a:off x="4427984" y="2132856"/>
                          <a:ext cx="2696716" cy="3067794"/>
                          <a:chOff x="4427984" y="2132856"/>
                          <a:chExt cx="2696716" cy="3067794"/>
                        </a:xfrm>
                      </p:grpSpPr>
                      <p:sp>
                        <p:nvSpPr>
                          <p:cNvPr id="114" name="フリーフォーム 113"/>
                          <p:cNvSpPr/>
                          <p:nvPr/>
                        </p:nvSpPr>
                        <p:spPr>
                          <a:xfrm>
                            <a:off x="4557194" y="3067299"/>
                            <a:ext cx="122709" cy="2132669"/>
                          </a:xfrm>
                          <a:custGeom>
                            <a:avLst/>
                            <a:gdLst>
                              <a:gd name="connsiteX0" fmla="*/ 17462 w 122237"/>
                              <a:gd name="connsiteY0" fmla="*/ 0 h 2133600"/>
                              <a:gd name="connsiteX1" fmla="*/ 17462 w 122237"/>
                              <a:gd name="connsiteY1" fmla="*/ 1485900 h 2133600"/>
                              <a:gd name="connsiteX2" fmla="*/ 122237 w 122237"/>
                              <a:gd name="connsiteY2" fmla="*/ 2133600 h 2133600"/>
                            </a:gdLst>
                            <a:ahLst/>
                            <a:cxnLst>
                              <a:cxn ang="0">
                                <a:pos x="connsiteX0" y="connsiteY0"/>
                              </a:cxn>
                              <a:cxn ang="0">
                                <a:pos x="connsiteX1" y="connsiteY1"/>
                              </a:cxn>
                              <a:cxn ang="0">
                                <a:pos x="connsiteX2" y="connsiteY2"/>
                              </a:cxn>
                            </a:cxnLst>
                            <a:rect l="l" t="t" r="r" b="b"/>
                            <a:pathLst>
                              <a:path w="122237" h="2133600">
                                <a:moveTo>
                                  <a:pt x="17462" y="0"/>
                                </a:moveTo>
                                <a:cubicBezTo>
                                  <a:pt x="8731" y="565150"/>
                                  <a:pt x="0" y="1130300"/>
                                  <a:pt x="17462" y="1485900"/>
                                </a:cubicBezTo>
                                <a:cubicBezTo>
                                  <a:pt x="34924" y="1841500"/>
                                  <a:pt x="78580" y="1987550"/>
                                  <a:pt x="122237" y="213360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5" name="フリーフォーム 114"/>
                          <p:cNvSpPr/>
                          <p:nvPr/>
                        </p:nvSpPr>
                        <p:spPr>
                          <a:xfrm>
                            <a:off x="6634479" y="2133571"/>
                            <a:ext cx="490835" cy="1637311"/>
                          </a:xfrm>
                          <a:custGeom>
                            <a:avLst/>
                            <a:gdLst>
                              <a:gd name="connsiteX0" fmla="*/ 101600 w 492125"/>
                              <a:gd name="connsiteY0" fmla="*/ 0 h 1638300"/>
                              <a:gd name="connsiteX1" fmla="*/ 120650 w 492125"/>
                              <a:gd name="connsiteY1" fmla="*/ 476250 h 1638300"/>
                              <a:gd name="connsiteX2" fmla="*/ 53975 w 492125"/>
                              <a:gd name="connsiteY2" fmla="*/ 581025 h 1638300"/>
                              <a:gd name="connsiteX3" fmla="*/ 73025 w 492125"/>
                              <a:gd name="connsiteY3" fmla="*/ 1028700 h 1638300"/>
                              <a:gd name="connsiteX4" fmla="*/ 492125 w 492125"/>
                              <a:gd name="connsiteY4" fmla="*/ 163830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125" h="1638300">
                                <a:moveTo>
                                  <a:pt x="101600" y="0"/>
                                </a:moveTo>
                                <a:cubicBezTo>
                                  <a:pt x="115094" y="189706"/>
                                  <a:pt x="128588" y="379413"/>
                                  <a:pt x="120650" y="476250"/>
                                </a:cubicBezTo>
                                <a:cubicBezTo>
                                  <a:pt x="112713" y="573088"/>
                                  <a:pt x="61912" y="488950"/>
                                  <a:pt x="53975" y="581025"/>
                                </a:cubicBezTo>
                                <a:cubicBezTo>
                                  <a:pt x="46038" y="673100"/>
                                  <a:pt x="0" y="852488"/>
                                  <a:pt x="73025" y="1028700"/>
                                </a:cubicBezTo>
                                <a:cubicBezTo>
                                  <a:pt x="146050" y="1204912"/>
                                  <a:pt x="319087" y="1421606"/>
                                  <a:pt x="492125" y="163830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grpSp>
                    <p:nvGrpSpPr>
                      <p:cNvPr id="14" name="グループ化 55"/>
                      <p:cNvGrpSpPr>
                        <a:grpSpLocks/>
                      </p:cNvGrpSpPr>
                      <p:nvPr/>
                    </p:nvGrpSpPr>
                    <p:grpSpPr bwMode="auto">
                      <a:xfrm>
                        <a:off x="2586069" y="2812722"/>
                        <a:ext cx="2129947" cy="3015985"/>
                        <a:chOff x="2586069" y="2812722"/>
                        <a:chExt cx="2129947" cy="3015985"/>
                      </a:xfrm>
                    </p:grpSpPr>
                    <p:sp>
                      <p:nvSpPr>
                        <p:cNvPr id="108" name="円/楕円 107"/>
                        <p:cNvSpPr/>
                        <p:nvPr/>
                      </p:nvSpPr>
                      <p:spPr>
                        <a:xfrm>
                          <a:off x="4211960" y="3573016"/>
                          <a:ext cx="504056" cy="792088"/>
                        </a:xfrm>
                        <a:prstGeom prst="ellipse">
                          <a:avLst/>
                        </a:prstGeom>
                        <a:gradFill>
                          <a:gsLst>
                            <a:gs pos="100000">
                              <a:srgbClr val="0070C0"/>
                            </a:gs>
                            <a:gs pos="30000">
                              <a:schemeClr val="accent1">
                                <a:lumMod val="40000"/>
                                <a:lumOff val="60000"/>
                                <a:alpha val="80000"/>
                              </a:schemeClr>
                            </a:gs>
                          </a:gsLst>
                          <a:path path="shape">
                            <a:fillToRect l="50000" t="50000" r="50000" b="50000"/>
                          </a:path>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9" name="正方形/長方形 108"/>
                        <p:cNvSpPr/>
                        <p:nvPr/>
                      </p:nvSpPr>
                      <p:spPr>
                        <a:xfrm>
                          <a:off x="2586069" y="2812722"/>
                          <a:ext cx="1060554" cy="4361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商業・業務集積地</a:t>
                          </a:r>
                          <a:endParaRPr lang="en-US" altLang="ja-JP" sz="900" dirty="0">
                            <a:solidFill>
                              <a:schemeClr val="tx1"/>
                            </a:solidFill>
                          </a:endParaRPr>
                        </a:p>
                      </p:txBody>
                    </p:sp>
                    <p:sp>
                      <p:nvSpPr>
                        <p:cNvPr id="110" name="正方形/長方形 109"/>
                        <p:cNvSpPr/>
                        <p:nvPr/>
                      </p:nvSpPr>
                      <p:spPr>
                        <a:xfrm>
                          <a:off x="3466943" y="5589796"/>
                          <a:ext cx="729680" cy="2389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a:t>
                          </a:r>
                          <a:endParaRPr lang="en-US" altLang="ja-JP" sz="900" dirty="0">
                            <a:solidFill>
                              <a:schemeClr val="tx1"/>
                            </a:solidFill>
                          </a:endParaRPr>
                        </a:p>
                      </p:txBody>
                    </p:sp>
                    <p:cxnSp>
                      <p:nvCxnSpPr>
                        <p:cNvPr id="111" name="直線コネクタ 110"/>
                        <p:cNvCxnSpPr/>
                        <p:nvPr/>
                      </p:nvCxnSpPr>
                      <p:spPr>
                        <a:xfrm flipH="1" flipV="1">
                          <a:off x="3348616" y="3150267"/>
                          <a:ext cx="937846" cy="53919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105" name="正方形/長方形 104"/>
                    <p:cNvSpPr/>
                    <p:nvPr/>
                  </p:nvSpPr>
                  <p:spPr>
                    <a:xfrm>
                      <a:off x="4540929" y="2597274"/>
                      <a:ext cx="869918" cy="2257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神崎川</a:t>
                      </a:r>
                      <a:endParaRPr lang="en-US" altLang="ja-JP" sz="900" dirty="0">
                        <a:solidFill>
                          <a:schemeClr val="tx1"/>
                        </a:solidFill>
                      </a:endParaRPr>
                    </a:p>
                  </p:txBody>
                </p:sp>
              </p:grpSp>
              <p:sp>
                <p:nvSpPr>
                  <p:cNvPr id="102" name="円/楕円 101"/>
                  <p:cNvSpPr/>
                  <p:nvPr/>
                </p:nvSpPr>
                <p:spPr>
                  <a:xfrm>
                    <a:off x="3296311" y="5065297"/>
                    <a:ext cx="216932" cy="21699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正方形/長方形 102"/>
                  <p:cNvSpPr/>
                  <p:nvPr/>
                </p:nvSpPr>
                <p:spPr>
                  <a:xfrm>
                    <a:off x="4880570" y="4076773"/>
                    <a:ext cx="124899" cy="1446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89" name="正方形/長方形 88"/>
                <p:cNvSpPr/>
                <p:nvPr/>
              </p:nvSpPr>
              <p:spPr>
                <a:xfrm>
                  <a:off x="6019851" y="2099725"/>
                  <a:ext cx="1137248" cy="3945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阪急京都線</a:t>
                  </a:r>
                </a:p>
              </p:txBody>
            </p:sp>
            <p:sp>
              <p:nvSpPr>
                <p:cNvPr id="90" name="正方形/長方形 89"/>
                <p:cNvSpPr/>
                <p:nvPr/>
              </p:nvSpPr>
              <p:spPr>
                <a:xfrm>
                  <a:off x="5553121" y="2724401"/>
                  <a:ext cx="1062745" cy="3682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阪急千里線</a:t>
                  </a:r>
                </a:p>
              </p:txBody>
            </p:sp>
            <p:sp>
              <p:nvSpPr>
                <p:cNvPr id="91" name="正方形/長方形 90"/>
                <p:cNvSpPr/>
                <p:nvPr/>
              </p:nvSpPr>
              <p:spPr>
                <a:xfrm>
                  <a:off x="5147743" y="2993999"/>
                  <a:ext cx="872109" cy="3485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京都線</a:t>
                  </a:r>
                </a:p>
              </p:txBody>
            </p:sp>
            <p:sp>
              <p:nvSpPr>
                <p:cNvPr id="92" name="正方形/長方形 91"/>
                <p:cNvSpPr/>
                <p:nvPr/>
              </p:nvSpPr>
              <p:spPr>
                <a:xfrm>
                  <a:off x="3600735" y="3644978"/>
                  <a:ext cx="793225" cy="2871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阪急</a:t>
                  </a:r>
                  <a:endParaRPr lang="en-US" altLang="ja-JP" sz="900" dirty="0">
                    <a:solidFill>
                      <a:schemeClr val="tx1"/>
                    </a:solidFill>
                  </a:endParaRPr>
                </a:p>
                <a:p>
                  <a:pPr algn="ctr">
                    <a:defRPr/>
                  </a:pPr>
                  <a:r>
                    <a:rPr lang="ja-JP" altLang="en-US" sz="900" dirty="0">
                      <a:solidFill>
                        <a:schemeClr val="tx1"/>
                      </a:solidFill>
                    </a:rPr>
                    <a:t>宝塚線</a:t>
                  </a:r>
                </a:p>
              </p:txBody>
            </p:sp>
            <p:sp>
              <p:nvSpPr>
                <p:cNvPr id="93" name="正方形/長方形 92"/>
                <p:cNvSpPr/>
                <p:nvPr/>
              </p:nvSpPr>
              <p:spPr>
                <a:xfrm>
                  <a:off x="3138387" y="3989099"/>
                  <a:ext cx="793225" cy="289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阪急</a:t>
                  </a:r>
                  <a:endParaRPr lang="en-US" altLang="ja-JP" sz="900" dirty="0">
                    <a:solidFill>
                      <a:schemeClr val="tx1"/>
                    </a:solidFill>
                  </a:endParaRPr>
                </a:p>
                <a:p>
                  <a:pPr algn="ctr">
                    <a:defRPr/>
                  </a:pPr>
                  <a:r>
                    <a:rPr lang="ja-JP" altLang="en-US" sz="900" dirty="0">
                      <a:solidFill>
                        <a:schemeClr val="tx1"/>
                      </a:solidFill>
                    </a:rPr>
                    <a:t>神戸線</a:t>
                  </a:r>
                </a:p>
              </p:txBody>
            </p:sp>
            <p:sp>
              <p:nvSpPr>
                <p:cNvPr id="94" name="正方形/長方形 93"/>
                <p:cNvSpPr/>
                <p:nvPr/>
              </p:nvSpPr>
              <p:spPr>
                <a:xfrm>
                  <a:off x="2340780" y="3989099"/>
                  <a:ext cx="791033" cy="289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新幹線</a:t>
                  </a:r>
                </a:p>
              </p:txBody>
            </p:sp>
            <p:sp>
              <p:nvSpPr>
                <p:cNvPr id="95" name="正方形/長方形 94"/>
                <p:cNvSpPr/>
                <p:nvPr/>
              </p:nvSpPr>
              <p:spPr>
                <a:xfrm>
                  <a:off x="4626230" y="2695908"/>
                  <a:ext cx="918125" cy="4186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
              <p:nvSpPr>
                <p:cNvPr id="96" name="正方形/長方形 95"/>
                <p:cNvSpPr/>
                <p:nvPr/>
              </p:nvSpPr>
              <p:spPr>
                <a:xfrm>
                  <a:off x="7415665" y="4087732"/>
                  <a:ext cx="988243" cy="3967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FFC000"/>
                      </a:solidFill>
                    </a:rPr>
                    <a:t>地下鉄</a:t>
                  </a:r>
                  <a:endParaRPr lang="en-US" altLang="ja-JP" sz="900" dirty="0">
                    <a:solidFill>
                      <a:srgbClr val="FFC000"/>
                    </a:solidFill>
                  </a:endParaRPr>
                </a:p>
                <a:p>
                  <a:pPr algn="ctr">
                    <a:defRPr/>
                  </a:pPr>
                  <a:r>
                    <a:rPr lang="ja-JP" altLang="en-US" sz="900" dirty="0">
                      <a:solidFill>
                        <a:srgbClr val="FFC000"/>
                      </a:solidFill>
                    </a:rPr>
                    <a:t>今里筋線</a:t>
                  </a:r>
                </a:p>
              </p:txBody>
            </p:sp>
          </p:grpSp>
          <p:sp>
            <p:nvSpPr>
              <p:cNvPr id="85" name="正方形/長方形 84"/>
              <p:cNvSpPr/>
              <p:nvPr/>
            </p:nvSpPr>
            <p:spPr>
              <a:xfrm>
                <a:off x="6085588" y="4870223"/>
                <a:ext cx="1224897" cy="409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新大阪駅</a:t>
                </a:r>
              </a:p>
            </p:txBody>
          </p:sp>
          <p:cxnSp>
            <p:nvCxnSpPr>
              <p:cNvPr id="86" name="直線コネクタ 85"/>
              <p:cNvCxnSpPr>
                <a:stCxn id="85" idx="1"/>
                <a:endCxn id="87" idx="1"/>
              </p:cNvCxnSpPr>
              <p:nvPr/>
            </p:nvCxnSpPr>
            <p:spPr>
              <a:xfrm flipH="1" flipV="1">
                <a:off x="4985592" y="4201708"/>
                <a:ext cx="1099997" cy="872356"/>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円/楕円 86"/>
              <p:cNvSpPr/>
              <p:nvPr/>
            </p:nvSpPr>
            <p:spPr>
              <a:xfrm>
                <a:off x="4933002" y="4149104"/>
                <a:ext cx="359361" cy="359463"/>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正方形/長方形 59"/>
              <p:cNvSpPr/>
              <p:nvPr/>
            </p:nvSpPr>
            <p:spPr>
              <a:xfrm>
                <a:off x="6079015" y="5405034"/>
                <a:ext cx="1630274" cy="572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西中島南方駅・南方駅</a:t>
                </a:r>
              </a:p>
            </p:txBody>
          </p:sp>
          <p:cxnSp>
            <p:nvCxnSpPr>
              <p:cNvPr id="61" name="直線コネクタ 60"/>
              <p:cNvCxnSpPr>
                <a:stCxn id="60" idx="1"/>
                <a:endCxn id="62" idx="1"/>
              </p:cNvCxnSpPr>
              <p:nvPr/>
            </p:nvCxnSpPr>
            <p:spPr>
              <a:xfrm flipH="1" flipV="1">
                <a:off x="4979019" y="4736519"/>
                <a:ext cx="1099997" cy="95345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円/楕円 61"/>
              <p:cNvSpPr/>
              <p:nvPr/>
            </p:nvSpPr>
            <p:spPr>
              <a:xfrm>
                <a:off x="4926429" y="4683915"/>
                <a:ext cx="359361" cy="359463"/>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66" name="正方形/長方形 65"/>
            <p:cNvSpPr/>
            <p:nvPr/>
          </p:nvSpPr>
          <p:spPr bwMode="gray">
            <a:xfrm>
              <a:off x="4067944" y="4221163"/>
              <a:ext cx="784092"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ＪＲ神戸線</a:t>
              </a:r>
              <a:endParaRPr lang="en-US" altLang="ja-JP" sz="900" dirty="0">
                <a:solidFill>
                  <a:schemeClr val="tx1"/>
                </a:solidFill>
              </a:endParaRPr>
            </a:p>
            <a:p>
              <a:pPr algn="ctr">
                <a:defRPr/>
              </a:pPr>
              <a:r>
                <a:rPr lang="ja-JP" altLang="en-US" sz="900" dirty="0">
                  <a:solidFill>
                    <a:schemeClr val="tx1"/>
                  </a:solidFill>
                </a:rPr>
                <a:t>・宝塚線</a:t>
              </a:r>
              <a:endParaRPr lang="en-US" altLang="ja-JP" sz="900" dirty="0">
                <a:solidFill>
                  <a:schemeClr val="tx1"/>
                </a:solidFill>
              </a:endParaRPr>
            </a:p>
            <a:p>
              <a:pPr algn="ctr">
                <a:defRPr/>
              </a:pPr>
              <a:r>
                <a:rPr lang="ja-JP" altLang="en-US" sz="900" dirty="0">
                  <a:solidFill>
                    <a:schemeClr val="tx1"/>
                  </a:solidFill>
                </a:rPr>
                <a:t>・東西線</a:t>
              </a:r>
            </a:p>
          </p:txBody>
        </p:sp>
      </p:grpSp>
      <p:grpSp>
        <p:nvGrpSpPr>
          <p:cNvPr id="15" name="グループ化 91"/>
          <p:cNvGrpSpPr>
            <a:grpSpLocks/>
          </p:cNvGrpSpPr>
          <p:nvPr/>
        </p:nvGrpSpPr>
        <p:grpSpPr bwMode="auto">
          <a:xfrm>
            <a:off x="4102100" y="378792"/>
            <a:ext cx="2198092" cy="1970087"/>
            <a:chOff x="683568" y="3212978"/>
            <a:chExt cx="2863688" cy="2566101"/>
          </a:xfrm>
        </p:grpSpPr>
        <p:grpSp>
          <p:nvGrpSpPr>
            <p:cNvPr id="16" name="グループ化 64"/>
            <p:cNvGrpSpPr>
              <a:grpSpLocks/>
            </p:cNvGrpSpPr>
            <p:nvPr/>
          </p:nvGrpSpPr>
          <p:grpSpPr bwMode="auto">
            <a:xfrm>
              <a:off x="683568" y="3212978"/>
              <a:ext cx="2863688" cy="2566101"/>
              <a:chOff x="5508104" y="3645026"/>
              <a:chExt cx="2863688" cy="2566101"/>
            </a:xfrm>
          </p:grpSpPr>
          <p:sp>
            <p:nvSpPr>
              <p:cNvPr id="69" name="Rectangle 63"/>
              <p:cNvSpPr>
                <a:spLocks noChangeArrowheads="1"/>
              </p:cNvSpPr>
              <p:nvPr/>
            </p:nvSpPr>
            <p:spPr bwMode="auto">
              <a:xfrm>
                <a:off x="5508104" y="3645026"/>
                <a:ext cx="2769876" cy="1909553"/>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70" name="Line 65"/>
              <p:cNvSpPr>
                <a:spLocks noChangeShapeType="1"/>
              </p:cNvSpPr>
              <p:nvPr/>
            </p:nvSpPr>
            <p:spPr bwMode="auto">
              <a:xfrm>
                <a:off x="5573476"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71" name="Line 66"/>
              <p:cNvSpPr>
                <a:spLocks noChangeShapeType="1"/>
              </p:cNvSpPr>
              <p:nvPr/>
            </p:nvSpPr>
            <p:spPr bwMode="auto">
              <a:xfrm>
                <a:off x="5573476" y="4150714"/>
                <a:ext cx="45719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72" name="Text Box 67"/>
              <p:cNvSpPr txBox="1">
                <a:spLocks noChangeArrowheads="1"/>
              </p:cNvSpPr>
              <p:nvPr/>
            </p:nvSpPr>
            <p:spPr bwMode="auto">
              <a:xfrm>
                <a:off x="6025628" y="3759323"/>
                <a:ext cx="2346164" cy="24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総合区役所</a:t>
                </a:r>
                <a:r>
                  <a:rPr lang="en-US" altLang="ja-JP" sz="10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地域自治区事務所</a:t>
                </a:r>
                <a:r>
                  <a:rPr lang="en-US" altLang="ja-JP" sz="10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73" name="円/楕円 72"/>
              <p:cNvSpPr/>
              <p:nvPr/>
            </p:nvSpPr>
            <p:spPr>
              <a:xfrm>
                <a:off x="5729689" y="5005877"/>
                <a:ext cx="144774" cy="14267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円/楕円 73"/>
              <p:cNvSpPr/>
              <p:nvPr/>
            </p:nvSpPr>
            <p:spPr>
              <a:xfrm>
                <a:off x="5694529" y="4670899"/>
                <a:ext cx="215093" cy="215048"/>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Line 64"/>
              <p:cNvSpPr>
                <a:spLocks noChangeShapeType="1"/>
              </p:cNvSpPr>
              <p:nvPr/>
            </p:nvSpPr>
            <p:spPr bwMode="auto">
              <a:xfrm>
                <a:off x="5580112" y="4469843"/>
                <a:ext cx="457199"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76" name="Line 68"/>
              <p:cNvSpPr>
                <a:spLocks noChangeShapeType="1"/>
              </p:cNvSpPr>
              <p:nvPr/>
            </p:nvSpPr>
            <p:spPr bwMode="auto">
              <a:xfrm>
                <a:off x="5573476" y="4469843"/>
                <a:ext cx="457199"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68" name="正方形/長方形 67"/>
            <p:cNvSpPr/>
            <p:nvPr/>
          </p:nvSpPr>
          <p:spPr>
            <a:xfrm>
              <a:off x="905153" y="4859182"/>
              <a:ext cx="144774" cy="1447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77" name="正方形/長方形 27"/>
          <p:cNvSpPr>
            <a:spLocks noChangeArrowheads="1"/>
          </p:cNvSpPr>
          <p:nvPr/>
        </p:nvSpPr>
        <p:spPr bwMode="auto">
          <a:xfrm>
            <a:off x="8112125" y="6630182"/>
            <a:ext cx="1031875" cy="261937"/>
          </a:xfrm>
          <a:prstGeom prst="rect">
            <a:avLst/>
          </a:prstGeom>
          <a:noFill/>
          <a:ln w="9525">
            <a:noFill/>
            <a:miter lim="800000"/>
            <a:headEnd/>
            <a:tailEnd/>
          </a:ln>
        </p:spPr>
        <p:txBody>
          <a:bodyPr>
            <a:spAutoFit/>
          </a:bodyPr>
          <a:lstStyle/>
          <a:p>
            <a:pPr algn="r"/>
            <a:r>
              <a:rPr lang="ja-JP" altLang="en-US" sz="1100" b="1" dirty="0" smtClean="0">
                <a:solidFill>
                  <a:srgbClr val="000000"/>
                </a:solidFill>
                <a:latin typeface="ＭＳ Ｐゴシック" charset="-128"/>
                <a:ea typeface="Meiryo UI" pitchFamily="50" charset="-128"/>
                <a:cs typeface="Meiryo UI" pitchFamily="50" charset="-128"/>
              </a:rPr>
              <a:t>すがた</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７</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1021561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12033</TotalTime>
  <Words>4963</Words>
  <Application>Microsoft Office PowerPoint</Application>
  <PresentationFormat>画面に合わせる (4:3)</PresentationFormat>
  <Paragraphs>1481</Paragraphs>
  <Slides>30</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30</vt:i4>
      </vt:variant>
    </vt:vector>
  </HeadingPairs>
  <TitlesOfParts>
    <vt:vector size="41" baseType="lpstr">
      <vt:lpstr>HGP創英角ｺﾞｼｯｸUB</vt:lpstr>
      <vt:lpstr>HGS創英角ｺﾞｼｯｸUB</vt:lpstr>
      <vt:lpstr>HG丸ｺﾞｼｯｸM-PRO</vt:lpstr>
      <vt:lpstr>Meiryo UI</vt:lpstr>
      <vt:lpstr>ＭＳ Ｐゴシック</vt:lpstr>
      <vt:lpstr>ＭＳ ゴシック</vt:lpstr>
      <vt:lpstr>Arial</vt:lpstr>
      <vt:lpstr>Calibri</vt:lpstr>
      <vt:lpstr>Times New Roman</vt:lpstr>
      <vt:lpstr>Wingdings</vt:lpstr>
      <vt:lpstr>Office テーマ</vt:lpstr>
      <vt:lpstr>９　総合区のすがた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cp:lastModifiedBy>米谷 隆平</cp:lastModifiedBy>
  <cp:revision>1440</cp:revision>
  <cp:lastPrinted>2017-08-03T09:16:11Z</cp:lastPrinted>
  <dcterms:created xsi:type="dcterms:W3CDTF">2013-07-16T06:48:23Z</dcterms:created>
  <dcterms:modified xsi:type="dcterms:W3CDTF">2017-08-16T04:31:27Z</dcterms:modified>
</cp:coreProperties>
</file>