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7" r:id="rId2"/>
    <p:sldId id="359" r:id="rId3"/>
    <p:sldId id="360" r:id="rId4"/>
    <p:sldId id="361" r:id="rId5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9F0FC-4190-4FFE-AB08-4DED16EE2F4D}" type="slidenum">
              <a:rPr lang="ja-JP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1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8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17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2017/8/16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772816"/>
            <a:ext cx="9144000" cy="245127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4000" dirty="0" smtClean="0">
                <a:solidFill>
                  <a:prstClr val="black"/>
                </a:solidFill>
              </a:rPr>
              <a:t>　　　　　　</a:t>
            </a:r>
            <a:r>
              <a:rPr lang="ja-JP" altLang="en-US" sz="4000" dirty="0" smtClean="0">
                <a:solidFill>
                  <a:srgbClr val="FF0000"/>
                </a:solidFill>
              </a:rPr>
              <a:t>　　　　　</a:t>
            </a:r>
            <a:r>
              <a:rPr lang="ja-JP" altLang="en-US" sz="4000" dirty="0" smtClean="0">
                <a:solidFill>
                  <a:prstClr val="black"/>
                </a:solidFill>
              </a:rPr>
              <a:t>　　　　　　　</a:t>
            </a:r>
            <a:endParaRPr lang="en-US" altLang="ja-JP" sz="36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3600" dirty="0" smtClean="0">
                <a:solidFill>
                  <a:prstClr val="black"/>
                </a:solidFill>
              </a:rPr>
              <a:t>８　　設置の</a:t>
            </a:r>
            <a:r>
              <a:rPr lang="ja-JP" altLang="en-US" sz="3600" dirty="0">
                <a:solidFill>
                  <a:prstClr val="black"/>
                </a:solidFill>
              </a:rPr>
              <a:t>日</a:t>
            </a:r>
            <a:endParaRPr lang="ja-JP" altLang="en-US" sz="26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691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9592" y="2866352"/>
            <a:ext cx="7300979" cy="85100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基本的な考え方</a:t>
            </a:r>
            <a:endParaRPr kumimoji="1"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48538" y="1116276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907730" y="3009850"/>
            <a:ext cx="561455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設置日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179512" y="2648520"/>
            <a:ext cx="8784976" cy="4308872"/>
          </a:xfrm>
          <a:prstGeom prst="rect">
            <a:avLst/>
          </a:prstGeom>
          <a:noFill/>
          <a:ln w="28575">
            <a:noFill/>
            <a:prstDash val="sysDot"/>
          </a:ln>
          <a:effectLst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○システム改修　</a:t>
            </a:r>
            <a:r>
              <a:rPr kumimoji="1"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kumimoji="1"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期間：総合区設置決定後、</a:t>
            </a:r>
            <a:r>
              <a:rPr kumimoji="1"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事前準備に３か月、改修期間に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</a:t>
            </a:r>
            <a:r>
              <a:rPr kumimoji="1"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endParaRPr kumimoji="1"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3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（総合区設置決定前に、移行計画・仕様書の作成準備期間が必要）</a:t>
            </a:r>
            <a:endParaRPr kumimoji="1" lang="en-US" altLang="ja-JP" sz="13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○庁舎改修</a:t>
            </a:r>
            <a:endParaRPr kumimoji="1"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期間：総合区設置決定後、基本設計９か月、実施設計６か月、改修工事８か月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○町名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・住居表示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</a:t>
            </a:r>
            <a:endParaRPr lang="en-US" altLang="ja-JP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期間：説明会等に６か月、案決定・議決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告示に５か月、町名等決定後表示板設置に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か月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○広報周知・関係機関との調整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期間：十分な周知期間・調整期間を確保する必要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○施行期日の調整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期間：総合区の設置の日の少なくとも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年前には告示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lang="en-US" altLang="ja-JP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9532" y="6318313"/>
            <a:ext cx="8424936" cy="35104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上記の点を勘案し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、総合区の設置の日は、総合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区設置決定から</a:t>
            </a:r>
            <a:r>
              <a:rPr lang="ja-JP" altLang="en-US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約２年後を</a:t>
            </a:r>
            <a:r>
              <a:rPr lang="ja-JP" altLang="en-US" b="1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目途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-20315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3071664" y="5906988"/>
            <a:ext cx="3167789" cy="3091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/>
          <p:cNvSpPr/>
          <p:nvPr/>
        </p:nvSpPr>
        <p:spPr>
          <a:xfrm rot="10800000">
            <a:off x="1043608" y="2304391"/>
            <a:ext cx="7272808" cy="264998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9512" y="2658303"/>
            <a:ext cx="8775802" cy="314696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737067" y="2211040"/>
            <a:ext cx="2160240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必要期間（見込み）</a:t>
            </a:r>
            <a:endParaRPr lang="ja-JP" altLang="en-US" sz="16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5101" y="1123124"/>
            <a:ext cx="5843814" cy="1071780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6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◆　住民サービスに支障がでないこと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◆　十分な周知と関係機関との調整期間を確保すること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◆　各種システム改修をはじめ、事務執行体制の構築が整った後</a:t>
            </a:r>
          </a:p>
        </p:txBody>
      </p:sp>
      <p:sp>
        <p:nvSpPr>
          <p:cNvPr id="15" name="ホームベース 14"/>
          <p:cNvSpPr/>
          <p:nvPr/>
        </p:nvSpPr>
        <p:spPr>
          <a:xfrm>
            <a:off x="165100" y="884147"/>
            <a:ext cx="2444500" cy="268726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7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総合区設置の日</a:t>
            </a:r>
            <a:endParaRPr lang="en-US" altLang="ja-JP" sz="17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041458" y="1778948"/>
            <a:ext cx="2987824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を前提とする</a:t>
            </a:r>
            <a:endParaRPr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121196" y="476672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（１）総合区設置の</a:t>
            </a:r>
            <a:r>
              <a:rPr lang="ja-JP" altLang="en-US" sz="1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076629" y="24526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5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921107"/>
              </p:ext>
            </p:extLst>
          </p:nvPr>
        </p:nvGraphicFramePr>
        <p:xfrm>
          <a:off x="8831564" y="669030"/>
          <a:ext cx="276940" cy="486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40"/>
              </a:tblGrid>
              <a:tr h="6688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</a:tr>
              <a:tr h="10496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96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96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963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692830"/>
              </p:ext>
            </p:extLst>
          </p:nvPr>
        </p:nvGraphicFramePr>
        <p:xfrm>
          <a:off x="1562904" y="669034"/>
          <a:ext cx="7232115" cy="5867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78"/>
                <a:gridCol w="244538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86047"/>
                <a:gridCol w="244538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265293"/>
                <a:gridCol w="320421"/>
                <a:gridCol w="265293"/>
                <a:gridCol w="276940"/>
              </a:tblGrid>
              <a:tr h="6633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/>
                </a:tc>
              </a:tr>
              <a:tr h="1040914">
                <a:tc gridSpan="2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0914">
                <a:tc gridSpan="2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0914">
                <a:tc gridSpan="2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0914">
                <a:tc gridSpan="2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040914">
                <a:tc gridSpan="2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31908"/>
              </p:ext>
            </p:extLst>
          </p:nvPr>
        </p:nvGraphicFramePr>
        <p:xfrm>
          <a:off x="0" y="669032"/>
          <a:ext cx="1547664" cy="587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187"/>
                <a:gridCol w="372477"/>
              </a:tblGrid>
              <a:tr h="6676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総合区設置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条例制定後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月数（月）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41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システム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41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庁舎改修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41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町名・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住居表示変更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41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広報周知・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関係機関との調整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41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施行期日の調整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569719" y="1611824"/>
            <a:ext cx="771779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46783" y="1611824"/>
            <a:ext cx="6446697" cy="505172"/>
          </a:xfrm>
          <a:prstGeom prst="rect">
            <a:avLst/>
          </a:prstGeom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改修期間（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522026" y="2655794"/>
            <a:ext cx="2117024" cy="505172"/>
          </a:xfrm>
          <a:prstGeom prst="rect">
            <a:avLst/>
          </a:prstGeom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改修工事（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23929" y="2655794"/>
            <a:ext cx="1600572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570289" y="2655794"/>
            <a:ext cx="2349572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設計（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69492" y="3693250"/>
            <a:ext cx="1551789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説明会等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404632" y="3693250"/>
            <a:ext cx="271168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公示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676650" y="3693250"/>
            <a:ext cx="257175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49065" y="3693250"/>
            <a:ext cx="247650" cy="50517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議決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211960" y="3693250"/>
            <a:ext cx="276447" cy="50517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告示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499992" y="3691977"/>
            <a:ext cx="3147237" cy="506445"/>
          </a:xfrm>
          <a:prstGeom prst="rect">
            <a:avLst/>
          </a:prstGeom>
          <a:ln w="9525"/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表示板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作成・設置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247569" y="5768182"/>
            <a:ext cx="260535" cy="5089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告示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01782" y="1345474"/>
            <a:ext cx="322217" cy="5182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総合区・地域自治区設置条例制定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837566" y="1345474"/>
            <a:ext cx="258809" cy="5198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総合区・地域自治区設置条例施行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-56430" y="284311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（２）移行準備期間（イメージ）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129156" y="3693250"/>
            <a:ext cx="271168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案決定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573481" y="5771967"/>
            <a:ext cx="3663537" cy="505172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（少なくとも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年前に施行期日の告示）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573481" y="4735999"/>
            <a:ext cx="7216835" cy="505172"/>
          </a:xfrm>
          <a:prstGeom prst="rect">
            <a:avLst/>
          </a:prstGeom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広報周知・関係機関との調整（総合区設置決定後～設置日）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6546830"/>
            <a:ext cx="910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事務執行が滞りなく行われるよう、</a:t>
            </a:r>
            <a:r>
              <a:rPr lang="ja-JP" altLang="en-US" sz="1400" dirty="0" smtClean="0"/>
              <a:t>移行</a:t>
            </a:r>
            <a:r>
              <a:rPr lang="ja-JP" altLang="en-US" sz="1400" dirty="0"/>
              <a:t>準備</a:t>
            </a:r>
            <a:r>
              <a:rPr kumimoji="1" lang="ja-JP" altLang="en-US" sz="1400" dirty="0" smtClean="0"/>
              <a:t>期間</a:t>
            </a:r>
            <a:r>
              <a:rPr lang="ja-JP" altLang="en-US" sz="1400" dirty="0" smtClean="0"/>
              <a:t>中に</a:t>
            </a:r>
            <a:r>
              <a:rPr kumimoji="1" lang="ja-JP" altLang="en-US" sz="1400" dirty="0" smtClean="0"/>
              <a:t>事務引継ぎ、職員に対する研修を</a:t>
            </a:r>
            <a:r>
              <a:rPr lang="ja-JP" altLang="en-US" sz="1400" dirty="0"/>
              <a:t>実施</a:t>
            </a:r>
            <a:endParaRPr kumimoji="1" lang="ja-JP" altLang="en-US" sz="1400" dirty="0"/>
          </a:p>
        </p:txBody>
      </p:sp>
      <p:sp>
        <p:nvSpPr>
          <p:cNvPr id="34" name="正方形/長方形 27"/>
          <p:cNvSpPr>
            <a:spLocks noChangeArrowheads="1"/>
          </p:cNvSpPr>
          <p:nvPr/>
        </p:nvSpPr>
        <p:spPr bwMode="auto">
          <a:xfrm>
            <a:off x="8076629" y="6596063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43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11974</TotalTime>
  <Words>285</Words>
  <Application>Microsoft Office PowerPoint</Application>
  <PresentationFormat>画面に合わせる (4:3)</PresentationFormat>
  <Paragraphs>97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目　　次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>米谷 隆平</cp:lastModifiedBy>
  <cp:revision>1431</cp:revision>
  <cp:lastPrinted>2017-08-04T08:22:25Z</cp:lastPrinted>
  <dcterms:created xsi:type="dcterms:W3CDTF">2013-07-16T06:48:23Z</dcterms:created>
  <dcterms:modified xsi:type="dcterms:W3CDTF">2017-08-16T04:30:45Z</dcterms:modified>
</cp:coreProperties>
</file>