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99" r:id="rId2"/>
    <p:sldId id="601" r:id="rId3"/>
    <p:sldId id="602" r:id="rId4"/>
    <p:sldId id="603" r:id="rId5"/>
    <p:sldId id="604" r:id="rId6"/>
    <p:sldId id="605" r:id="rId7"/>
    <p:sldId id="606" r:id="rId8"/>
  </p:sldIdLst>
  <p:sldSz cx="9144000" cy="6858000" type="screen4x3"/>
  <p:notesSz cx="10233025" cy="71024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4737" autoAdjust="0"/>
  </p:normalViewPr>
  <p:slideViewPr>
    <p:cSldViewPr>
      <p:cViewPr varScale="1">
        <p:scale>
          <a:sx n="74" d="100"/>
          <a:sy n="74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434311" cy="35512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796347" y="0"/>
            <a:ext cx="4434311" cy="35512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3400"/>
            <a:ext cx="3549650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023303" y="3373676"/>
            <a:ext cx="8186420" cy="3196114"/>
          </a:xfrm>
          <a:prstGeom prst="rect">
            <a:avLst/>
          </a:prstGeom>
        </p:spPr>
        <p:txBody>
          <a:bodyPr vert="horz" lIns="94650" tIns="47325" rIns="94650" bIns="4732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6746119"/>
            <a:ext cx="4434311" cy="35512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796347" y="6746119"/>
            <a:ext cx="4434311" cy="35512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1536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89F0FC-4190-4FFE-AB08-4DED16EE2F4D}" type="slidenum">
              <a:rPr lang="ja-JP" altLang="en-US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387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807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732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993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431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8C615-631D-4AD2-8CDC-5C132F111DAD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005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2017/9/8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0" y="1772816"/>
            <a:ext cx="9144000" cy="2451279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4000" dirty="0" smtClean="0">
                <a:solidFill>
                  <a:prstClr val="black"/>
                </a:solidFill>
              </a:rPr>
              <a:t>　　　　　　</a:t>
            </a:r>
            <a:r>
              <a:rPr lang="ja-JP" altLang="en-US" sz="4000" dirty="0" smtClean="0">
                <a:solidFill>
                  <a:srgbClr val="FF0000"/>
                </a:solidFill>
              </a:rPr>
              <a:t>　　　　　</a:t>
            </a:r>
            <a:r>
              <a:rPr lang="ja-JP" altLang="en-US" sz="4000" dirty="0" smtClean="0">
                <a:solidFill>
                  <a:prstClr val="black"/>
                </a:solidFill>
              </a:rPr>
              <a:t>　　　　　　　</a:t>
            </a:r>
            <a:endParaRPr lang="en-US" altLang="ja-JP" sz="3600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3600" dirty="0" smtClean="0">
                <a:solidFill>
                  <a:prstClr val="black"/>
                </a:solidFill>
              </a:rPr>
              <a:t>７　　総合区設置に伴うコスト</a:t>
            </a:r>
            <a:endParaRPr lang="ja-JP" altLang="en-US" sz="2600" dirty="0">
              <a:solidFill>
                <a:prstClr val="black"/>
              </a:solidFill>
              <a:latin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71526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99592" y="2095314"/>
            <a:ext cx="7300979" cy="2197782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　基本的な考え方</a:t>
            </a:r>
            <a:endParaRPr lang="en-US" altLang="ja-JP" sz="2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200000"/>
              </a:lnSpc>
            </a:pP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　コストの試算</a:t>
            </a:r>
            <a:endParaRPr lang="en-US" altLang="ja-JP" sz="2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３　積算内訳</a:t>
            </a:r>
            <a:endParaRPr kumimoji="1" lang="en-US" altLang="ja-JP" sz="16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48538" y="1116276"/>
            <a:ext cx="8229600" cy="1143000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目　　次</a:t>
            </a:r>
            <a:endParaRPr kumimoji="1" lang="ja-JP" altLang="en-US" sz="3600" dirty="0"/>
          </a:p>
        </p:txBody>
      </p:sp>
      <p:sp>
        <p:nvSpPr>
          <p:cNvPr id="6" name="正方形/長方形 5"/>
          <p:cNvSpPr/>
          <p:nvPr/>
        </p:nvSpPr>
        <p:spPr>
          <a:xfrm>
            <a:off x="2075028" y="3537967"/>
            <a:ext cx="649349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・・・・・・・・・・・・・コスト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  <a:endParaRPr kumimoji="1" lang="ja-JP" altLang="en-US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907730" y="2333625"/>
            <a:ext cx="5614553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・・・・・・・コスト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kumimoji="1" lang="ja-JP" altLang="en-US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545532" y="2930649"/>
            <a:ext cx="5966507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・・・・・・・コスト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  <a:endParaRPr kumimoji="1" lang="ja-JP" altLang="en-US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432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下矢印 23"/>
          <p:cNvSpPr/>
          <p:nvPr/>
        </p:nvSpPr>
        <p:spPr>
          <a:xfrm>
            <a:off x="2311850" y="2993289"/>
            <a:ext cx="4470366" cy="359871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304800" y="3501008"/>
            <a:ext cx="8432800" cy="3277163"/>
          </a:xfrm>
          <a:prstGeom prst="roundRect">
            <a:avLst>
              <a:gd name="adj" fmla="val 8695"/>
            </a:avLst>
          </a:prstGeom>
          <a:gradFill flip="none" rotWithShape="1">
            <a:gsLst>
              <a:gs pos="0">
                <a:schemeClr val="accent6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6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6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14140"/>
            <a:ext cx="9144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20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基本的な考え方</a:t>
            </a:r>
            <a:endParaRPr lang="ja-JP" altLang="en-US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407029" y="2952643"/>
            <a:ext cx="648072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以下の経費について個別に一定の前提条件を設定して試算</a:t>
            </a:r>
            <a:endParaRPr lang="en-US" altLang="ja-JP" sz="16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692311" y="4876800"/>
            <a:ext cx="9973169" cy="640432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7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　</a:t>
            </a:r>
            <a:r>
              <a:rPr lang="ja-JP" altLang="en-US" sz="17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システム改修経費</a:t>
            </a:r>
            <a:endParaRPr lang="en-US" altLang="ja-JP" sz="17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（総合区役所・地域自治区事務所設置、事務移管などに伴うシステム改修等のコスト）</a:t>
            </a:r>
            <a:endParaRPr kumimoji="1" lang="ja-JP" altLang="en-US" sz="1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92311" y="6373416"/>
            <a:ext cx="8146893" cy="36004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7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　その他経費</a:t>
            </a:r>
            <a:endParaRPr lang="en-US" altLang="ja-JP" sz="17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（区名変更に伴う街区表示板の張替えにかかるコスト等）</a:t>
            </a:r>
          </a:p>
          <a:p>
            <a:endParaRPr kumimoji="1" lang="ja-JP" altLang="en-US" sz="16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92313" y="3573016"/>
            <a:ext cx="7552095" cy="648072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7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　</a:t>
            </a:r>
            <a:r>
              <a:rPr lang="ja-JP" altLang="en-US" sz="17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庁舎改修経費</a:t>
            </a:r>
            <a:endParaRPr lang="en-US" altLang="ja-JP" sz="17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（職員体制の変更に応じた執務環境を整備するためのコスト）</a:t>
            </a:r>
            <a:endParaRPr kumimoji="1" lang="ja-JP" altLang="en-US" sz="1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331640" y="4201705"/>
            <a:ext cx="7624103" cy="72751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○改修内容　・市が保有する既存の施設の活用を基本とし、新たな職員体制に応じた執務</a:t>
            </a:r>
            <a:endParaRPr lang="en-US" altLang="ja-JP" sz="1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 環境を整備するための改修を行う。</a:t>
            </a:r>
            <a:endParaRPr lang="en-US" altLang="ja-JP" sz="1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改修対象庁舎：総合区役所庁舎（８カ所）、その他事務所（１カ所）</a:t>
            </a:r>
            <a:endParaRPr kumimoji="1" lang="ja-JP" altLang="en-US" sz="1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31640" y="5445224"/>
            <a:ext cx="7624103" cy="727518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○前提条件　・現行システム改修を基本とし、システム改修期間を</a:t>
            </a:r>
            <a:r>
              <a:rPr lang="en-US" altLang="ja-JP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24</a:t>
            </a:r>
            <a:r>
              <a:rPr lang="ja-JP" altLang="en-US" sz="1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か月とする</a:t>
            </a:r>
            <a:endParaRPr lang="ja-JP" altLang="en-US" sz="1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9" name="大かっこ 18"/>
          <p:cNvSpPr/>
          <p:nvPr/>
        </p:nvSpPr>
        <p:spPr>
          <a:xfrm>
            <a:off x="1533443" y="4293095"/>
            <a:ext cx="6926989" cy="525647"/>
          </a:xfrm>
          <a:prstGeom prst="bracketPair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大かっこ 19"/>
          <p:cNvSpPr/>
          <p:nvPr/>
        </p:nvSpPr>
        <p:spPr>
          <a:xfrm>
            <a:off x="1547664" y="5634246"/>
            <a:ext cx="6120680" cy="387042"/>
          </a:xfrm>
          <a:prstGeom prst="bracketPair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317500" y="1124744"/>
            <a:ext cx="8394700" cy="14913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①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イニシャルコスト</a:t>
            </a: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 庁舎</a:t>
            </a:r>
            <a:r>
              <a:rPr lang="ja-JP" altLang="en-US" sz="16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改修</a:t>
            </a: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経費 やシステム改修経費など　）</a:t>
            </a:r>
          </a:p>
          <a:p>
            <a:pPr>
              <a:lnSpc>
                <a:spcPct val="150000"/>
              </a:lnSpc>
            </a:pP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②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ランニングコスト</a:t>
            </a: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 システム運用経費　）　</a:t>
            </a:r>
            <a:endParaRPr lang="en-US" altLang="ja-JP" sz="16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121196" y="476672"/>
            <a:ext cx="521733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（１）総合区設置に伴うコスト</a:t>
            </a:r>
            <a:endParaRPr lang="en-US" altLang="ja-JP" sz="20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" name="正方形/長方形 27"/>
          <p:cNvSpPr>
            <a:spLocks noChangeArrowheads="1"/>
          </p:cNvSpPr>
          <p:nvPr/>
        </p:nvSpPr>
        <p:spPr bwMode="auto">
          <a:xfrm>
            <a:off x="8112125" y="24526"/>
            <a:ext cx="1031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ja-JP" altLang="en-US" sz="1100" b="1" dirty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コスト</a:t>
            </a:r>
            <a:r>
              <a:rPr lang="en-US" altLang="ja-JP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１</a:t>
            </a:r>
            <a:endParaRPr lang="ja-JP" altLang="en-US" sz="1200" b="1" dirty="0">
              <a:solidFill>
                <a:srgbClr val="000000"/>
              </a:solidFill>
              <a:latin typeface="ＭＳ Ｐゴシック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282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323528" y="2777976"/>
            <a:ext cx="8379038" cy="3749912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6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6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7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①イニシャルコスト</a:t>
            </a:r>
            <a:endParaRPr lang="en-US" altLang="ja-JP" sz="17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5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○庁舎改修経費　　　　 </a:t>
            </a:r>
            <a:r>
              <a:rPr lang="en-US" altLang="ja-JP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7.5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　 うち</a:t>
            </a:r>
            <a:r>
              <a:rPr lang="ja-JP" altLang="en-US" sz="15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・総合区庁舎改修費                 </a:t>
            </a:r>
            <a:r>
              <a:rPr lang="en-US" altLang="ja-JP" sz="15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6.8</a:t>
            </a:r>
            <a:r>
              <a:rPr lang="ja-JP" altLang="en-US" sz="15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sz="15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5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                                               ・その他事務所改修費 　　　　      </a:t>
            </a:r>
            <a:r>
              <a:rPr lang="en-US" altLang="ja-JP" sz="15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0.7</a:t>
            </a:r>
            <a:r>
              <a:rPr lang="ja-JP" altLang="en-US" sz="15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　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                    </a:t>
            </a:r>
            <a:endParaRPr lang="en-US" altLang="ja-JP" sz="15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     </a:t>
            </a:r>
            <a:endParaRPr lang="en-US" altLang="ja-JP" sz="15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○システム改修経費　　</a:t>
            </a:r>
            <a:r>
              <a:rPr lang="en-US" altLang="ja-JP" sz="150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49.3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　うち・基幹</a:t>
            </a:r>
            <a:r>
              <a:rPr lang="en-US" altLang="ja-JP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(9)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システム改修経費 　　    　</a:t>
            </a:r>
            <a:r>
              <a:rPr lang="en-US" altLang="ja-JP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42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sz="15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 　 ・その他</a:t>
            </a:r>
            <a:r>
              <a:rPr lang="en-US" altLang="ja-JP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(195)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システム改修経費　　</a:t>
            </a:r>
            <a:r>
              <a:rPr lang="en-US" altLang="ja-JP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7.3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sz="15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○その他経費　　　　　</a:t>
            </a:r>
            <a:r>
              <a:rPr lang="ja-JP" altLang="en-US" sz="15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 </a:t>
            </a:r>
            <a:r>
              <a:rPr lang="en-US" altLang="ja-JP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5.9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  うち・移転経費　　　　　　　　　　　　　　  </a:t>
            </a:r>
            <a:r>
              <a:rPr lang="en-US" altLang="ja-JP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0.4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sz="15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           ・街区表示取替経費　　　　　　　　  </a:t>
            </a:r>
            <a:r>
              <a:rPr lang="en-US" altLang="ja-JP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4.2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sz="15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        　   ・標識変更経費　    　　　　          </a:t>
            </a:r>
            <a:r>
              <a:rPr lang="en-US" altLang="ja-JP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0.2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sz="15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           　・広報関係経費　　　　                </a:t>
            </a:r>
            <a:r>
              <a:rPr lang="en-US" altLang="ja-JP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0.7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sz="15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           ・公印等経費　　　　　                 </a:t>
            </a:r>
            <a:r>
              <a:rPr lang="en-US" altLang="ja-JP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0.4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　</a:t>
            </a:r>
            <a:endParaRPr lang="en-US" altLang="ja-JP" sz="15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7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②ランニングコスト</a:t>
            </a:r>
            <a:endParaRPr lang="en-US" altLang="ja-JP" sz="15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○システム運用経費　　　</a:t>
            </a:r>
            <a:r>
              <a:rPr lang="en-US" altLang="ja-JP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0.9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　うち・基幹</a:t>
            </a:r>
            <a:r>
              <a:rPr lang="en-US" altLang="ja-JP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(9)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システム運用経費　　　 　 </a:t>
            </a:r>
            <a:r>
              <a:rPr lang="en-US" altLang="ja-JP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0.6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sz="15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  ・その他</a:t>
            </a:r>
            <a:r>
              <a:rPr lang="en-US" altLang="ja-JP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(195)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システム運用経費　　</a:t>
            </a:r>
            <a:r>
              <a:rPr lang="en-US" altLang="ja-JP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0.3</a:t>
            </a:r>
            <a:r>
              <a:rPr lang="ja-JP" altLang="en-US" sz="15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　　　　</a:t>
            </a:r>
            <a:endParaRPr lang="en-US" altLang="ja-JP" sz="15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5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323528" y="2417936"/>
            <a:ext cx="1181156" cy="360602"/>
          </a:xfrm>
          <a:prstGeom prst="homePlate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内　訳</a:t>
            </a:r>
            <a:endParaRPr kumimoji="1" lang="ja-JP" altLang="en-US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0" y="0"/>
            <a:ext cx="9144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コストの試算</a:t>
            </a:r>
            <a:endParaRPr lang="ja-JP" altLang="en-US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04800" y="1214739"/>
            <a:ext cx="8407399" cy="9871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   ①　　イニシャルコスト　　約</a:t>
            </a:r>
            <a:r>
              <a:rPr lang="en-US" altLang="ja-JP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62.7</a:t>
            </a:r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   ②　　ランニングコスト　　約　</a:t>
            </a:r>
            <a:r>
              <a:rPr lang="en-US" altLang="ja-JP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0.9</a:t>
            </a:r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" name="二等辺三角形 15"/>
          <p:cNvSpPr/>
          <p:nvPr/>
        </p:nvSpPr>
        <p:spPr>
          <a:xfrm rot="10800000">
            <a:off x="2519772" y="2417936"/>
            <a:ext cx="4104456" cy="283223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121196" y="476672"/>
            <a:ext cx="521733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（１）総合区設置に伴うコスト（総括）</a:t>
            </a:r>
            <a:endParaRPr lang="en-US" altLang="ja-JP" sz="20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7" name="正方形/長方形 27"/>
          <p:cNvSpPr>
            <a:spLocks noChangeArrowheads="1"/>
          </p:cNvSpPr>
          <p:nvPr/>
        </p:nvSpPr>
        <p:spPr bwMode="auto">
          <a:xfrm>
            <a:off x="8112125" y="6596063"/>
            <a:ext cx="1031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ja-JP" altLang="en-US" sz="1100" b="1" dirty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コスト</a:t>
            </a:r>
            <a:r>
              <a:rPr lang="en-US" altLang="ja-JP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２</a:t>
            </a:r>
            <a:endParaRPr lang="ja-JP" altLang="en-US" sz="1200" b="1" dirty="0">
              <a:solidFill>
                <a:srgbClr val="000000"/>
              </a:solidFill>
              <a:latin typeface="ＭＳ Ｐゴシック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テキスト ボックス 1"/>
          <p:cNvSpPr txBox="1"/>
          <p:nvPr/>
        </p:nvSpPr>
        <p:spPr>
          <a:xfrm>
            <a:off x="4149179" y="615171"/>
            <a:ext cx="4553387" cy="49244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400" b="1" dirty="0" smtClean="0">
                <a:latin typeface="+mn-ea"/>
              </a:rPr>
              <a:t>※</a:t>
            </a:r>
            <a:r>
              <a:rPr lang="ja-JP" altLang="en-US" sz="1400" b="1" dirty="0" smtClean="0">
                <a:latin typeface="+mn-ea"/>
              </a:rPr>
              <a:t>金額は、今後の精査により変動</a:t>
            </a:r>
            <a:endParaRPr lang="en-US" altLang="ja-JP" sz="1400" b="1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（今回のコストは、素案作成時点における前提条件に基づき試算</a:t>
            </a:r>
            <a:r>
              <a:rPr lang="ja-JP" altLang="en-US" sz="1200" dirty="0" smtClean="0">
                <a:latin typeface="+mn-ea"/>
              </a:rPr>
              <a:t>）</a:t>
            </a:r>
            <a:endParaRPr lang="ja-JP" altLang="en-US" sz="1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1307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-14649" y="910361"/>
            <a:ext cx="417646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■　イニシャルコスト　　約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62.7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sz="16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6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730265"/>
              </p:ext>
            </p:extLst>
          </p:nvPr>
        </p:nvGraphicFramePr>
        <p:xfrm>
          <a:off x="162609" y="1484786"/>
          <a:ext cx="8821737" cy="5146609"/>
        </p:xfrm>
        <a:graphic>
          <a:graphicData uri="http://schemas.openxmlformats.org/drawingml/2006/table">
            <a:tbl>
              <a:tblPr/>
              <a:tblGrid>
                <a:gridCol w="360362"/>
                <a:gridCol w="1693863"/>
                <a:gridCol w="6767512"/>
              </a:tblGrid>
              <a:tr h="34924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項　　　目　　</a:t>
                      </a:r>
                    </a:p>
                  </a:txBody>
                  <a:tcPr marL="91439" marR="91439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37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積　算　根　拠　　</a:t>
                      </a: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</a:t>
                      </a:r>
                    </a:p>
                  </a:txBody>
                  <a:tcPr marL="91439" marR="91439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3735"/>
                    </a:solidFill>
                  </a:tcPr>
                </a:tc>
              </a:tr>
              <a:tr h="116093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イニシャルコスト</a:t>
                      </a:r>
                    </a:p>
                  </a:txBody>
                  <a:tcPr marL="91439" marR="91439" marT="45689" marB="45689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庁舎改修経費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91439" marR="91439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◆総合区庁舎等改修　</a:t>
                      </a: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　　　　　　　　　　　　　　 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7.5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  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○総合区庁舎改修費＝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6.8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　  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８カ所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 ○その他事務所改修費＝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0.7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  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１カ所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（平成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28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年及び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29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年の本庁舎執務室改修工事の工事実績平均単価により試算）　 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  　　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91439" marR="91439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6113"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GS創英角ｺﾞｼｯｸUB" pitchFamily="50" charset="-128"/>
                        <a:ea typeface="HGS創英角ｺﾞｼｯｸUB" pitchFamily="50" charset="-128"/>
                        <a:cs typeface="Meiryo UI" pitchFamily="50" charset="-128"/>
                      </a:endParaRPr>
                    </a:p>
                  </a:txBody>
                  <a:tcPr marL="91439" marR="91439" marT="45689" marB="45689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システム改修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経費</a:t>
                      </a:r>
                    </a:p>
                  </a:txBody>
                  <a:tcPr marL="91439" marR="91439" marT="45686" marB="456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66700" indent="-266700"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◆住民情報系基幹システム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ｺﾞｼｯｸM" pitchFamily="49" charset="-128"/>
                        <a:ea typeface="HGｺﾞｼｯｸM" pitchFamily="49" charset="-128"/>
                        <a:cs typeface="Meiryo UI" pitchFamily="50" charset="-128"/>
                      </a:endParaRP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(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住民基本台帳等事務システム、税務事務システムなど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9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システム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  　　　　　　　　 </a:t>
                      </a:r>
                      <a:r>
                        <a:rPr kumimoji="1" lang="en-US" altLang="ja-JP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42</a:t>
                      </a:r>
                      <a:r>
                        <a:rPr kumimoji="1" lang="ja-JP" alt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　 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　　　　　　　　　　　　　　    　　　　　　　　　　　　　　　　　　　　　　　　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　　　　　　　　　　　　　  　　　　　　　　　　　　　   　</a:t>
                      </a:r>
                      <a:endParaRPr kumimoji="1" lang="ja-JP" altLang="en-US" sz="16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 ○基幹システム改修経費の見積り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=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42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◆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その他</a:t>
                      </a: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195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システム　　　　　　　　　　　　  　　　　　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7</a:t>
                      </a:r>
                      <a:r>
                        <a:rPr kumimoji="1" lang="en-US" altLang="ja-JP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.3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GｺﾞｼｯｸM" pitchFamily="49" charset="-128"/>
                        <a:ea typeface="HGｺﾞｼｯｸM" pitchFamily="49" charset="-128"/>
                        <a:cs typeface="Meiryo UI" pitchFamily="50" charset="-128"/>
                      </a:endParaRP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 ○平成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29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年度予算の経常経費上位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24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システムの改修経費の見積り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(6.6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)÷ 0.9 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＝   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7.3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（上位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24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システムの現行運用経費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(73.3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)÷ 195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システムの現行運用経費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(83.4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＝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0.9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2000" marR="72000" marT="71991" marB="719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0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その他</a:t>
                      </a:r>
                    </a:p>
                  </a:txBody>
                  <a:tcPr marL="91439" marR="91439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◆移転経費　　　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　　　　　　　      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 　　　　　　　　　　　</a:t>
                      </a:r>
                      <a:r>
                        <a:rPr kumimoji="1" lang="en-US" altLang="ja-JP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0.4</a:t>
                      </a:r>
                      <a:r>
                        <a:rPr kumimoji="1" lang="ja-JP" alt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　　　　　　　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　　　　　　　　　　　  　 　　  　　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        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kumimoji="1" lang="ja-JP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 ○一人あたり移転経費（過去実績より）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@14,771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円 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× 1,030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人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× 110%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   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17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百万円</a:t>
                      </a: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 ○パソコン等移設単価（市単価）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@20,000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円 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× 1,030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人  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× 110%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23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百万円</a:t>
                      </a:r>
                    </a:p>
                  </a:txBody>
                  <a:tcPr marL="91439" marR="91439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-14649" y="0"/>
            <a:ext cx="9144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積算内訳</a:t>
            </a:r>
            <a:endParaRPr lang="ja-JP" altLang="en-US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21196" y="528149"/>
            <a:ext cx="521733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（１）積算内訳（イニシャルコスト）</a:t>
            </a:r>
            <a:endParaRPr lang="en-US" altLang="ja-JP" sz="20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正方形/長方形 27"/>
          <p:cNvSpPr>
            <a:spLocks noChangeArrowheads="1"/>
          </p:cNvSpPr>
          <p:nvPr/>
        </p:nvSpPr>
        <p:spPr bwMode="auto">
          <a:xfrm>
            <a:off x="8112125" y="24526"/>
            <a:ext cx="1031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ja-JP" altLang="en-US" sz="1100" b="1" dirty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コスト</a:t>
            </a:r>
            <a:r>
              <a:rPr lang="en-US" altLang="ja-JP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３</a:t>
            </a:r>
            <a:endParaRPr lang="ja-JP" altLang="en-US" sz="1200" b="1" dirty="0">
              <a:solidFill>
                <a:srgbClr val="000000"/>
              </a:solidFill>
              <a:latin typeface="ＭＳ Ｐゴシック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735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91545"/>
              </p:ext>
            </p:extLst>
          </p:nvPr>
        </p:nvGraphicFramePr>
        <p:xfrm>
          <a:off x="174168" y="669033"/>
          <a:ext cx="8821737" cy="5644154"/>
        </p:xfrm>
        <a:graphic>
          <a:graphicData uri="http://schemas.openxmlformats.org/drawingml/2006/table">
            <a:tbl>
              <a:tblPr/>
              <a:tblGrid>
                <a:gridCol w="365384"/>
                <a:gridCol w="1688841"/>
                <a:gridCol w="6767512"/>
              </a:tblGrid>
              <a:tr h="354319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項　　　目　</a:t>
                      </a: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</a:p>
                  </a:txBody>
                  <a:tcPr marL="91439" marR="91439" marT="45691" marB="4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37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積　算　根　拠　　</a:t>
                      </a: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</a:t>
                      </a:r>
                    </a:p>
                  </a:txBody>
                  <a:tcPr marL="91439" marR="91439" marT="45691" marB="4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3735"/>
                    </a:solidFill>
                  </a:tcPr>
                </a:tc>
              </a:tr>
              <a:tr h="52898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イニシャルコスト</a:t>
                      </a:r>
                    </a:p>
                  </a:txBody>
                  <a:tcPr marL="91439" marR="91439" marT="45691" marB="45691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その他</a:t>
                      </a:r>
                    </a:p>
                  </a:txBody>
                  <a:tcPr marL="91439" marR="91439" marT="45691" marB="4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◆街区表示取替経費　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　　　　　　　　　　　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en-US" altLang="ja-JP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4.2</a:t>
                      </a:r>
                      <a:r>
                        <a:rPr kumimoji="1" lang="ja-JP" alt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 　　　　　　　　　　　　　　　　　　　　　　　　　　　　　　              　</a:t>
                      </a:r>
                      <a:endParaRPr kumimoji="1" lang="ja-JP" altLang="en-US" sz="16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○街区表示板張替え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表示板作成 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@1,924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円 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× 24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区設置枚数：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100,528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枚 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× 110%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   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213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百万円　　　　　　　　　　　　　　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 　　張替え費用 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@5,893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円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×25,132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街区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× 110%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   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163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百万円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○町名街区案内板取替え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全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580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基　案内板作成・取替え一式　　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48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百万円　　　　　　　　　　　　　　　　　　　　　　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◆標識変更経費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　　　　　　　　　　　　　　　　</a:t>
                      </a:r>
                      <a:r>
                        <a:rPr kumimoji="1" lang="en-US" altLang="ja-JP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0.2</a:t>
                      </a:r>
                      <a:r>
                        <a:rPr kumimoji="1" lang="ja-JP" alt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　　　　　　　　　　　　　　　　　　　　　　　　　　　　　　　　　　      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○著名地点標識取替え（材料費・施工費等）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  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@150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千円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×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29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枚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×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110%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５百万円　　　　　　　　　　　　　　　　　　　　　　　　　　　　　　　　　　　　　　　　　　　　　　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○道路案内標識取替え（材料費・施工費等）  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@190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千円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× 46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枚　 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×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110%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 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10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百万円　      　　　　　　　　　　　　　　　　　　　　　　　　　　　　　　　　　　　　　　　　　　　　　　　　　　　　　　　　　　　　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◆広報関係経費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　　　　　　　　　　　　　　   　</a:t>
                      </a:r>
                      <a:r>
                        <a:rPr kumimoji="1" lang="en-US" altLang="ja-JP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0.7</a:t>
                      </a:r>
                      <a:r>
                        <a:rPr kumimoji="1" lang="ja-JP" alt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　　　　　　　　　　　　　　　　　　　　　　　　　　　　　　　　　　　　　    　　　      　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○広報誌　印刷費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28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百万円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○広報誌　配布経費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＠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25.7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円 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× 164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万件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×110%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   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46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百万円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kumimoji="1" lang="ja-JP" altLang="en-US" sz="16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◆公印等経費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　　　　　　　　　　　　　　　　    </a:t>
                      </a:r>
                      <a:r>
                        <a:rPr kumimoji="1" lang="en-US" altLang="ja-JP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0.4</a:t>
                      </a:r>
                      <a:r>
                        <a:rPr kumimoji="1" lang="ja-JP" alt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 　　　　　　　　　　　　　　　　　　　　　　　　　　　　　　　　　　　 　　　　　      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○公印、各種消耗品等　 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35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百万円　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公印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8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百万円、各種消耗品（ゴム印等）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27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百万円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kumimoji="1" lang="en-US" altLang="ja-JP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91439" marR="91439" marT="45691" marB="456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0" y="761504"/>
            <a:ext cx="417646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6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121197" y="284311"/>
            <a:ext cx="521733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（１）積算内訳（イニシャルコスト）</a:t>
            </a:r>
            <a:endParaRPr lang="en-US" altLang="ja-JP" sz="20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正方形/長方形 27"/>
          <p:cNvSpPr>
            <a:spLocks noChangeArrowheads="1"/>
          </p:cNvSpPr>
          <p:nvPr/>
        </p:nvSpPr>
        <p:spPr bwMode="auto">
          <a:xfrm>
            <a:off x="8112125" y="6596063"/>
            <a:ext cx="1031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ja-JP" altLang="en-US" sz="1100" b="1" dirty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コスト</a:t>
            </a:r>
            <a:r>
              <a:rPr lang="en-US" altLang="ja-JP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４</a:t>
            </a:r>
            <a:endParaRPr lang="ja-JP" altLang="en-US" sz="1200" b="1" dirty="0">
              <a:solidFill>
                <a:srgbClr val="000000"/>
              </a:solidFill>
              <a:latin typeface="ＭＳ Ｐゴシック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264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922233"/>
              </p:ext>
            </p:extLst>
          </p:nvPr>
        </p:nvGraphicFramePr>
        <p:xfrm>
          <a:off x="190500" y="1427852"/>
          <a:ext cx="8822874" cy="3446105"/>
        </p:xfrm>
        <a:graphic>
          <a:graphicData uri="http://schemas.openxmlformats.org/drawingml/2006/table">
            <a:tbl>
              <a:tblPr/>
              <a:tblGrid>
                <a:gridCol w="306605"/>
                <a:gridCol w="1756354"/>
                <a:gridCol w="6759915"/>
              </a:tblGrid>
              <a:tr h="431865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項　　　目　　</a:t>
                      </a:r>
                    </a:p>
                  </a:txBody>
                  <a:tcPr marL="91439" marR="91439" marT="45681" marB="4568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37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積　算　根　拠　　　　</a:t>
                      </a:r>
                    </a:p>
                  </a:txBody>
                  <a:tcPr marL="91439" marR="91439" marT="45681" marB="4568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3735"/>
                    </a:solidFill>
                  </a:tcPr>
                </a:tc>
              </a:tr>
              <a:tr h="24964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ランニングコスト</a:t>
                      </a:r>
                    </a:p>
                  </a:txBody>
                  <a:tcPr marL="91439" marR="91439" marT="45681" marB="45681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システム運用経費</a:t>
                      </a:r>
                    </a:p>
                  </a:txBody>
                  <a:tcPr marL="91439" marR="91439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kumimoji="1" sz="28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kumimoji="1" sz="24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 sz="2000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kumimoji="1">
                          <a:solidFill>
                            <a:schemeClr val="tx1"/>
                          </a:solidFill>
                          <a:latin typeface="Calibri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◆住民情報系基幹システム（増加分）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GｺﾞｼｯｸM" pitchFamily="49" charset="-128"/>
                        <a:ea typeface="HGｺﾞｼｯｸM" pitchFamily="49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　　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(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住民基本台帳等事務システム、税務事務システムなど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9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システム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　</a:t>
                      </a:r>
                      <a:endParaRPr kumimoji="1" lang="en-US" altLang="ja-JP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GｺﾞｼｯｸM" pitchFamily="49" charset="-128"/>
                        <a:ea typeface="HGｺﾞｼｯｸM" pitchFamily="49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　　　　　　　　　　　　　　　　　　　　　　</a:t>
                      </a:r>
                      <a:r>
                        <a:rPr kumimoji="1" lang="en-US" altLang="ja-JP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0.6</a:t>
                      </a:r>
                      <a:r>
                        <a:rPr kumimoji="1" lang="ja-JP" alt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　 　</a:t>
                      </a: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   </a:t>
                      </a:r>
                      <a:r>
                        <a:rPr kumimoji="1" lang="ja-JP" alt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　　　　 　　 　</a:t>
                      </a:r>
                      <a:endParaRPr kumimoji="1" lang="ja-JP" altLang="en-US" sz="1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 ○システム改修後運用経費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(42.6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－現行運用経費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(42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＝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0.6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◆その他</a:t>
                      </a: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195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Meiryo UI" pitchFamily="50" charset="-128"/>
                        </a:rPr>
                        <a:t>システム（増加分） 　　　　　    </a:t>
                      </a:r>
                      <a:r>
                        <a:rPr kumimoji="1" lang="en-US" altLang="ja-JP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0.3</a:t>
                      </a:r>
                      <a:r>
                        <a:rPr kumimoji="1" lang="ja-JP" alt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 ○平成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29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年度予算の経常経費上位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24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システムの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     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システム運用経費増加分（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0.3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億円） 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÷ 0.9  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＝ 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0.3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  （上位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24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システムの現行運用経費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(73.3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)÷ 195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システムの現行運用経費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(83.4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億円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)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＝</a:t>
                      </a: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0.9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266700" marR="0" lvl="0" indent="-266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2000" marR="72000" marT="53986" marB="539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-14649" y="0"/>
            <a:ext cx="9144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積算内訳</a:t>
            </a:r>
            <a:endParaRPr lang="ja-JP" altLang="en-US" sz="20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797113"/>
            <a:ext cx="417646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■　ランニングコスト　　約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0.9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endParaRPr lang="en-US" altLang="ja-JP" sz="16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121196" y="476672"/>
            <a:ext cx="521733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（２）積算内訳（ランニングコスト）</a:t>
            </a:r>
            <a:endParaRPr lang="en-US" altLang="ja-JP" sz="2000" b="1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正方形/長方形 27"/>
          <p:cNvSpPr>
            <a:spLocks noChangeArrowheads="1"/>
          </p:cNvSpPr>
          <p:nvPr/>
        </p:nvSpPr>
        <p:spPr bwMode="auto">
          <a:xfrm>
            <a:off x="8112125" y="24526"/>
            <a:ext cx="10318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ja-JP" altLang="en-US" sz="1100" b="1" dirty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コスト</a:t>
            </a:r>
            <a:r>
              <a:rPr lang="en-US" altLang="ja-JP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５</a:t>
            </a:r>
            <a:endParaRPr lang="ja-JP" altLang="en-US" sz="1200" b="1" dirty="0">
              <a:solidFill>
                <a:srgbClr val="000000"/>
              </a:solidFill>
              <a:latin typeface="ＭＳ Ｐゴシック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230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11985</TotalTime>
  <Words>246</Words>
  <Application>Microsoft Office PowerPoint</Application>
  <PresentationFormat>画面に合わせる (4:3)</PresentationFormat>
  <Paragraphs>131</Paragraphs>
  <Slides>7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HGｺﾞｼｯｸM</vt:lpstr>
      <vt:lpstr>Meiryo UI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  <vt:lpstr>目　　次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/>
  <cp:lastModifiedBy>米谷 隆平</cp:lastModifiedBy>
  <cp:revision>1444</cp:revision>
  <cp:lastPrinted>2017-09-08T00:52:45Z</cp:lastPrinted>
  <dcterms:created xsi:type="dcterms:W3CDTF">2013-07-16T06:48:23Z</dcterms:created>
  <dcterms:modified xsi:type="dcterms:W3CDTF">2017-09-08T00:52:50Z</dcterms:modified>
</cp:coreProperties>
</file>