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337" r:id="rId2"/>
    <p:sldId id="339" r:id="rId3"/>
    <p:sldId id="340" r:id="rId4"/>
    <p:sldId id="341" r:id="rId5"/>
    <p:sldId id="342" r:id="rId6"/>
    <p:sldId id="461" r:id="rId7"/>
    <p:sldId id="344" r:id="rId8"/>
    <p:sldId id="345" r:id="rId9"/>
    <p:sldId id="346" r:id="rId10"/>
    <p:sldId id="347" r:id="rId11"/>
  </p:sldIdLst>
  <p:sldSz cx="9144000" cy="6858000" type="screen4x3"/>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18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00" autoAdjust="0"/>
    <p:restoredTop sz="94737" autoAdjust="0"/>
  </p:normalViewPr>
  <p:slideViewPr>
    <p:cSldViewPr>
      <p:cViewPr varScale="1">
        <p:scale>
          <a:sx n="74" d="100"/>
          <a:sy n="74" d="100"/>
        </p:scale>
        <p:origin x="139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4307047" cy="34036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2" y="0"/>
            <a:ext cx="4307047" cy="340360"/>
          </a:xfrm>
          <a:prstGeom prst="rect">
            <a:avLst/>
          </a:prstGeom>
        </p:spPr>
        <p:txBody>
          <a:bodyPr vert="horz" lIns="91440" tIns="45720" rIns="91440" bIns="45720" rtlCol="0"/>
          <a:lstStyle>
            <a:lvl1pPr algn="r">
              <a:defRPr sz="1200"/>
            </a:lvl1pPr>
          </a:lstStyle>
          <a:p>
            <a:fld id="{4179279C-853F-4F34-A5D2-B95F4823AB07}" type="datetimeFigureOut">
              <a:rPr kumimoji="1" lang="ja-JP" altLang="en-US" smtClean="0"/>
              <a:pPr/>
              <a:t>2017/8/16</a:t>
            </a:fld>
            <a:endParaRPr kumimoji="1" lang="ja-JP" altLang="en-US"/>
          </a:p>
        </p:txBody>
      </p:sp>
      <p:sp>
        <p:nvSpPr>
          <p:cNvPr id="4" name="スライド イメージ プレースホルダ 3"/>
          <p:cNvSpPr>
            <a:spLocks noGrp="1" noRot="1" noChangeAspect="1"/>
          </p:cNvSpPr>
          <p:nvPr>
            <p:ph type="sldImg" idx="2"/>
          </p:nvPr>
        </p:nvSpPr>
        <p:spPr>
          <a:xfrm>
            <a:off x="3268663" y="511175"/>
            <a:ext cx="3402012" cy="2551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993934" y="3233420"/>
            <a:ext cx="7951470" cy="306324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6465659"/>
            <a:ext cx="4307047" cy="34036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2" y="6465659"/>
            <a:ext cx="4307047" cy="340360"/>
          </a:xfrm>
          <a:prstGeom prst="rect">
            <a:avLst/>
          </a:prstGeom>
        </p:spPr>
        <p:txBody>
          <a:bodyPr vert="horz" lIns="91440" tIns="45720" rIns="91440" bIns="4572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53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15363"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89F0FC-4190-4FFE-AB08-4DED16EE2F4D}" type="slidenum">
              <a:rPr lang="ja-JP" altLang="en-US">
                <a:solidFill>
                  <a:prstClr val="black"/>
                </a:solidFill>
              </a:rPr>
              <a:pPr fontAlgn="base">
                <a:spcBef>
                  <a:spcPct val="0"/>
                </a:spcBef>
                <a:spcAft>
                  <a:spcPct val="0"/>
                </a:spcAft>
                <a:defRPr/>
              </a:pPr>
              <a:t>1</a:t>
            </a:fld>
            <a:endParaRPr lang="en-US" altLang="ja-JP" dirty="0">
              <a:solidFill>
                <a:prstClr val="black"/>
              </a:solidFill>
            </a:endParaRPr>
          </a:p>
        </p:txBody>
      </p:sp>
    </p:spTree>
    <p:extLst>
      <p:ext uri="{BB962C8B-B14F-4D97-AF65-F5344CB8AC3E}">
        <p14:creationId xmlns:p14="http://schemas.microsoft.com/office/powerpoint/2010/main" val="1158163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lang="ja-JP" altLang="en-US" smtClean="0">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673060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lang="ja-JP" altLang="en-US" smtClean="0">
                <a:solidFill>
                  <a:prstClr val="black"/>
                </a:solidFill>
              </a:rPr>
              <a:pPr/>
              <a:t>4</a:t>
            </a:fld>
            <a:endParaRPr lang="ja-JP" altLang="en-US">
              <a:solidFill>
                <a:prstClr val="black"/>
              </a:solidFill>
            </a:endParaRPr>
          </a:p>
        </p:txBody>
      </p:sp>
    </p:spTree>
    <p:extLst>
      <p:ext uri="{BB962C8B-B14F-4D97-AF65-F5344CB8AC3E}">
        <p14:creationId xmlns:p14="http://schemas.microsoft.com/office/powerpoint/2010/main" val="22928690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308C615-631D-4AD2-8CDC-5C132F111DAD}" type="slidenum">
              <a:rPr lang="ja-JP" altLang="en-US" smtClean="0">
                <a:solidFill>
                  <a:prstClr val="black"/>
                </a:solidFill>
              </a:rPr>
              <a:pPr/>
              <a:t>5</a:t>
            </a:fld>
            <a:endParaRPr lang="ja-JP" altLang="en-US">
              <a:solidFill>
                <a:prstClr val="black"/>
              </a:solidFill>
            </a:endParaRPr>
          </a:p>
        </p:txBody>
      </p:sp>
    </p:spTree>
    <p:extLst>
      <p:ext uri="{BB962C8B-B14F-4D97-AF65-F5344CB8AC3E}">
        <p14:creationId xmlns:p14="http://schemas.microsoft.com/office/powerpoint/2010/main" val="3026419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lang="ja-JP" altLang="en-US" smtClean="0">
                <a:solidFill>
                  <a:prstClr val="black"/>
                </a:solidFill>
              </a:rPr>
              <a:pPr/>
              <a:t>6</a:t>
            </a:fld>
            <a:endParaRPr lang="ja-JP" altLang="en-US">
              <a:solidFill>
                <a:prstClr val="black"/>
              </a:solidFill>
            </a:endParaRPr>
          </a:p>
        </p:txBody>
      </p:sp>
    </p:spTree>
    <p:extLst>
      <p:ext uri="{BB962C8B-B14F-4D97-AF65-F5344CB8AC3E}">
        <p14:creationId xmlns:p14="http://schemas.microsoft.com/office/powerpoint/2010/main" val="20601832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lang="ja-JP" altLang="en-US" smtClean="0">
                <a:solidFill>
                  <a:prstClr val="black"/>
                </a:solidFill>
              </a:rPr>
              <a:pPr/>
              <a:t>10</a:t>
            </a:fld>
            <a:endParaRPr lang="ja-JP" altLang="en-US">
              <a:solidFill>
                <a:prstClr val="black"/>
              </a:solidFill>
            </a:endParaRPr>
          </a:p>
        </p:txBody>
      </p:sp>
    </p:spTree>
    <p:extLst>
      <p:ext uri="{BB962C8B-B14F-4D97-AF65-F5344CB8AC3E}">
        <p14:creationId xmlns:p14="http://schemas.microsoft.com/office/powerpoint/2010/main" val="357472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2017/8/16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1916832"/>
            <a:ext cx="9144000" cy="2451279"/>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defRPr/>
            </a:pPr>
            <a:r>
              <a:rPr lang="ja-JP" altLang="en-US" sz="3600" dirty="0" smtClean="0">
                <a:solidFill>
                  <a:prstClr val="black"/>
                </a:solidFill>
              </a:rPr>
              <a:t>　　　　　６　　総合</a:t>
            </a:r>
            <a:r>
              <a:rPr lang="ja-JP" altLang="en-US" sz="3600" dirty="0">
                <a:solidFill>
                  <a:prstClr val="black"/>
                </a:solidFill>
              </a:rPr>
              <a:t>区政</a:t>
            </a:r>
            <a:r>
              <a:rPr lang="ja-JP" altLang="en-US" sz="3600" dirty="0" smtClean="0">
                <a:solidFill>
                  <a:prstClr val="black"/>
                </a:solidFill>
              </a:rPr>
              <a:t>会議　　</a:t>
            </a:r>
            <a:endParaRPr lang="en-US" altLang="ja-JP" sz="3600" dirty="0" smtClean="0">
              <a:solidFill>
                <a:prstClr val="black"/>
              </a:solidFill>
            </a:endParaRPr>
          </a:p>
          <a:p>
            <a:pPr algn="l">
              <a:defRPr/>
            </a:pPr>
            <a:r>
              <a:rPr lang="ja-JP" altLang="en-US" sz="3600" dirty="0" smtClean="0">
                <a:solidFill>
                  <a:prstClr val="black"/>
                </a:solidFill>
              </a:rPr>
              <a:t>　　　　　　　　地域自治区・地域協議会</a:t>
            </a:r>
            <a:endParaRPr lang="ja-JP" altLang="en-US" sz="2600" dirty="0">
              <a:solidFill>
                <a:prstClr val="black"/>
              </a:solidFill>
              <a:latin typeface="ＭＳ Ｐゴシック"/>
            </a:endParaRPr>
          </a:p>
        </p:txBody>
      </p:sp>
    </p:spTree>
    <p:extLst>
      <p:ext uri="{BB962C8B-B14F-4D97-AF65-F5344CB8AC3E}">
        <p14:creationId xmlns:p14="http://schemas.microsoft.com/office/powerpoint/2010/main" val="4640974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79512" y="768694"/>
            <a:ext cx="8784976" cy="72008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市町村長の権限に属する事務を分掌させ、及び地域の住民の意見を反映させつつ</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ja-JP" sz="1400" dirty="0" smtClean="0">
                <a:solidFill>
                  <a:prstClr val="black"/>
                </a:solidFill>
                <a:latin typeface="Meiryo UI" pitchFamily="50" charset="-128"/>
                <a:ea typeface="Meiryo UI" pitchFamily="50" charset="-128"/>
                <a:cs typeface="Meiryo UI" pitchFamily="50" charset="-128"/>
              </a:rPr>
              <a:t>これを処理させるため、条例で</a:t>
            </a:r>
            <a:endParaRPr lang="en-US" altLang="ja-JP" sz="1400" dirty="0" smtClean="0">
              <a:solidFill>
                <a:prstClr val="black"/>
              </a:solidFill>
              <a:latin typeface="Meiryo UI" pitchFamily="50" charset="-128"/>
              <a:ea typeface="Meiryo UI" pitchFamily="50" charset="-128"/>
              <a:cs typeface="Meiryo UI" pitchFamily="50" charset="-128"/>
            </a:endParaRPr>
          </a:p>
          <a:p>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設置できるとされており、分掌する事務を執行する「事務所」と</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ja-JP" sz="1400" dirty="0" smtClean="0">
                <a:solidFill>
                  <a:prstClr val="black"/>
                </a:solidFill>
                <a:latin typeface="Meiryo UI" pitchFamily="50" charset="-128"/>
                <a:ea typeface="Meiryo UI" pitchFamily="50" charset="-128"/>
                <a:cs typeface="Meiryo UI" pitchFamily="50" charset="-128"/>
              </a:rPr>
              <a:t>住民意見を反映するための「地域協議会」を設置する</a:t>
            </a:r>
            <a:endParaRPr lang="en-US" altLang="ja-JP" sz="1400" dirty="0" smtClean="0">
              <a:solidFill>
                <a:prstClr val="black"/>
              </a:solidFill>
              <a:latin typeface="Meiryo UI" pitchFamily="50" charset="-128"/>
              <a:ea typeface="Meiryo UI" pitchFamily="50" charset="-128"/>
              <a:cs typeface="Meiryo UI" pitchFamily="50" charset="-128"/>
            </a:endParaRPr>
          </a:p>
          <a:p>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こととされている（</a:t>
            </a:r>
            <a:r>
              <a:rPr lang="ja-JP" altLang="ja-JP" sz="1200" dirty="0" smtClean="0">
                <a:solidFill>
                  <a:prstClr val="black"/>
                </a:solidFill>
                <a:latin typeface="Meiryo UI" pitchFamily="50" charset="-128"/>
                <a:ea typeface="Meiryo UI" pitchFamily="50" charset="-128"/>
                <a:cs typeface="Meiryo UI" pitchFamily="50" charset="-128"/>
              </a:rPr>
              <a:t>地方自治法第</a:t>
            </a:r>
            <a:r>
              <a:rPr lang="en-US" altLang="ja-JP" sz="1200" dirty="0" smtClean="0">
                <a:solidFill>
                  <a:prstClr val="black"/>
                </a:solidFill>
                <a:latin typeface="Meiryo UI" pitchFamily="50" charset="-128"/>
                <a:ea typeface="Meiryo UI" pitchFamily="50" charset="-128"/>
                <a:cs typeface="Meiryo UI" pitchFamily="50" charset="-128"/>
              </a:rPr>
              <a:t>202</a:t>
            </a:r>
            <a:r>
              <a:rPr lang="ja-JP" altLang="ja-JP" sz="1200" dirty="0" smtClean="0">
                <a:solidFill>
                  <a:prstClr val="black"/>
                </a:solidFill>
                <a:latin typeface="Meiryo UI" pitchFamily="50" charset="-128"/>
                <a:ea typeface="Meiryo UI" pitchFamily="50" charset="-128"/>
                <a:cs typeface="Meiryo UI" pitchFamily="50" charset="-128"/>
              </a:rPr>
              <a:t>条の４、第</a:t>
            </a:r>
            <a:r>
              <a:rPr lang="en-US" altLang="ja-JP" sz="1200" dirty="0" smtClean="0">
                <a:solidFill>
                  <a:prstClr val="black"/>
                </a:solidFill>
                <a:latin typeface="Meiryo UI" pitchFamily="50" charset="-128"/>
                <a:ea typeface="Meiryo UI" pitchFamily="50" charset="-128"/>
                <a:cs typeface="Meiryo UI" pitchFamily="50" charset="-128"/>
              </a:rPr>
              <a:t>202</a:t>
            </a:r>
            <a:r>
              <a:rPr lang="ja-JP" altLang="ja-JP" sz="1200" dirty="0" smtClean="0">
                <a:solidFill>
                  <a:prstClr val="black"/>
                </a:solidFill>
                <a:latin typeface="Meiryo UI" pitchFamily="50" charset="-128"/>
                <a:ea typeface="Meiryo UI" pitchFamily="50" charset="-128"/>
                <a:cs typeface="Meiryo UI" pitchFamily="50" charset="-128"/>
              </a:rPr>
              <a:t>条の５）</a:t>
            </a:r>
            <a:endParaRPr lang="ja-JP" altLang="en-US" sz="1200" dirty="0" smtClean="0">
              <a:solidFill>
                <a:prstClr val="black"/>
              </a:solidFill>
              <a:latin typeface="Meiryo UI" pitchFamily="50" charset="-128"/>
              <a:ea typeface="Meiryo UI" pitchFamily="50" charset="-128"/>
              <a:cs typeface="Meiryo UI" pitchFamily="50" charset="-128"/>
            </a:endParaRPr>
          </a:p>
        </p:txBody>
      </p:sp>
      <p:sp>
        <p:nvSpPr>
          <p:cNvPr id="22" name="テキスト ボックス 21"/>
          <p:cNvSpPr txBox="1"/>
          <p:nvPr/>
        </p:nvSpPr>
        <p:spPr>
          <a:xfrm>
            <a:off x="323528" y="5346487"/>
            <a:ext cx="4392488" cy="276999"/>
          </a:xfrm>
          <a:prstGeom prst="rect">
            <a:avLst/>
          </a:prstGeom>
          <a:noFill/>
        </p:spPr>
        <p:txBody>
          <a:bodyPr wrap="square" rtlCol="0">
            <a:spAutoFit/>
          </a:bodyPr>
          <a:lstStyle/>
          <a:p>
            <a:endParaRPr lang="en-US" altLang="ja-JP" sz="1200" dirty="0" smtClean="0">
              <a:solidFill>
                <a:prstClr val="black"/>
              </a:solidFill>
              <a:latin typeface="メイリオ" pitchFamily="50" charset="-128"/>
              <a:ea typeface="メイリオ" pitchFamily="50" charset="-128"/>
              <a:cs typeface="メイリオ" pitchFamily="50" charset="-128"/>
            </a:endParaRPr>
          </a:p>
        </p:txBody>
      </p:sp>
      <p:sp>
        <p:nvSpPr>
          <p:cNvPr id="16" name="正方形/長方形 15"/>
          <p:cNvSpPr/>
          <p:nvPr/>
        </p:nvSpPr>
        <p:spPr>
          <a:xfrm>
            <a:off x="0" y="0"/>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　参考（地域自治区制度の概要）</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3" name="テキスト ボックス 22"/>
          <p:cNvSpPr txBox="1"/>
          <p:nvPr/>
        </p:nvSpPr>
        <p:spPr>
          <a:xfrm>
            <a:off x="-180528" y="408654"/>
            <a:ext cx="1812876" cy="369332"/>
          </a:xfrm>
          <a:prstGeom prst="rect">
            <a:avLst/>
          </a:prstGeom>
          <a:noFill/>
        </p:spPr>
        <p:txBody>
          <a:bodyPr wrap="square" rtlCol="0">
            <a:spAutoFit/>
          </a:bodyPr>
          <a:lstStyle/>
          <a:p>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（１）根拠</a:t>
            </a:r>
            <a:endParaRPr lang="en-US" altLang="ja-JP" b="1" dirty="0" smtClean="0">
              <a:solidFill>
                <a:prstClr val="black"/>
              </a:solidFill>
              <a:latin typeface="Meiryo UI" pitchFamily="50" charset="-128"/>
              <a:ea typeface="Meiryo UI" pitchFamily="50" charset="-128"/>
              <a:cs typeface="Meiryo UI" pitchFamily="50" charset="-128"/>
            </a:endParaRPr>
          </a:p>
        </p:txBody>
      </p:sp>
      <p:sp>
        <p:nvSpPr>
          <p:cNvPr id="29" name="テキスト ボックス 28"/>
          <p:cNvSpPr txBox="1"/>
          <p:nvPr/>
        </p:nvSpPr>
        <p:spPr>
          <a:xfrm>
            <a:off x="-180528" y="1556792"/>
            <a:ext cx="5217337" cy="369332"/>
          </a:xfrm>
          <a:prstGeom prst="rect">
            <a:avLst/>
          </a:prstGeom>
          <a:noFill/>
        </p:spPr>
        <p:txBody>
          <a:bodyPr wrap="square" rtlCol="0">
            <a:spAutoFit/>
          </a:bodyPr>
          <a:lstStyle/>
          <a:p>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（２）地域自治区の性格</a:t>
            </a:r>
            <a:endParaRPr lang="en-US" altLang="ja-JP" b="1" dirty="0" smtClean="0">
              <a:solidFill>
                <a:prstClr val="black"/>
              </a:solidFill>
              <a:latin typeface="Meiryo UI" pitchFamily="50" charset="-128"/>
              <a:ea typeface="Meiryo UI" pitchFamily="50" charset="-128"/>
              <a:cs typeface="Meiryo UI" pitchFamily="50" charset="-128"/>
            </a:endParaRPr>
          </a:p>
        </p:txBody>
      </p:sp>
      <p:sp>
        <p:nvSpPr>
          <p:cNvPr id="31" name="正方形/長方形 30"/>
          <p:cNvSpPr/>
          <p:nvPr/>
        </p:nvSpPr>
        <p:spPr>
          <a:xfrm>
            <a:off x="179512" y="1916832"/>
            <a:ext cx="8784976" cy="28803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法人格を持たない行政区画の一種</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11" name="正方形/長方形 10"/>
          <p:cNvSpPr/>
          <p:nvPr/>
        </p:nvSpPr>
        <p:spPr>
          <a:xfrm>
            <a:off x="179512" y="3649013"/>
            <a:ext cx="4032448" cy="3004225"/>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 name="正方形/長方形 11"/>
          <p:cNvSpPr/>
          <p:nvPr/>
        </p:nvSpPr>
        <p:spPr>
          <a:xfrm>
            <a:off x="0" y="4365104"/>
            <a:ext cx="1872208"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ja-JP" sz="1600" b="1" dirty="0" smtClean="0">
                <a:solidFill>
                  <a:prstClr val="black"/>
                </a:solidFill>
                <a:latin typeface="HG丸ｺﾞｼｯｸM-PRO" pitchFamily="50" charset="-128"/>
                <a:ea typeface="HG丸ｺﾞｼｯｸM-PRO" pitchFamily="50" charset="-128"/>
              </a:rPr>
              <a:t>【</a:t>
            </a:r>
            <a:r>
              <a:rPr lang="ja-JP" altLang="en-US" sz="1600" b="1" dirty="0" smtClean="0">
                <a:solidFill>
                  <a:prstClr val="black"/>
                </a:solidFill>
                <a:latin typeface="HG丸ｺﾞｼｯｸM-PRO" pitchFamily="50" charset="-128"/>
                <a:ea typeface="HG丸ｺﾞｼｯｸM-PRO" pitchFamily="50" charset="-128"/>
              </a:rPr>
              <a:t>　委　員　</a:t>
            </a:r>
            <a:r>
              <a:rPr lang="en-US" altLang="ja-JP" sz="1600" b="1" dirty="0" smtClean="0">
                <a:solidFill>
                  <a:prstClr val="black"/>
                </a:solidFill>
                <a:latin typeface="HG丸ｺﾞｼｯｸM-PRO" pitchFamily="50" charset="-128"/>
                <a:ea typeface="HG丸ｺﾞｼｯｸM-PRO" pitchFamily="50" charset="-128"/>
              </a:rPr>
              <a:t>】</a:t>
            </a:r>
            <a:endParaRPr lang="ja-JP" altLang="en-US" sz="1600" b="1" dirty="0">
              <a:solidFill>
                <a:prstClr val="black"/>
              </a:solidFill>
              <a:latin typeface="HG丸ｺﾞｼｯｸM-PRO" pitchFamily="50" charset="-128"/>
              <a:ea typeface="HG丸ｺﾞｼｯｸM-PRO" pitchFamily="50" charset="-128"/>
            </a:endParaRPr>
          </a:p>
        </p:txBody>
      </p:sp>
      <p:sp>
        <p:nvSpPr>
          <p:cNvPr id="14" name="正方形/長方形 13"/>
          <p:cNvSpPr/>
          <p:nvPr/>
        </p:nvSpPr>
        <p:spPr>
          <a:xfrm>
            <a:off x="-468560" y="4653136"/>
            <a:ext cx="4968552" cy="14401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7063"/>
            <a:r>
              <a:rPr lang="ja-JP" altLang="en-US" sz="1400" dirty="0" smtClean="0">
                <a:solidFill>
                  <a:prstClr val="black"/>
                </a:solidFill>
                <a:latin typeface="Meiryo UI" pitchFamily="50" charset="-128"/>
                <a:ea typeface="Meiryo UI" pitchFamily="50" charset="-128"/>
                <a:cs typeface="Meiryo UI" pitchFamily="50" charset="-128"/>
              </a:rPr>
              <a:t>◆　地</a:t>
            </a:r>
            <a:r>
              <a:rPr lang="ja-JP" altLang="ja-JP" sz="1400" dirty="0" smtClean="0">
                <a:solidFill>
                  <a:prstClr val="black"/>
                </a:solidFill>
                <a:latin typeface="Meiryo UI" pitchFamily="50" charset="-128"/>
                <a:ea typeface="Meiryo UI" pitchFamily="50" charset="-128"/>
                <a:cs typeface="Meiryo UI" pitchFamily="50" charset="-128"/>
              </a:rPr>
              <a:t>域自治区</a:t>
            </a:r>
            <a:r>
              <a:rPr lang="ja-JP" altLang="en-US" sz="1400" dirty="0" smtClean="0">
                <a:solidFill>
                  <a:prstClr val="black"/>
                </a:solidFill>
                <a:latin typeface="Meiryo UI" pitchFamily="50" charset="-128"/>
                <a:ea typeface="Meiryo UI" pitchFamily="50" charset="-128"/>
                <a:cs typeface="Meiryo UI" pitchFamily="50" charset="-128"/>
              </a:rPr>
              <a:t>の区域</a:t>
            </a:r>
            <a:r>
              <a:rPr lang="ja-JP" altLang="ja-JP" sz="1400" dirty="0" smtClean="0">
                <a:solidFill>
                  <a:prstClr val="black"/>
                </a:solidFill>
                <a:latin typeface="Meiryo UI" pitchFamily="50" charset="-128"/>
                <a:ea typeface="Meiryo UI" pitchFamily="50" charset="-128"/>
                <a:cs typeface="Meiryo UI" pitchFamily="50" charset="-128"/>
              </a:rPr>
              <a:t>内に住所を有する者のうちから、</a:t>
            </a:r>
            <a:endParaRPr lang="en-US" altLang="ja-JP" sz="1400" dirty="0" smtClean="0">
              <a:solidFill>
                <a:prstClr val="black"/>
              </a:solidFill>
              <a:latin typeface="Meiryo UI" pitchFamily="50" charset="-128"/>
              <a:ea typeface="Meiryo UI" pitchFamily="50" charset="-128"/>
              <a:cs typeface="Meiryo UI" pitchFamily="50" charset="-128"/>
            </a:endParaRPr>
          </a:p>
          <a:p>
            <a:pPr marL="627063"/>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市町村の長が</a:t>
            </a:r>
            <a:r>
              <a:rPr lang="ja-JP" altLang="en-US" sz="1400" dirty="0" smtClean="0">
                <a:solidFill>
                  <a:prstClr val="black"/>
                </a:solidFill>
                <a:latin typeface="Meiryo UI" pitchFamily="50" charset="-128"/>
                <a:ea typeface="Meiryo UI" pitchFamily="50" charset="-128"/>
                <a:cs typeface="Meiryo UI" pitchFamily="50" charset="-128"/>
              </a:rPr>
              <a:t>選任</a:t>
            </a:r>
            <a:endParaRPr lang="en-US" altLang="ja-JP" sz="1400" dirty="0" smtClean="0">
              <a:solidFill>
                <a:prstClr val="black"/>
              </a:solidFill>
              <a:latin typeface="Meiryo UI" pitchFamily="50" charset="-128"/>
              <a:ea typeface="Meiryo UI" pitchFamily="50" charset="-128"/>
              <a:cs typeface="Meiryo UI" pitchFamily="50" charset="-128"/>
            </a:endParaRPr>
          </a:p>
          <a:p>
            <a:pPr marL="627063"/>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多様な意見が適切に反映されるよう配慮</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smtClean="0">
              <a:solidFill>
                <a:prstClr val="black"/>
              </a:solidFill>
              <a:latin typeface="Meiryo UI" pitchFamily="50" charset="-128"/>
              <a:ea typeface="Meiryo UI" pitchFamily="50" charset="-128"/>
              <a:cs typeface="Meiryo UI" pitchFamily="50" charset="-128"/>
            </a:endParaRPr>
          </a:p>
          <a:p>
            <a:pPr marL="627063"/>
            <a:endParaRPr lang="en-US" altLang="ja-JP" sz="1000" dirty="0" smtClean="0">
              <a:solidFill>
                <a:prstClr val="black"/>
              </a:solidFill>
              <a:latin typeface="Meiryo UI" pitchFamily="50" charset="-128"/>
              <a:ea typeface="Meiryo UI" pitchFamily="50" charset="-128"/>
              <a:cs typeface="Meiryo UI" pitchFamily="50" charset="-128"/>
            </a:endParaRPr>
          </a:p>
          <a:p>
            <a:pPr marL="622300"/>
            <a:r>
              <a:rPr lang="ja-JP" altLang="en-US" sz="1400" dirty="0" smtClean="0">
                <a:solidFill>
                  <a:prstClr val="black"/>
                </a:solidFill>
                <a:latin typeface="Meiryo UI" pitchFamily="50" charset="-128"/>
                <a:ea typeface="Meiryo UI" pitchFamily="50" charset="-128"/>
                <a:cs typeface="Meiryo UI" pitchFamily="50" charset="-128"/>
              </a:rPr>
              <a:t>◆　任期は</a:t>
            </a:r>
            <a:r>
              <a:rPr lang="ja-JP" altLang="ja-JP" sz="1400" dirty="0" smtClean="0">
                <a:solidFill>
                  <a:prstClr val="black"/>
                </a:solidFill>
                <a:latin typeface="Meiryo UI" pitchFamily="50" charset="-128"/>
                <a:ea typeface="Meiryo UI" pitchFamily="50" charset="-128"/>
                <a:cs typeface="Meiryo UI" pitchFamily="50" charset="-128"/>
              </a:rPr>
              <a:t>４年以内</a:t>
            </a:r>
            <a:endParaRPr lang="en-US" altLang="ja-JP" sz="1400" dirty="0" smtClean="0">
              <a:solidFill>
                <a:prstClr val="black"/>
              </a:solidFill>
              <a:latin typeface="Meiryo UI" pitchFamily="50" charset="-128"/>
              <a:ea typeface="Meiryo UI" pitchFamily="50" charset="-128"/>
              <a:cs typeface="Meiryo UI" pitchFamily="50" charset="-128"/>
            </a:endParaRPr>
          </a:p>
          <a:p>
            <a:pPr marL="622300"/>
            <a:endParaRPr lang="en-US" altLang="ja-JP" sz="1000" dirty="0" smtClean="0">
              <a:solidFill>
                <a:prstClr val="black"/>
              </a:solidFill>
              <a:latin typeface="Meiryo UI" pitchFamily="50" charset="-128"/>
              <a:ea typeface="Meiryo UI" pitchFamily="50" charset="-128"/>
              <a:cs typeface="Meiryo UI" pitchFamily="50" charset="-128"/>
            </a:endParaRPr>
          </a:p>
          <a:p>
            <a:pPr marL="622300"/>
            <a:r>
              <a:rPr lang="ja-JP" altLang="en-US" sz="1400" dirty="0" smtClean="0">
                <a:solidFill>
                  <a:prstClr val="black"/>
                </a:solidFill>
                <a:latin typeface="Meiryo UI" pitchFamily="50" charset="-128"/>
                <a:ea typeface="Meiryo UI" pitchFamily="50" charset="-128"/>
                <a:cs typeface="Meiryo UI" pitchFamily="50" charset="-128"/>
              </a:rPr>
              <a:t>◆　報酬</a:t>
            </a:r>
            <a:r>
              <a:rPr lang="ja-JP" altLang="ja-JP" sz="1400" dirty="0" smtClean="0">
                <a:solidFill>
                  <a:prstClr val="black"/>
                </a:solidFill>
                <a:latin typeface="Meiryo UI" pitchFamily="50" charset="-128"/>
                <a:ea typeface="Meiryo UI" pitchFamily="50" charset="-128"/>
                <a:cs typeface="Meiryo UI" pitchFamily="50" charset="-128"/>
              </a:rPr>
              <a:t>を支給しないとすることができる</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15" name="テキスト ボックス 14"/>
          <p:cNvSpPr txBox="1"/>
          <p:nvPr/>
        </p:nvSpPr>
        <p:spPr>
          <a:xfrm>
            <a:off x="-180528" y="3275692"/>
            <a:ext cx="5217337" cy="369332"/>
          </a:xfrm>
          <a:prstGeom prst="rect">
            <a:avLst/>
          </a:prstGeom>
          <a:noFill/>
        </p:spPr>
        <p:txBody>
          <a:bodyPr wrap="square" rtlCol="0">
            <a:spAutoFit/>
          </a:bodyPr>
          <a:lstStyle/>
          <a:p>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（４）地域協議会</a:t>
            </a:r>
            <a:endParaRPr lang="en-US" altLang="ja-JP" b="1" dirty="0" smtClean="0">
              <a:solidFill>
                <a:prstClr val="black"/>
              </a:solidFill>
              <a:latin typeface="Meiryo UI" pitchFamily="50" charset="-128"/>
              <a:ea typeface="Meiryo UI" pitchFamily="50" charset="-128"/>
              <a:cs typeface="Meiryo UI" pitchFamily="50" charset="-128"/>
            </a:endParaRPr>
          </a:p>
        </p:txBody>
      </p:sp>
      <p:sp>
        <p:nvSpPr>
          <p:cNvPr id="17" name="大かっこ 16"/>
          <p:cNvSpPr/>
          <p:nvPr/>
        </p:nvSpPr>
        <p:spPr>
          <a:xfrm>
            <a:off x="323528" y="6124557"/>
            <a:ext cx="3600400" cy="472795"/>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100" dirty="0" smtClean="0">
                <a:solidFill>
                  <a:prstClr val="black"/>
                </a:solidFill>
                <a:latin typeface="Meiryo UI" pitchFamily="50" charset="-128"/>
                <a:ea typeface="Meiryo UI" pitchFamily="50" charset="-128"/>
                <a:cs typeface="Meiryo UI" pitchFamily="50" charset="-128"/>
              </a:rPr>
              <a:t>　　</a:t>
            </a:r>
            <a:endParaRPr lang="en-US" altLang="ja-JP" sz="1100" dirty="0" smtClean="0">
              <a:solidFill>
                <a:prstClr val="black"/>
              </a:solidFill>
              <a:latin typeface="Meiryo UI" pitchFamily="50" charset="-128"/>
              <a:ea typeface="Meiryo UI" pitchFamily="50" charset="-128"/>
              <a:cs typeface="Meiryo UI" pitchFamily="50" charset="-128"/>
            </a:endParaRPr>
          </a:p>
          <a:p>
            <a:r>
              <a:rPr lang="ja-JP" altLang="en-US" sz="1100" dirty="0" smtClean="0">
                <a:solidFill>
                  <a:prstClr val="black"/>
                </a:solidFill>
                <a:latin typeface="Meiryo UI" pitchFamily="50" charset="-128"/>
                <a:ea typeface="Meiryo UI" pitchFamily="50" charset="-128"/>
                <a:cs typeface="Meiryo UI" pitchFamily="50" charset="-128"/>
              </a:rPr>
              <a:t>　</a:t>
            </a:r>
            <a:r>
              <a:rPr lang="ja-JP" altLang="ja-JP" sz="1100" dirty="0" smtClean="0">
                <a:solidFill>
                  <a:prstClr val="black"/>
                </a:solidFill>
                <a:latin typeface="Meiryo UI" pitchFamily="50" charset="-128"/>
                <a:ea typeface="Meiryo UI" pitchFamily="50" charset="-128"/>
                <a:cs typeface="Meiryo UI" pitchFamily="50" charset="-128"/>
              </a:rPr>
              <a:t>地制調答申</a:t>
            </a:r>
            <a:r>
              <a:rPr lang="ja-JP" altLang="en-US" sz="1100" dirty="0" smtClean="0">
                <a:solidFill>
                  <a:prstClr val="black"/>
                </a:solidFill>
                <a:latin typeface="Meiryo UI" pitchFamily="50" charset="-128"/>
                <a:ea typeface="Meiryo UI" pitchFamily="50" charset="-128"/>
                <a:cs typeface="Meiryo UI" pitchFamily="50" charset="-128"/>
              </a:rPr>
              <a:t>　 </a:t>
            </a:r>
            <a:r>
              <a:rPr lang="ja-JP" altLang="ja-JP" sz="1100" dirty="0" smtClean="0">
                <a:solidFill>
                  <a:prstClr val="black"/>
                </a:solidFill>
                <a:latin typeface="Meiryo UI" pitchFamily="50" charset="-128"/>
                <a:ea typeface="Meiryo UI" pitchFamily="50" charset="-128"/>
                <a:cs typeface="Meiryo UI" pitchFamily="50" charset="-128"/>
              </a:rPr>
              <a:t>：原則として無報酬とする　</a:t>
            </a:r>
            <a:endParaRPr lang="en-US" altLang="ja-JP" sz="1100" dirty="0" smtClean="0">
              <a:solidFill>
                <a:prstClr val="black"/>
              </a:solidFill>
              <a:latin typeface="Meiryo UI" pitchFamily="50" charset="-128"/>
              <a:ea typeface="Meiryo UI" pitchFamily="50" charset="-128"/>
              <a:cs typeface="Meiryo UI" pitchFamily="50" charset="-128"/>
            </a:endParaRPr>
          </a:p>
          <a:p>
            <a:r>
              <a:rPr lang="en-US" altLang="ja-JP" sz="1100" dirty="0" smtClean="0">
                <a:solidFill>
                  <a:prstClr val="black"/>
                </a:solidFill>
                <a:latin typeface="Meiryo UI" pitchFamily="50" charset="-128"/>
                <a:ea typeface="Meiryo UI" pitchFamily="50" charset="-128"/>
                <a:cs typeface="Meiryo UI" pitchFamily="50" charset="-128"/>
              </a:rPr>
              <a:t>  </a:t>
            </a:r>
            <a:r>
              <a:rPr lang="ja-JP" altLang="en-US" sz="1100" dirty="0" smtClean="0">
                <a:solidFill>
                  <a:prstClr val="black"/>
                </a:solidFill>
                <a:latin typeface="Meiryo UI" pitchFamily="50" charset="-128"/>
                <a:ea typeface="Meiryo UI" pitchFamily="50" charset="-128"/>
                <a:cs typeface="Meiryo UI" pitchFamily="50" charset="-128"/>
              </a:rPr>
              <a:t>衆</a:t>
            </a:r>
            <a:r>
              <a:rPr lang="ja-JP" altLang="ja-JP" sz="1100" dirty="0" smtClean="0">
                <a:solidFill>
                  <a:prstClr val="black"/>
                </a:solidFill>
                <a:latin typeface="Meiryo UI" pitchFamily="50" charset="-128"/>
                <a:ea typeface="Meiryo UI" pitchFamily="50" charset="-128"/>
                <a:cs typeface="Meiryo UI" pitchFamily="50" charset="-128"/>
              </a:rPr>
              <a:t>参附帯決議：原則として無報酬とするよう周知すること</a:t>
            </a:r>
            <a:r>
              <a:rPr lang="ja-JP" altLang="en-US" sz="1200" dirty="0" smtClean="0">
                <a:solidFill>
                  <a:prstClr val="black"/>
                </a:solidFill>
                <a:latin typeface="Meiryo UI" pitchFamily="50" charset="-128"/>
                <a:ea typeface="Meiryo UI" pitchFamily="50" charset="-128"/>
                <a:cs typeface="Meiryo UI" pitchFamily="50" charset="-128"/>
              </a:rPr>
              <a:t>　</a:t>
            </a:r>
            <a:endParaRPr lang="en-US" altLang="ja-JP" sz="1200" dirty="0" smtClean="0">
              <a:solidFill>
                <a:prstClr val="black"/>
              </a:solidFill>
              <a:latin typeface="Meiryo UI" pitchFamily="50" charset="-128"/>
              <a:ea typeface="Meiryo UI" pitchFamily="50" charset="-128"/>
              <a:cs typeface="Meiryo UI" pitchFamily="50" charset="-128"/>
            </a:endParaRPr>
          </a:p>
          <a:p>
            <a:pPr algn="ctr"/>
            <a:endParaRPr lang="ja-JP" altLang="en-US" sz="1200" dirty="0">
              <a:solidFill>
                <a:prstClr val="black"/>
              </a:solidFill>
            </a:endParaRPr>
          </a:p>
        </p:txBody>
      </p:sp>
      <p:sp>
        <p:nvSpPr>
          <p:cNvPr id="18" name="正方形/長方形 17"/>
          <p:cNvSpPr/>
          <p:nvPr/>
        </p:nvSpPr>
        <p:spPr>
          <a:xfrm>
            <a:off x="4283968" y="3649014"/>
            <a:ext cx="4680520" cy="301759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2300">
              <a:lnSpc>
                <a:spcPts val="2600"/>
              </a:lnSpc>
            </a:pPr>
            <a:endParaRPr lang="en-US" altLang="ja-JP" dirty="0" smtClean="0">
              <a:solidFill>
                <a:prstClr val="black"/>
              </a:solidFill>
              <a:latin typeface="Meiryo UI" pitchFamily="50" charset="-128"/>
              <a:ea typeface="Meiryo UI" pitchFamily="50" charset="-128"/>
              <a:cs typeface="Meiryo UI" pitchFamily="50" charset="-128"/>
            </a:endParaRPr>
          </a:p>
        </p:txBody>
      </p:sp>
      <p:sp>
        <p:nvSpPr>
          <p:cNvPr id="20" name="正方形/長方形 19"/>
          <p:cNvSpPr/>
          <p:nvPr/>
        </p:nvSpPr>
        <p:spPr>
          <a:xfrm>
            <a:off x="3995936" y="3649014"/>
            <a:ext cx="2016224" cy="3148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ja-JP" sz="1600" b="1" dirty="0" smtClean="0">
                <a:solidFill>
                  <a:prstClr val="black"/>
                </a:solidFill>
                <a:latin typeface="HG丸ｺﾞｼｯｸM-PRO" pitchFamily="50" charset="-128"/>
                <a:ea typeface="HG丸ｺﾞｼｯｸM-PRO" pitchFamily="50" charset="-128"/>
              </a:rPr>
              <a:t>【</a:t>
            </a:r>
            <a:r>
              <a:rPr lang="ja-JP" altLang="en-US" sz="1600" b="1" dirty="0" smtClean="0">
                <a:solidFill>
                  <a:prstClr val="black"/>
                </a:solidFill>
                <a:latin typeface="HG丸ｺﾞｼｯｸM-PRO" pitchFamily="50" charset="-128"/>
                <a:ea typeface="HG丸ｺﾞｼｯｸM-PRO" pitchFamily="50" charset="-128"/>
              </a:rPr>
              <a:t>　権　限　</a:t>
            </a:r>
            <a:r>
              <a:rPr lang="en-US" altLang="ja-JP" sz="1600" b="1" dirty="0" smtClean="0">
                <a:solidFill>
                  <a:prstClr val="black"/>
                </a:solidFill>
                <a:latin typeface="HG丸ｺﾞｼｯｸM-PRO" pitchFamily="50" charset="-128"/>
                <a:ea typeface="HG丸ｺﾞｼｯｸM-PRO" pitchFamily="50" charset="-128"/>
              </a:rPr>
              <a:t>】</a:t>
            </a:r>
            <a:endParaRPr lang="ja-JP" altLang="en-US" sz="1600" b="1" dirty="0">
              <a:solidFill>
                <a:prstClr val="black"/>
              </a:solidFill>
              <a:latin typeface="HG丸ｺﾞｼｯｸM-PRO" pitchFamily="50" charset="-128"/>
              <a:ea typeface="HG丸ｺﾞｼｯｸM-PRO" pitchFamily="50" charset="-128"/>
            </a:endParaRPr>
          </a:p>
        </p:txBody>
      </p:sp>
      <p:sp>
        <p:nvSpPr>
          <p:cNvPr id="21" name="正方形/長方形 20"/>
          <p:cNvSpPr/>
          <p:nvPr/>
        </p:nvSpPr>
        <p:spPr>
          <a:xfrm>
            <a:off x="3635152" y="3953690"/>
            <a:ext cx="5292080" cy="21602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2300"/>
            <a:r>
              <a:rPr lang="ja-JP" altLang="en-US" sz="1400" dirty="0" smtClean="0">
                <a:solidFill>
                  <a:prstClr val="black"/>
                </a:solidFill>
                <a:latin typeface="Meiryo UI" pitchFamily="50" charset="-128"/>
                <a:ea typeface="Meiryo UI" pitchFamily="50" charset="-128"/>
                <a:cs typeface="Meiryo UI" pitchFamily="50" charset="-128"/>
              </a:rPr>
              <a:t>◆　下記事項について審議し、</a:t>
            </a:r>
            <a:r>
              <a:rPr lang="ja-JP" altLang="ja-JP" sz="1400" dirty="0" smtClean="0">
                <a:solidFill>
                  <a:prstClr val="black"/>
                </a:solidFill>
                <a:latin typeface="Meiryo UI" pitchFamily="50" charset="-128"/>
                <a:ea typeface="Meiryo UI" pitchFamily="50" charset="-128"/>
                <a:cs typeface="Meiryo UI" pitchFamily="50" charset="-128"/>
              </a:rPr>
              <a:t>市長</a:t>
            </a:r>
            <a:r>
              <a:rPr lang="ja-JP" altLang="en-US" sz="1400" dirty="0" smtClean="0">
                <a:solidFill>
                  <a:prstClr val="black"/>
                </a:solidFill>
                <a:latin typeface="Meiryo UI" pitchFamily="50" charset="-128"/>
                <a:ea typeface="Meiryo UI" pitchFamily="50" charset="-128"/>
                <a:cs typeface="Meiryo UI" pitchFamily="50" charset="-128"/>
              </a:rPr>
              <a:t>その他の</a:t>
            </a:r>
            <a:r>
              <a:rPr lang="ja-JP" altLang="ja-JP" sz="1400" dirty="0" smtClean="0">
                <a:solidFill>
                  <a:prstClr val="black"/>
                </a:solidFill>
                <a:latin typeface="Meiryo UI" pitchFamily="50" charset="-128"/>
                <a:ea typeface="Meiryo UI" pitchFamily="50" charset="-128"/>
                <a:cs typeface="Meiryo UI" pitchFamily="50" charset="-128"/>
              </a:rPr>
              <a:t>市の機関</a:t>
            </a:r>
            <a:endParaRPr lang="en-US" altLang="ja-JP" sz="1400" dirty="0" smtClean="0">
              <a:solidFill>
                <a:prstClr val="black"/>
              </a:solidFill>
              <a:latin typeface="Meiryo UI" pitchFamily="50" charset="-128"/>
              <a:ea typeface="Meiryo UI" pitchFamily="50" charset="-128"/>
              <a:cs typeface="Meiryo UI" pitchFamily="50" charset="-128"/>
            </a:endParaRPr>
          </a:p>
          <a:p>
            <a:pPr marL="622300"/>
            <a:r>
              <a:rPr lang="ja-JP" altLang="en-US" sz="1400" dirty="0" smtClean="0">
                <a:solidFill>
                  <a:prstClr val="black"/>
                </a:solidFill>
                <a:latin typeface="Meiryo UI" pitchFamily="50" charset="-128"/>
                <a:ea typeface="Meiryo UI" pitchFamily="50" charset="-128"/>
                <a:cs typeface="Meiryo UI" pitchFamily="50" charset="-128"/>
              </a:rPr>
              <a:t>　　（総合区長含む）</a:t>
            </a:r>
            <a:r>
              <a:rPr lang="ja-JP" altLang="ja-JP" sz="1400" dirty="0" smtClean="0">
                <a:solidFill>
                  <a:prstClr val="black"/>
                </a:solidFill>
                <a:latin typeface="Meiryo UI" pitchFamily="50" charset="-128"/>
                <a:ea typeface="Meiryo UI" pitchFamily="50" charset="-128"/>
                <a:cs typeface="Meiryo UI" pitchFamily="50" charset="-128"/>
              </a:rPr>
              <a:t>に意見を述べる</a:t>
            </a:r>
            <a:r>
              <a:rPr lang="ja-JP" altLang="en-US" sz="1400" dirty="0" smtClean="0">
                <a:solidFill>
                  <a:prstClr val="black"/>
                </a:solidFill>
                <a:latin typeface="Meiryo UI" pitchFamily="50" charset="-128"/>
                <a:ea typeface="Meiryo UI" pitchFamily="50" charset="-128"/>
                <a:cs typeface="Meiryo UI" pitchFamily="50" charset="-128"/>
              </a:rPr>
              <a:t>権限</a:t>
            </a:r>
            <a:endParaRPr lang="en-US" altLang="ja-JP" sz="1400" dirty="0" smtClean="0">
              <a:solidFill>
                <a:prstClr val="black"/>
              </a:solidFill>
              <a:latin typeface="Meiryo UI" pitchFamily="50" charset="-128"/>
              <a:ea typeface="Meiryo UI" pitchFamily="50" charset="-128"/>
              <a:cs typeface="Meiryo UI" pitchFamily="50" charset="-128"/>
            </a:endParaRPr>
          </a:p>
          <a:p>
            <a:pPr marL="622300"/>
            <a:endParaRPr lang="en-US" altLang="ja-JP" sz="400" dirty="0" smtClean="0">
              <a:solidFill>
                <a:prstClr val="black"/>
              </a:solidFill>
              <a:latin typeface="Meiryo UI" pitchFamily="50" charset="-128"/>
              <a:ea typeface="Meiryo UI" pitchFamily="50" charset="-128"/>
              <a:cs typeface="Meiryo UI" pitchFamily="50" charset="-128"/>
            </a:endParaRPr>
          </a:p>
          <a:p>
            <a:pPr marL="622300"/>
            <a:r>
              <a:rPr lang="ja-JP" altLang="en-US" sz="1200" dirty="0" smtClean="0">
                <a:solidFill>
                  <a:prstClr val="black"/>
                </a:solidFill>
                <a:latin typeface="Meiryo UI" pitchFamily="50" charset="-128"/>
                <a:ea typeface="Meiryo UI" pitchFamily="50" charset="-128"/>
                <a:cs typeface="Meiryo UI" pitchFamily="50" charset="-128"/>
              </a:rPr>
              <a:t>　　　◇</a:t>
            </a:r>
            <a:r>
              <a:rPr lang="ja-JP" altLang="ja-JP" sz="1200" dirty="0" smtClean="0">
                <a:solidFill>
                  <a:prstClr val="black"/>
                </a:solidFill>
                <a:latin typeface="Meiryo UI" pitchFamily="50" charset="-128"/>
                <a:ea typeface="Meiryo UI" pitchFamily="50" charset="-128"/>
                <a:cs typeface="Meiryo UI" pitchFamily="50" charset="-128"/>
              </a:rPr>
              <a:t>地域自治区の事務所が所掌する事務に関する事項</a:t>
            </a:r>
            <a:endParaRPr lang="en-US" altLang="ja-JP" sz="1200" dirty="0" smtClean="0">
              <a:solidFill>
                <a:prstClr val="black"/>
              </a:solidFill>
              <a:latin typeface="Meiryo UI" pitchFamily="50" charset="-128"/>
              <a:ea typeface="Meiryo UI" pitchFamily="50" charset="-128"/>
              <a:cs typeface="Meiryo UI" pitchFamily="50" charset="-128"/>
            </a:endParaRPr>
          </a:p>
          <a:p>
            <a:pPr marL="622300"/>
            <a:endParaRPr lang="en-US" altLang="ja-JP" sz="200" dirty="0" smtClean="0">
              <a:solidFill>
                <a:prstClr val="black"/>
              </a:solidFill>
              <a:latin typeface="Meiryo UI" pitchFamily="50" charset="-128"/>
              <a:ea typeface="Meiryo UI" pitchFamily="50" charset="-128"/>
              <a:cs typeface="Meiryo UI" pitchFamily="50" charset="-128"/>
            </a:endParaRPr>
          </a:p>
          <a:p>
            <a:pPr marL="622300"/>
            <a:r>
              <a:rPr lang="ja-JP" altLang="en-US" sz="1200" dirty="0" smtClean="0">
                <a:solidFill>
                  <a:prstClr val="black"/>
                </a:solidFill>
                <a:latin typeface="Meiryo UI" pitchFamily="50" charset="-128"/>
                <a:ea typeface="Meiryo UI" pitchFamily="50" charset="-128"/>
                <a:cs typeface="Meiryo UI" pitchFamily="50" charset="-128"/>
              </a:rPr>
              <a:t>　　　◇その</a:t>
            </a:r>
            <a:r>
              <a:rPr lang="ja-JP" altLang="ja-JP" sz="1200" dirty="0" smtClean="0">
                <a:solidFill>
                  <a:prstClr val="black"/>
                </a:solidFill>
                <a:latin typeface="Meiryo UI" pitchFamily="50" charset="-128"/>
                <a:ea typeface="Meiryo UI" pitchFamily="50" charset="-128"/>
                <a:cs typeface="Meiryo UI" pitchFamily="50" charset="-128"/>
              </a:rPr>
              <a:t>他、市が処理する地域自治区の区域に係る事務</a:t>
            </a:r>
            <a:r>
              <a:rPr lang="ja-JP" altLang="en-US" sz="1200" dirty="0" smtClean="0">
                <a:solidFill>
                  <a:prstClr val="black"/>
                </a:solidFill>
                <a:latin typeface="Meiryo UI" pitchFamily="50" charset="-128"/>
                <a:ea typeface="Meiryo UI" pitchFamily="50" charset="-128"/>
                <a:cs typeface="Meiryo UI" pitchFamily="50" charset="-128"/>
              </a:rPr>
              <a:t>に関する事項</a:t>
            </a:r>
            <a:endParaRPr lang="en-US" altLang="ja-JP" sz="1200" dirty="0" smtClean="0">
              <a:solidFill>
                <a:prstClr val="black"/>
              </a:solidFill>
              <a:latin typeface="Meiryo UI" pitchFamily="50" charset="-128"/>
              <a:ea typeface="Meiryo UI" pitchFamily="50" charset="-128"/>
              <a:cs typeface="Meiryo UI" pitchFamily="50" charset="-128"/>
            </a:endParaRPr>
          </a:p>
          <a:p>
            <a:pPr marL="622300"/>
            <a:endParaRPr lang="en-US" altLang="ja-JP" sz="200" dirty="0" smtClean="0">
              <a:solidFill>
                <a:prstClr val="black"/>
              </a:solidFill>
              <a:latin typeface="Meiryo UI" pitchFamily="50" charset="-128"/>
              <a:ea typeface="Meiryo UI" pitchFamily="50" charset="-128"/>
              <a:cs typeface="Meiryo UI" pitchFamily="50" charset="-128"/>
            </a:endParaRPr>
          </a:p>
          <a:p>
            <a:pPr marL="622300"/>
            <a:r>
              <a:rPr lang="ja-JP" altLang="en-US" sz="1200" dirty="0" smtClean="0">
                <a:solidFill>
                  <a:prstClr val="black"/>
                </a:solidFill>
                <a:latin typeface="Meiryo UI" pitchFamily="50" charset="-128"/>
                <a:ea typeface="Meiryo UI" pitchFamily="50" charset="-128"/>
                <a:cs typeface="Meiryo UI" pitchFamily="50" charset="-128"/>
              </a:rPr>
              <a:t>　　　◇</a:t>
            </a:r>
            <a:r>
              <a:rPr lang="ja-JP" altLang="ja-JP" sz="1200" dirty="0" smtClean="0">
                <a:solidFill>
                  <a:prstClr val="black"/>
                </a:solidFill>
                <a:latin typeface="Meiryo UI" pitchFamily="50" charset="-128"/>
                <a:ea typeface="Meiryo UI" pitchFamily="50" charset="-128"/>
                <a:cs typeface="Meiryo UI" pitchFamily="50" charset="-128"/>
              </a:rPr>
              <a:t>市の事務処理に</a:t>
            </a:r>
            <a:r>
              <a:rPr lang="ja-JP" altLang="en-US" sz="1200" dirty="0" smtClean="0">
                <a:solidFill>
                  <a:prstClr val="black"/>
                </a:solidFill>
                <a:latin typeface="Meiryo UI" pitchFamily="50" charset="-128"/>
                <a:ea typeface="Meiryo UI" pitchFamily="50" charset="-128"/>
                <a:cs typeface="Meiryo UI" pitchFamily="50" charset="-128"/>
              </a:rPr>
              <a:t>当たって</a:t>
            </a:r>
            <a:r>
              <a:rPr lang="ja-JP" altLang="ja-JP" sz="1200" dirty="0" smtClean="0">
                <a:solidFill>
                  <a:prstClr val="black"/>
                </a:solidFill>
                <a:latin typeface="Meiryo UI" pitchFamily="50" charset="-128"/>
                <a:ea typeface="Meiryo UI" pitchFamily="50" charset="-128"/>
                <a:cs typeface="Meiryo UI" pitchFamily="50" charset="-128"/>
              </a:rPr>
              <a:t>の地域自治区の住民との連携強化</a:t>
            </a:r>
            <a:r>
              <a:rPr lang="ja-JP" altLang="en-US" sz="1200" dirty="0" smtClean="0">
                <a:solidFill>
                  <a:prstClr val="black"/>
                </a:solidFill>
                <a:latin typeface="Meiryo UI" pitchFamily="50" charset="-128"/>
                <a:ea typeface="Meiryo UI" pitchFamily="50" charset="-128"/>
                <a:cs typeface="Meiryo UI" pitchFamily="50" charset="-128"/>
              </a:rPr>
              <a:t>に</a:t>
            </a:r>
            <a:endParaRPr lang="en-US" altLang="ja-JP" sz="1200" dirty="0" smtClean="0">
              <a:solidFill>
                <a:prstClr val="black"/>
              </a:solidFill>
              <a:latin typeface="Meiryo UI" pitchFamily="50" charset="-128"/>
              <a:ea typeface="Meiryo UI" pitchFamily="50" charset="-128"/>
              <a:cs typeface="Meiryo UI" pitchFamily="50" charset="-128"/>
            </a:endParaRPr>
          </a:p>
          <a:p>
            <a:pPr marL="622300"/>
            <a:r>
              <a:rPr lang="ja-JP" altLang="en-US" sz="1200" dirty="0" smtClean="0">
                <a:solidFill>
                  <a:prstClr val="black"/>
                </a:solidFill>
                <a:latin typeface="Meiryo UI" pitchFamily="50" charset="-128"/>
                <a:ea typeface="Meiryo UI" pitchFamily="50" charset="-128"/>
                <a:cs typeface="Meiryo UI" pitchFamily="50" charset="-128"/>
              </a:rPr>
              <a:t>　　　　 関する事項</a:t>
            </a:r>
            <a:endParaRPr lang="en-US" altLang="ja-JP" sz="1200" dirty="0" smtClean="0">
              <a:solidFill>
                <a:prstClr val="black"/>
              </a:solidFill>
              <a:latin typeface="Meiryo UI" pitchFamily="50" charset="-128"/>
              <a:ea typeface="Meiryo UI" pitchFamily="50" charset="-128"/>
              <a:cs typeface="Meiryo UI" pitchFamily="50" charset="-128"/>
            </a:endParaRPr>
          </a:p>
          <a:p>
            <a:pPr marL="622300"/>
            <a:endParaRPr lang="ja-JP" altLang="ja-JP" sz="900" dirty="0" smtClean="0">
              <a:solidFill>
                <a:prstClr val="black"/>
              </a:solidFill>
              <a:latin typeface="Meiryo UI" pitchFamily="50" charset="-128"/>
              <a:ea typeface="Meiryo UI" pitchFamily="50" charset="-128"/>
              <a:cs typeface="Meiryo UI" pitchFamily="50" charset="-128"/>
            </a:endParaRPr>
          </a:p>
          <a:p>
            <a:pPr marL="622300"/>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市長は、条例で定める重要事項で地域自治区の区域に</a:t>
            </a:r>
            <a:endParaRPr lang="en-US" altLang="ja-JP" sz="1400" dirty="0" smtClean="0">
              <a:solidFill>
                <a:prstClr val="black"/>
              </a:solidFill>
              <a:latin typeface="Meiryo UI" pitchFamily="50" charset="-128"/>
              <a:ea typeface="Meiryo UI" pitchFamily="50" charset="-128"/>
              <a:cs typeface="Meiryo UI" pitchFamily="50" charset="-128"/>
            </a:endParaRPr>
          </a:p>
          <a:p>
            <a:pPr marL="622300"/>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係るものを決定・変更する場合は、あらかじめ、地域協議会</a:t>
            </a:r>
            <a:endParaRPr lang="en-US" altLang="ja-JP" sz="1400" dirty="0" smtClean="0">
              <a:solidFill>
                <a:prstClr val="black"/>
              </a:solidFill>
              <a:latin typeface="Meiryo UI" pitchFamily="50" charset="-128"/>
              <a:ea typeface="Meiryo UI" pitchFamily="50" charset="-128"/>
              <a:cs typeface="Meiryo UI" pitchFamily="50" charset="-128"/>
            </a:endParaRPr>
          </a:p>
          <a:p>
            <a:pPr marL="622300"/>
            <a:r>
              <a:rPr lang="en-US" altLang="ja-JP"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の意見を</a:t>
            </a:r>
            <a:r>
              <a:rPr lang="ja-JP" altLang="en-US" sz="1400" dirty="0" smtClean="0">
                <a:solidFill>
                  <a:prstClr val="black"/>
                </a:solidFill>
                <a:latin typeface="Meiryo UI" pitchFamily="50" charset="-128"/>
                <a:ea typeface="Meiryo UI" pitchFamily="50" charset="-128"/>
                <a:cs typeface="Meiryo UI" pitchFamily="50" charset="-128"/>
              </a:rPr>
              <a:t>聴</a:t>
            </a:r>
            <a:r>
              <a:rPr lang="ja-JP" altLang="ja-JP" sz="1400" dirty="0" smtClean="0">
                <a:solidFill>
                  <a:prstClr val="black"/>
                </a:solidFill>
                <a:latin typeface="Meiryo UI" pitchFamily="50" charset="-128"/>
                <a:ea typeface="Meiryo UI" pitchFamily="50" charset="-128"/>
                <a:cs typeface="Meiryo UI" pitchFamily="50" charset="-128"/>
              </a:rPr>
              <a:t>かなければならな</a:t>
            </a:r>
            <a:r>
              <a:rPr lang="ja-JP" altLang="en-US" sz="1400" dirty="0" smtClean="0">
                <a:solidFill>
                  <a:prstClr val="black"/>
                </a:solidFill>
                <a:latin typeface="Meiryo UI" pitchFamily="50" charset="-128"/>
                <a:ea typeface="Meiryo UI" pitchFamily="50" charset="-128"/>
                <a:cs typeface="Meiryo UI" pitchFamily="50" charset="-128"/>
              </a:rPr>
              <a:t>い</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25" name="右矢印 24"/>
          <p:cNvSpPr/>
          <p:nvPr/>
        </p:nvSpPr>
        <p:spPr>
          <a:xfrm>
            <a:off x="4355976" y="6115443"/>
            <a:ext cx="216024" cy="446035"/>
          </a:xfrm>
          <a:prstGeom prst="rightArrow">
            <a:avLst>
              <a:gd name="adj1" fmla="val 50000"/>
              <a:gd name="adj2" fmla="val 114286"/>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6" name="テキスト ボックス 25"/>
          <p:cNvSpPr txBox="1"/>
          <p:nvPr/>
        </p:nvSpPr>
        <p:spPr>
          <a:xfrm>
            <a:off x="-194175" y="2294289"/>
            <a:ext cx="5217337" cy="369332"/>
          </a:xfrm>
          <a:prstGeom prst="rect">
            <a:avLst/>
          </a:prstGeom>
          <a:noFill/>
        </p:spPr>
        <p:txBody>
          <a:bodyPr wrap="square" rtlCol="0">
            <a:spAutoFit/>
          </a:bodyPr>
          <a:lstStyle/>
          <a:p>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（３）地域自治区の事務</a:t>
            </a:r>
            <a:endParaRPr lang="en-US" altLang="ja-JP" b="1" dirty="0" smtClean="0">
              <a:solidFill>
                <a:prstClr val="black"/>
              </a:solidFill>
              <a:latin typeface="Meiryo UI" pitchFamily="50" charset="-128"/>
              <a:ea typeface="Meiryo UI" pitchFamily="50" charset="-128"/>
              <a:cs typeface="Meiryo UI" pitchFamily="50" charset="-128"/>
            </a:endParaRPr>
          </a:p>
        </p:txBody>
      </p:sp>
      <p:sp>
        <p:nvSpPr>
          <p:cNvPr id="27" name="正方形/長方形 26"/>
          <p:cNvSpPr/>
          <p:nvPr/>
        </p:nvSpPr>
        <p:spPr>
          <a:xfrm>
            <a:off x="179512" y="2651435"/>
            <a:ext cx="8784976" cy="56154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smtClean="0">
                <a:solidFill>
                  <a:prstClr val="black"/>
                </a:solidFill>
                <a:latin typeface="Meiryo UI" pitchFamily="50" charset="-128"/>
                <a:ea typeface="Meiryo UI" pitchFamily="50" charset="-128"/>
                <a:cs typeface="Meiryo UI" pitchFamily="50" charset="-128"/>
              </a:rPr>
              <a:t>◆　</a:t>
            </a:r>
            <a:r>
              <a:rPr lang="ja-JP" altLang="en-US" sz="1400" spc="-30" dirty="0" smtClean="0">
                <a:solidFill>
                  <a:prstClr val="black"/>
                </a:solidFill>
                <a:latin typeface="Meiryo UI" pitchFamily="50" charset="-128"/>
                <a:ea typeface="Meiryo UI" pitchFamily="50" charset="-128"/>
                <a:cs typeface="Meiryo UI" pitchFamily="50" charset="-128"/>
              </a:rPr>
              <a:t>地域自治区に分掌させ得る事務の範囲は、市町村長の権限に属する事務全般　</a:t>
            </a:r>
            <a:r>
              <a:rPr lang="ja-JP" altLang="en-US" sz="1200" dirty="0" smtClean="0">
                <a:solidFill>
                  <a:prstClr val="black"/>
                </a:solidFill>
                <a:latin typeface="Meiryo UI" pitchFamily="50" charset="-128"/>
                <a:ea typeface="Meiryo UI" pitchFamily="50" charset="-128"/>
                <a:cs typeface="Meiryo UI" pitchFamily="50" charset="-128"/>
              </a:rPr>
              <a:t>（地域協議会の事務局に限定されない）</a:t>
            </a:r>
            <a:endParaRPr lang="en-US" altLang="ja-JP" sz="1200" dirty="0" smtClean="0">
              <a:solidFill>
                <a:prstClr val="black"/>
              </a:solidFill>
              <a:latin typeface="Meiryo UI" pitchFamily="50" charset="-128"/>
              <a:ea typeface="Meiryo UI" pitchFamily="50" charset="-128"/>
              <a:cs typeface="Meiryo UI" pitchFamily="50" charset="-128"/>
            </a:endParaRPr>
          </a:p>
          <a:p>
            <a:endParaRPr lang="en-US" altLang="ja-JP" sz="200" dirty="0" smtClean="0">
              <a:solidFill>
                <a:prstClr val="black"/>
              </a:solidFill>
              <a:latin typeface="Meiryo UI" pitchFamily="50" charset="-128"/>
              <a:ea typeface="Meiryo UI" pitchFamily="50" charset="-128"/>
              <a:cs typeface="Meiryo UI" pitchFamily="50" charset="-128"/>
            </a:endParaRPr>
          </a:p>
          <a:p>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事務所を設置し、事務所の長は市町村</a:t>
            </a:r>
            <a:r>
              <a:rPr lang="ja-JP" altLang="en-US" sz="1400" dirty="0" smtClean="0">
                <a:solidFill>
                  <a:prstClr val="black"/>
                </a:solidFill>
                <a:latin typeface="Meiryo UI" pitchFamily="50" charset="-128"/>
                <a:ea typeface="Meiryo UI" pitchFamily="50" charset="-128"/>
                <a:cs typeface="Meiryo UI" pitchFamily="50" charset="-128"/>
              </a:rPr>
              <a:t>長</a:t>
            </a:r>
            <a:r>
              <a:rPr lang="ja-JP" altLang="ja-JP" sz="1400" dirty="0" smtClean="0">
                <a:solidFill>
                  <a:prstClr val="black"/>
                </a:solidFill>
                <a:latin typeface="Meiryo UI" pitchFamily="50" charset="-128"/>
                <a:ea typeface="Meiryo UI" pitchFamily="50" charset="-128"/>
                <a:cs typeface="Meiryo UI" pitchFamily="50" charset="-128"/>
              </a:rPr>
              <a:t>の補助機関である職員が充てられる</a:t>
            </a:r>
            <a:endParaRPr lang="ja-JP" altLang="en-US" sz="1200" dirty="0" smtClean="0">
              <a:solidFill>
                <a:prstClr val="black"/>
              </a:solidFill>
              <a:latin typeface="Meiryo UI" pitchFamily="50" charset="-128"/>
              <a:ea typeface="Meiryo UI" pitchFamily="50" charset="-128"/>
              <a:cs typeface="Meiryo UI" pitchFamily="50" charset="-128"/>
            </a:endParaRPr>
          </a:p>
        </p:txBody>
      </p:sp>
      <p:sp>
        <p:nvSpPr>
          <p:cNvPr id="28" name="正方形/長方形 27"/>
          <p:cNvSpPr/>
          <p:nvPr/>
        </p:nvSpPr>
        <p:spPr>
          <a:xfrm>
            <a:off x="4644008" y="6116881"/>
            <a:ext cx="4285397" cy="459023"/>
          </a:xfrm>
          <a:prstGeom prst="rect">
            <a:avLst/>
          </a:prstGeom>
          <a:ln>
            <a:prstDash val="sysDash"/>
          </a:ln>
        </p:spPr>
        <p:style>
          <a:lnRef idx="2">
            <a:schemeClr val="accent6"/>
          </a:lnRef>
          <a:fillRef idx="1">
            <a:schemeClr val="lt1"/>
          </a:fillRef>
          <a:effectRef idx="0">
            <a:schemeClr val="accent6"/>
          </a:effectRef>
          <a:fontRef idx="minor">
            <a:schemeClr val="dk1"/>
          </a:fontRef>
        </p:style>
        <p:txBody>
          <a:bodyPr rtlCol="0" anchor="ctr"/>
          <a:lstStyle/>
          <a:p>
            <a:pPr marL="174625"/>
            <a:r>
              <a:rPr lang="ja-JP" altLang="ja-JP" sz="1300" dirty="0" smtClean="0">
                <a:solidFill>
                  <a:prstClr val="black"/>
                </a:solidFill>
                <a:latin typeface="Meiryo UI" pitchFamily="50" charset="-128"/>
                <a:ea typeface="Meiryo UI" pitchFamily="50" charset="-128"/>
                <a:cs typeface="Meiryo UI" pitchFamily="50" charset="-128"/>
              </a:rPr>
              <a:t>市長その他の市の機関は、</a:t>
            </a:r>
            <a:r>
              <a:rPr lang="ja-JP" altLang="en-US" sz="1300" dirty="0" smtClean="0">
                <a:solidFill>
                  <a:prstClr val="black"/>
                </a:solidFill>
                <a:latin typeface="Meiryo UI" pitchFamily="50" charset="-128"/>
                <a:ea typeface="Meiryo UI" pitchFamily="50" charset="-128"/>
                <a:cs typeface="Meiryo UI" pitchFamily="50" charset="-128"/>
              </a:rPr>
              <a:t>上記</a:t>
            </a:r>
            <a:r>
              <a:rPr lang="ja-JP" altLang="ja-JP" sz="1300" dirty="0" smtClean="0">
                <a:solidFill>
                  <a:prstClr val="black"/>
                </a:solidFill>
                <a:latin typeface="Meiryo UI" pitchFamily="50" charset="-128"/>
                <a:ea typeface="Meiryo UI" pitchFamily="50" charset="-128"/>
                <a:cs typeface="Meiryo UI" pitchFamily="50" charset="-128"/>
              </a:rPr>
              <a:t>意見を勘案し、必要が</a:t>
            </a:r>
            <a:endParaRPr lang="en-US" altLang="ja-JP" sz="1300" dirty="0" smtClean="0">
              <a:solidFill>
                <a:prstClr val="black"/>
              </a:solidFill>
              <a:latin typeface="Meiryo UI" pitchFamily="50" charset="-128"/>
              <a:ea typeface="Meiryo UI" pitchFamily="50" charset="-128"/>
              <a:cs typeface="Meiryo UI" pitchFamily="50" charset="-128"/>
            </a:endParaRPr>
          </a:p>
          <a:p>
            <a:pPr marL="174625"/>
            <a:r>
              <a:rPr lang="ja-JP" altLang="ja-JP" sz="1300" dirty="0" smtClean="0">
                <a:solidFill>
                  <a:prstClr val="black"/>
                </a:solidFill>
                <a:latin typeface="Meiryo UI" pitchFamily="50" charset="-128"/>
                <a:ea typeface="Meiryo UI" pitchFamily="50" charset="-128"/>
                <a:cs typeface="Meiryo UI" pitchFamily="50" charset="-128"/>
              </a:rPr>
              <a:t>あると認めるときは、適切な措置を講じなければならない</a:t>
            </a:r>
            <a:endParaRPr lang="ja-JP" altLang="en-US" sz="1300" dirty="0">
              <a:solidFill>
                <a:prstClr val="white"/>
              </a:solidFill>
            </a:endParaRPr>
          </a:p>
        </p:txBody>
      </p:sp>
      <p:sp>
        <p:nvSpPr>
          <p:cNvPr id="24" name="正方形/長方形 27"/>
          <p:cNvSpPr>
            <a:spLocks noChangeArrowheads="1"/>
          </p:cNvSpPr>
          <p:nvPr/>
        </p:nvSpPr>
        <p:spPr bwMode="auto">
          <a:xfrm>
            <a:off x="8112125" y="6594337"/>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地域</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８</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30" name="正方形/長方形 29"/>
          <p:cNvSpPr/>
          <p:nvPr/>
        </p:nvSpPr>
        <p:spPr>
          <a:xfrm>
            <a:off x="-36512" y="3645024"/>
            <a:ext cx="255628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en-US" altLang="ja-JP" sz="1600" b="1" dirty="0" smtClean="0">
                <a:solidFill>
                  <a:prstClr val="black"/>
                </a:solidFill>
                <a:latin typeface="HG丸ｺﾞｼｯｸM-PRO" pitchFamily="50" charset="-128"/>
                <a:ea typeface="HG丸ｺﾞｼｯｸM-PRO" pitchFamily="50" charset="-128"/>
              </a:rPr>
              <a:t>  【</a:t>
            </a:r>
            <a:r>
              <a:rPr lang="ja-JP" altLang="en-US" sz="1600" b="1" dirty="0" smtClean="0">
                <a:solidFill>
                  <a:prstClr val="black"/>
                </a:solidFill>
                <a:latin typeface="HG丸ｺﾞｼｯｸM-PRO" pitchFamily="50" charset="-128"/>
                <a:ea typeface="HG丸ｺﾞｼｯｸM-PRO" pitchFamily="50" charset="-128"/>
              </a:rPr>
              <a:t> </a:t>
            </a:r>
            <a:r>
              <a:rPr lang="ja-JP" altLang="en-US" sz="1600" b="1" spc="300" dirty="0" smtClean="0">
                <a:solidFill>
                  <a:prstClr val="black"/>
                </a:solidFill>
                <a:latin typeface="HG丸ｺﾞｼｯｸM-PRO" pitchFamily="50" charset="-128"/>
                <a:ea typeface="HG丸ｺﾞｼｯｸM-PRO" pitchFamily="50" charset="-128"/>
              </a:rPr>
              <a:t>位置付け</a:t>
            </a:r>
            <a:r>
              <a:rPr lang="en-US" altLang="ja-JP" sz="1600" b="1" dirty="0" smtClean="0">
                <a:solidFill>
                  <a:prstClr val="black"/>
                </a:solidFill>
                <a:latin typeface="HG丸ｺﾞｼｯｸM-PRO" pitchFamily="50" charset="-128"/>
                <a:ea typeface="HG丸ｺﾞｼｯｸM-PRO" pitchFamily="50" charset="-128"/>
              </a:rPr>
              <a:t>】 </a:t>
            </a:r>
            <a:endParaRPr lang="ja-JP" altLang="en-US" sz="1600" b="1" dirty="0">
              <a:solidFill>
                <a:prstClr val="black"/>
              </a:solidFill>
              <a:latin typeface="HG丸ｺﾞｼｯｸM-PRO" pitchFamily="50" charset="-128"/>
              <a:ea typeface="HG丸ｺﾞｼｯｸM-PRO" pitchFamily="50" charset="-128"/>
            </a:endParaRPr>
          </a:p>
        </p:txBody>
      </p:sp>
      <p:sp>
        <p:nvSpPr>
          <p:cNvPr id="32" name="正方形/長方形 31"/>
          <p:cNvSpPr/>
          <p:nvPr/>
        </p:nvSpPr>
        <p:spPr>
          <a:xfrm>
            <a:off x="-468560" y="3717032"/>
            <a:ext cx="4968552"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7063"/>
            <a:r>
              <a:rPr lang="ja-JP" altLang="en-US" sz="1400" dirty="0" smtClean="0">
                <a:solidFill>
                  <a:prstClr val="black"/>
                </a:solidFill>
                <a:latin typeface="Meiryo UI" pitchFamily="50" charset="-128"/>
                <a:ea typeface="Meiryo UI" pitchFamily="50" charset="-128"/>
                <a:cs typeface="Meiryo UI" pitchFamily="50" charset="-128"/>
              </a:rPr>
              <a:t>◆　</a:t>
            </a:r>
            <a:r>
              <a:rPr lang="ja-JP" altLang="en-US" sz="1400" dirty="0">
                <a:solidFill>
                  <a:prstClr val="black"/>
                </a:solidFill>
                <a:latin typeface="Meiryo UI" pitchFamily="50" charset="-128"/>
                <a:ea typeface="Meiryo UI" pitchFamily="50" charset="-128"/>
                <a:cs typeface="Meiryo UI" pitchFamily="50" charset="-128"/>
              </a:rPr>
              <a:t>附属</a:t>
            </a:r>
            <a:r>
              <a:rPr lang="ja-JP" altLang="en-US" sz="1400" dirty="0" smtClean="0">
                <a:solidFill>
                  <a:prstClr val="black"/>
                </a:solidFill>
                <a:latin typeface="Meiryo UI" pitchFamily="50" charset="-128"/>
                <a:ea typeface="Meiryo UI" pitchFamily="50" charset="-128"/>
                <a:cs typeface="Meiryo UI" pitchFamily="50" charset="-128"/>
              </a:rPr>
              <a:t>機関（合議体として意思決定を行う）</a:t>
            </a:r>
            <a:endParaRPr lang="en-US" altLang="ja-JP" sz="1400" dirty="0" smtClean="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1625681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90550" y="1914901"/>
            <a:ext cx="7829550" cy="2738236"/>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r>
              <a:rPr lang="en-US" altLang="ja-JP" sz="2000" dirty="0" smtClean="0">
                <a:solidFill>
                  <a:schemeClr val="tx1"/>
                </a:solidFill>
                <a:latin typeface="Meiryo UI" pitchFamily="50" charset="-128"/>
                <a:ea typeface="Meiryo UI" pitchFamily="50" charset="-128"/>
                <a:cs typeface="Meiryo UI" pitchFamily="50" charset="-128"/>
              </a:rPr>
              <a:t> </a:t>
            </a:r>
          </a:p>
          <a:p>
            <a:pPr>
              <a:lnSpc>
                <a:spcPct val="200000"/>
              </a:lnSpc>
            </a:pPr>
            <a:r>
              <a:rPr lang="ja-JP" altLang="en-US" sz="2000" dirty="0">
                <a:solidFill>
                  <a:schemeClr val="tx1"/>
                </a:solidFill>
                <a:latin typeface="Meiryo UI" pitchFamily="50" charset="-128"/>
                <a:ea typeface="Meiryo UI" pitchFamily="50" charset="-128"/>
                <a:cs typeface="Meiryo UI" pitchFamily="50" charset="-128"/>
              </a:rPr>
              <a:t> </a:t>
            </a:r>
            <a:r>
              <a:rPr lang="ja-JP" altLang="en-US" sz="2000" dirty="0" smtClean="0">
                <a:solidFill>
                  <a:schemeClr val="tx1"/>
                </a:solidFill>
                <a:latin typeface="Meiryo UI" pitchFamily="50" charset="-128"/>
                <a:ea typeface="Meiryo UI" pitchFamily="50" charset="-128"/>
                <a:cs typeface="Meiryo UI" pitchFamily="50" charset="-128"/>
              </a:rPr>
              <a:t>１　基本的な考え方</a:t>
            </a:r>
            <a:endParaRPr lang="en-US" altLang="ja-JP" sz="2000" dirty="0" smtClean="0">
              <a:solidFill>
                <a:schemeClr val="tx1"/>
              </a:solidFill>
              <a:latin typeface="Meiryo UI" pitchFamily="50" charset="-128"/>
              <a:ea typeface="Meiryo UI" pitchFamily="50" charset="-128"/>
              <a:cs typeface="Meiryo UI" pitchFamily="50" charset="-128"/>
            </a:endParaRPr>
          </a:p>
          <a:p>
            <a:pPr>
              <a:lnSpc>
                <a:spcPct val="200000"/>
              </a:lnSpc>
            </a:pPr>
            <a:r>
              <a:rPr lang="en-US" altLang="ja-JP" sz="2000" dirty="0" smtClean="0">
                <a:solidFill>
                  <a:schemeClr val="tx1"/>
                </a:solidFill>
                <a:latin typeface="Meiryo UI" pitchFamily="50" charset="-128"/>
                <a:ea typeface="Meiryo UI" pitchFamily="50" charset="-128"/>
                <a:cs typeface="Meiryo UI" pitchFamily="50" charset="-128"/>
              </a:rPr>
              <a:t> </a:t>
            </a:r>
            <a:r>
              <a:rPr lang="ja-JP" altLang="en-US" sz="2000" dirty="0" smtClean="0">
                <a:solidFill>
                  <a:schemeClr val="tx1"/>
                </a:solidFill>
                <a:latin typeface="Meiryo UI" pitchFamily="50" charset="-128"/>
                <a:ea typeface="Meiryo UI" pitchFamily="50" charset="-128"/>
                <a:cs typeface="Meiryo UI" pitchFamily="50" charset="-128"/>
              </a:rPr>
              <a:t>２  総合区政会議</a:t>
            </a:r>
            <a:endParaRPr lang="en-US" altLang="ja-JP" sz="2000" dirty="0" smtClean="0">
              <a:solidFill>
                <a:schemeClr val="tx1"/>
              </a:solidFill>
              <a:latin typeface="Meiryo UI" pitchFamily="50" charset="-128"/>
              <a:ea typeface="Meiryo UI" pitchFamily="50" charset="-128"/>
              <a:cs typeface="Meiryo UI" pitchFamily="50" charset="-128"/>
            </a:endParaRPr>
          </a:p>
          <a:p>
            <a:pPr>
              <a:lnSpc>
                <a:spcPct val="200000"/>
              </a:lnSpc>
            </a:pPr>
            <a:r>
              <a:rPr kumimoji="1" lang="ja-JP" altLang="en-US" sz="2000" dirty="0" smtClean="0">
                <a:solidFill>
                  <a:schemeClr val="tx1"/>
                </a:solidFill>
                <a:latin typeface="Meiryo UI" pitchFamily="50" charset="-128"/>
                <a:ea typeface="Meiryo UI" pitchFamily="50" charset="-128"/>
                <a:cs typeface="Meiryo UI" pitchFamily="50" charset="-128"/>
              </a:rPr>
              <a:t> ３</a:t>
            </a:r>
            <a:r>
              <a:rPr lang="ja-JP" altLang="en-US" sz="2000" dirty="0" smtClean="0">
                <a:solidFill>
                  <a:schemeClr val="tx1"/>
                </a:solidFill>
                <a:latin typeface="Meiryo UI" pitchFamily="50" charset="-128"/>
                <a:ea typeface="Meiryo UI" pitchFamily="50" charset="-128"/>
                <a:cs typeface="Meiryo UI" pitchFamily="50" charset="-128"/>
              </a:rPr>
              <a:t>　</a:t>
            </a:r>
            <a:r>
              <a:rPr kumimoji="1" lang="ja-JP" altLang="en-US" sz="2000" dirty="0" smtClean="0">
                <a:solidFill>
                  <a:schemeClr val="tx1"/>
                </a:solidFill>
                <a:latin typeface="Meiryo UI" pitchFamily="50" charset="-128"/>
                <a:ea typeface="Meiryo UI" pitchFamily="50" charset="-128"/>
                <a:cs typeface="Meiryo UI" pitchFamily="50" charset="-128"/>
              </a:rPr>
              <a:t>地域自治区（事務所）</a:t>
            </a:r>
            <a:endParaRPr lang="en-US" altLang="ja-JP" sz="2000" dirty="0" smtClean="0">
              <a:solidFill>
                <a:schemeClr val="tx1"/>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schemeClr val="tx1"/>
                </a:solidFill>
                <a:latin typeface="Meiryo UI" pitchFamily="50" charset="-128"/>
                <a:ea typeface="Meiryo UI" pitchFamily="50" charset="-128"/>
                <a:cs typeface="Meiryo UI" pitchFamily="50" charset="-128"/>
              </a:rPr>
              <a:t> ４　地域自治区（地域協議会）</a:t>
            </a:r>
            <a:endParaRPr lang="en-US" altLang="ja-JP" sz="2000" dirty="0" smtClean="0">
              <a:solidFill>
                <a:schemeClr val="tx1"/>
              </a:solidFill>
              <a:latin typeface="Meiryo UI" pitchFamily="50" charset="-128"/>
              <a:ea typeface="Meiryo UI" pitchFamily="50" charset="-128"/>
              <a:cs typeface="Meiryo UI" pitchFamily="50" charset="-128"/>
            </a:endParaRPr>
          </a:p>
          <a:p>
            <a:pPr>
              <a:lnSpc>
                <a:spcPct val="200000"/>
              </a:lnSpc>
            </a:pPr>
            <a:r>
              <a:rPr lang="en-US" altLang="ja-JP" sz="2000" dirty="0" smtClean="0">
                <a:solidFill>
                  <a:schemeClr val="tx1"/>
                </a:solidFill>
                <a:latin typeface="Meiryo UI" pitchFamily="50" charset="-128"/>
                <a:ea typeface="Meiryo UI" pitchFamily="50" charset="-128"/>
                <a:cs typeface="Meiryo UI" pitchFamily="50" charset="-128"/>
              </a:rPr>
              <a:t> </a:t>
            </a:r>
          </a:p>
        </p:txBody>
      </p:sp>
      <p:sp>
        <p:nvSpPr>
          <p:cNvPr id="5" name="タイトル 1"/>
          <p:cNvSpPr>
            <a:spLocks noGrp="1"/>
          </p:cNvSpPr>
          <p:nvPr>
            <p:ph type="title"/>
          </p:nvPr>
        </p:nvSpPr>
        <p:spPr>
          <a:xfrm>
            <a:off x="448538" y="800964"/>
            <a:ext cx="8229600" cy="1143000"/>
          </a:xfrm>
        </p:spPr>
        <p:txBody>
          <a:bodyPr>
            <a:noAutofit/>
          </a:bodyPr>
          <a:lstStyle/>
          <a:p>
            <a:r>
              <a:rPr kumimoji="1" lang="ja-JP" altLang="en-US" sz="3600" dirty="0" smtClean="0"/>
              <a:t>目　　次</a:t>
            </a:r>
            <a:endParaRPr kumimoji="1" lang="ja-JP" altLang="en-US" sz="3600" dirty="0"/>
          </a:p>
        </p:txBody>
      </p:sp>
      <p:sp>
        <p:nvSpPr>
          <p:cNvPr id="6" name="正方形/長方形 5"/>
          <p:cNvSpPr/>
          <p:nvPr/>
        </p:nvSpPr>
        <p:spPr>
          <a:xfrm>
            <a:off x="3426893" y="3326532"/>
            <a:ext cx="532707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・・・・・・・・・・・・・地域</a:t>
            </a:r>
            <a:r>
              <a:rPr kumimoji="1" lang="en-US" altLang="ja-JP"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４</a:t>
            </a:r>
            <a:endParaRPr kumimoji="1" lang="ja-JP" altLang="en-US" sz="2000" dirty="0">
              <a:solidFill>
                <a:schemeClr val="tx1"/>
              </a:solidFill>
              <a:latin typeface="Meiryo UI" pitchFamily="50" charset="-128"/>
              <a:ea typeface="Meiryo UI" pitchFamily="50" charset="-128"/>
              <a:cs typeface="Meiryo UI" pitchFamily="50" charset="-128"/>
            </a:endParaRPr>
          </a:p>
        </p:txBody>
      </p:sp>
      <p:sp>
        <p:nvSpPr>
          <p:cNvPr id="8" name="正方形/長方形 7"/>
          <p:cNvSpPr/>
          <p:nvPr/>
        </p:nvSpPr>
        <p:spPr>
          <a:xfrm>
            <a:off x="2922970" y="2093952"/>
            <a:ext cx="5614553"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地域</a:t>
            </a:r>
            <a:r>
              <a:rPr lang="en-US" altLang="ja-JP"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１</a:t>
            </a:r>
            <a:endParaRPr kumimoji="1" lang="ja-JP" altLang="en-US" sz="2000" dirty="0">
              <a:solidFill>
                <a:schemeClr val="tx1"/>
              </a:solidFill>
              <a:latin typeface="Meiryo UI" pitchFamily="50" charset="-128"/>
              <a:ea typeface="Meiryo UI" pitchFamily="50" charset="-128"/>
              <a:cs typeface="Meiryo UI" pitchFamily="50" charset="-128"/>
            </a:endParaRPr>
          </a:p>
        </p:txBody>
      </p:sp>
      <p:sp>
        <p:nvSpPr>
          <p:cNvPr id="13" name="正方形/長方形 12"/>
          <p:cNvSpPr/>
          <p:nvPr/>
        </p:nvSpPr>
        <p:spPr>
          <a:xfrm>
            <a:off x="2649900" y="2719164"/>
            <a:ext cx="5886879"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・・・・・・・地域</a:t>
            </a:r>
            <a:r>
              <a:rPr kumimoji="1" lang="en-US" altLang="ja-JP"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３</a:t>
            </a:r>
            <a:endParaRPr kumimoji="1" lang="ja-JP" altLang="en-US" sz="2000" dirty="0">
              <a:solidFill>
                <a:schemeClr val="tx1"/>
              </a:solidFill>
              <a:latin typeface="Meiryo UI" pitchFamily="50" charset="-128"/>
              <a:ea typeface="Meiryo UI" pitchFamily="50" charset="-128"/>
              <a:cs typeface="Meiryo UI" pitchFamily="50" charset="-128"/>
            </a:endParaRPr>
          </a:p>
        </p:txBody>
      </p:sp>
      <p:sp>
        <p:nvSpPr>
          <p:cNvPr id="14" name="正方形/長方形 13"/>
          <p:cNvSpPr/>
          <p:nvPr/>
        </p:nvSpPr>
        <p:spPr>
          <a:xfrm>
            <a:off x="3876621" y="3901440"/>
            <a:ext cx="494346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・・・・・・・・・・・・・地域</a:t>
            </a:r>
            <a:r>
              <a:rPr kumimoji="1" lang="en-US" altLang="ja-JP"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５</a:t>
            </a:r>
            <a:endParaRPr kumimoji="1" lang="ja-JP" altLang="en-US" sz="2000" dirty="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83406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395536" y="1196751"/>
            <a:ext cx="8320633" cy="1333107"/>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600" dirty="0" smtClean="0">
                <a:solidFill>
                  <a:prstClr val="black"/>
                </a:solidFill>
                <a:latin typeface="Meiryo UI" pitchFamily="50" charset="-128"/>
                <a:ea typeface="Meiryo UI" pitchFamily="50" charset="-128"/>
                <a:cs typeface="Meiryo UI" pitchFamily="50" charset="-128"/>
              </a:rPr>
              <a:t>　　　総合区設置にあたっては、</a:t>
            </a:r>
            <a:endParaRPr lang="en-US" altLang="ja-JP" sz="1600" dirty="0" smtClean="0">
              <a:solidFill>
                <a:prstClr val="black"/>
              </a:solidFill>
              <a:latin typeface="Meiryo UI" pitchFamily="50" charset="-128"/>
              <a:ea typeface="Meiryo UI" pitchFamily="50" charset="-128"/>
              <a:cs typeface="Meiryo UI" pitchFamily="50" charset="-128"/>
            </a:endParaRPr>
          </a:p>
          <a:p>
            <a:pPr>
              <a:lnSpc>
                <a:spcPct val="150000"/>
              </a:lnSpc>
            </a:pPr>
            <a:r>
              <a:rPr lang="ja-JP" altLang="en-US" sz="1600" b="1" dirty="0" smtClean="0">
                <a:solidFill>
                  <a:prstClr val="black"/>
                </a:solidFill>
                <a:latin typeface="メイリオ" panose="020B0604030504040204" pitchFamily="50" charset="-128"/>
                <a:ea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rPr>
              <a:t>地域の実情に応じた行政サービスをより身近なところで提供することをめざしつつ、</a:t>
            </a:r>
            <a:endParaRPr lang="en-US" altLang="ja-JP" sz="1600" dirty="0" smtClean="0">
              <a:solidFill>
                <a:prstClr val="black"/>
              </a:solidFill>
              <a:latin typeface="メイリオ" panose="020B0604030504040204" pitchFamily="50" charset="-128"/>
              <a:ea typeface="メイリオ" panose="020B0604030504040204" pitchFamily="50" charset="-128"/>
            </a:endParaRPr>
          </a:p>
          <a:p>
            <a:r>
              <a:rPr lang="ja-JP" altLang="en-US" sz="1600" dirty="0" smtClean="0">
                <a:solidFill>
                  <a:prstClr val="black"/>
                </a:solidFill>
                <a:latin typeface="メイリオ" panose="020B0604030504040204" pitchFamily="50" charset="-128"/>
                <a:ea typeface="メイリオ" panose="020B0604030504040204" pitchFamily="50" charset="-128"/>
              </a:rPr>
              <a:t>  　 行政の効率性のバランスにも考慮し、現在の</a:t>
            </a:r>
            <a:r>
              <a:rPr lang="en-US" altLang="ja-JP" sz="1600" dirty="0" smtClean="0">
                <a:solidFill>
                  <a:prstClr val="black"/>
                </a:solidFill>
                <a:latin typeface="メイリオ" panose="020B0604030504040204" pitchFamily="50" charset="-128"/>
                <a:ea typeface="メイリオ" panose="020B0604030504040204" pitchFamily="50" charset="-128"/>
              </a:rPr>
              <a:t>24</a:t>
            </a:r>
            <a:r>
              <a:rPr lang="ja-JP" altLang="en-US" sz="1600" dirty="0" smtClean="0">
                <a:solidFill>
                  <a:prstClr val="black"/>
                </a:solidFill>
                <a:latin typeface="メイリオ" panose="020B0604030504040204" pitchFamily="50" charset="-128"/>
                <a:ea typeface="メイリオ" panose="020B0604030504040204" pitchFamily="50" charset="-128"/>
              </a:rPr>
              <a:t>区を</a:t>
            </a:r>
            <a:r>
              <a:rPr lang="ja-JP" altLang="en-US" sz="1600" dirty="0" smtClean="0">
                <a:solidFill>
                  <a:prstClr val="black"/>
                </a:solidFill>
                <a:latin typeface="Meiryo UI" pitchFamily="50" charset="-128"/>
                <a:ea typeface="Meiryo UI" pitchFamily="50" charset="-128"/>
                <a:cs typeface="Meiryo UI" pitchFamily="50" charset="-128"/>
              </a:rPr>
              <a:t>８区に合区　　　　</a:t>
            </a:r>
          </a:p>
        </p:txBody>
      </p:sp>
      <p:sp>
        <p:nvSpPr>
          <p:cNvPr id="20" name="下矢印 19"/>
          <p:cNvSpPr/>
          <p:nvPr/>
        </p:nvSpPr>
        <p:spPr>
          <a:xfrm>
            <a:off x="2311850" y="2729666"/>
            <a:ext cx="4470366" cy="237874"/>
          </a:xfrm>
          <a:prstGeom prst="downArrow">
            <a:avLst>
              <a:gd name="adj1" fmla="val 50000"/>
              <a:gd name="adj2" fmla="val 100000"/>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b="1" dirty="0">
              <a:solidFill>
                <a:prstClr val="black"/>
              </a:solidFill>
              <a:latin typeface="Meiryo UI" panose="020B0604030504040204" pitchFamily="50" charset="-128"/>
              <a:ea typeface="Meiryo UI" panose="020B0604030504040204" pitchFamily="50" charset="-128"/>
            </a:endParaRPr>
          </a:p>
        </p:txBody>
      </p:sp>
      <p:sp>
        <p:nvSpPr>
          <p:cNvPr id="21" name="正方形/長方形 20"/>
          <p:cNvSpPr/>
          <p:nvPr/>
        </p:nvSpPr>
        <p:spPr>
          <a:xfrm>
            <a:off x="391886" y="3086100"/>
            <a:ext cx="8356577" cy="1637173"/>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00100" lvl="1" indent="-800100"/>
            <a:r>
              <a:rPr lang="ja-JP" altLang="en-US" sz="1600" dirty="0" smtClean="0">
                <a:solidFill>
                  <a:prstClr val="black"/>
                </a:solidFill>
                <a:latin typeface="メイリオ" panose="020B0604030504040204" pitchFamily="50" charset="-128"/>
                <a:ea typeface="メイリオ" panose="020B0604030504040204" pitchFamily="50" charset="-128"/>
              </a:rPr>
              <a:t>　一方、市民には合区に対して、</a:t>
            </a:r>
            <a:endParaRPr lang="en-US" altLang="ja-JP" sz="1600" dirty="0" smtClean="0">
              <a:solidFill>
                <a:prstClr val="black"/>
              </a:solidFill>
              <a:latin typeface="メイリオ" panose="020B0604030504040204" pitchFamily="50" charset="-128"/>
              <a:ea typeface="メイリオ" panose="020B0604030504040204" pitchFamily="50" charset="-128"/>
            </a:endParaRPr>
          </a:p>
          <a:p>
            <a:pPr marL="800100" lvl="1" indent="-800100">
              <a:lnSpc>
                <a:spcPct val="150000"/>
              </a:lnSpc>
            </a:pPr>
            <a:r>
              <a:rPr lang="en-US" altLang="ja-JP" sz="1600" dirty="0" smtClean="0">
                <a:solidFill>
                  <a:prstClr val="black"/>
                </a:solidFill>
                <a:latin typeface="メイリオ" panose="020B0604030504040204" pitchFamily="50" charset="-128"/>
                <a:ea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rPr>
              <a:t>○ 「育んできた今の地域コミュニティが壊れるのでは</a:t>
            </a:r>
            <a:r>
              <a:rPr lang="en-US" altLang="ja-JP" sz="1600" dirty="0" smtClean="0">
                <a:solidFill>
                  <a:prstClr val="black"/>
                </a:solidFill>
                <a:latin typeface="メイリオ" panose="020B0604030504040204" pitchFamily="50" charset="-128"/>
                <a:ea typeface="メイリオ" panose="020B0604030504040204" pitchFamily="50" charset="-128"/>
              </a:rPr>
              <a:t>…</a:t>
            </a:r>
            <a:r>
              <a:rPr lang="ja-JP" altLang="en-US" sz="1600" dirty="0" smtClean="0">
                <a:solidFill>
                  <a:prstClr val="black"/>
                </a:solidFill>
                <a:latin typeface="メイリオ" panose="020B0604030504040204" pitchFamily="50" charset="-128"/>
                <a:ea typeface="メイリオ" panose="020B0604030504040204" pitchFamily="50" charset="-128"/>
              </a:rPr>
              <a:t>」</a:t>
            </a:r>
            <a:endParaRPr lang="en-US" altLang="ja-JP" sz="1600" dirty="0" smtClean="0">
              <a:solidFill>
                <a:prstClr val="black"/>
              </a:solidFill>
              <a:latin typeface="メイリオ" panose="020B0604030504040204" pitchFamily="50" charset="-128"/>
              <a:ea typeface="メイリオ" panose="020B0604030504040204" pitchFamily="50" charset="-128"/>
            </a:endParaRPr>
          </a:p>
          <a:p>
            <a:pPr marL="800100" lvl="1" indent="-800100"/>
            <a:r>
              <a:rPr lang="en-US" altLang="ja-JP" sz="1600" dirty="0" smtClean="0">
                <a:solidFill>
                  <a:prstClr val="black"/>
                </a:solidFill>
                <a:latin typeface="メイリオ" panose="020B0604030504040204" pitchFamily="50" charset="-128"/>
                <a:ea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rPr>
              <a:t>○ 「地域の声が届かなく</a:t>
            </a:r>
            <a:r>
              <a:rPr lang="ja-JP" altLang="en-US" sz="1600" dirty="0">
                <a:solidFill>
                  <a:prstClr val="black"/>
                </a:solidFill>
                <a:latin typeface="メイリオ" panose="020B0604030504040204" pitchFamily="50" charset="-128"/>
                <a:ea typeface="メイリオ" panose="020B0604030504040204" pitchFamily="50" charset="-128"/>
              </a:rPr>
              <a:t>なる</a:t>
            </a:r>
            <a:r>
              <a:rPr lang="ja-JP" altLang="en-US" sz="1600" dirty="0" smtClean="0">
                <a:solidFill>
                  <a:prstClr val="black"/>
                </a:solidFill>
                <a:latin typeface="メイリオ" panose="020B0604030504040204" pitchFamily="50" charset="-128"/>
                <a:ea typeface="メイリオ" panose="020B0604030504040204" pitchFamily="50" charset="-128"/>
              </a:rPr>
              <a:t>のでは</a:t>
            </a:r>
            <a:r>
              <a:rPr lang="en-US" altLang="ja-JP" sz="1600" dirty="0" smtClean="0">
                <a:solidFill>
                  <a:prstClr val="black"/>
                </a:solidFill>
                <a:latin typeface="メイリオ" panose="020B0604030504040204" pitchFamily="50" charset="-128"/>
                <a:ea typeface="メイリオ" panose="020B0604030504040204" pitchFamily="50" charset="-128"/>
              </a:rPr>
              <a:t>…</a:t>
            </a:r>
            <a:r>
              <a:rPr lang="ja-JP" altLang="en-US" sz="1600" dirty="0" smtClean="0">
                <a:solidFill>
                  <a:prstClr val="black"/>
                </a:solidFill>
                <a:latin typeface="メイリオ" panose="020B0604030504040204" pitchFamily="50" charset="-128"/>
                <a:ea typeface="メイリオ" panose="020B0604030504040204" pitchFamily="50" charset="-128"/>
              </a:rPr>
              <a:t>」</a:t>
            </a:r>
            <a:endParaRPr lang="en-US" altLang="ja-JP" sz="1600" dirty="0" smtClean="0">
              <a:solidFill>
                <a:prstClr val="black"/>
              </a:solidFill>
              <a:latin typeface="メイリオ" panose="020B0604030504040204" pitchFamily="50" charset="-128"/>
              <a:ea typeface="メイリオ" panose="020B0604030504040204" pitchFamily="50" charset="-128"/>
            </a:endParaRPr>
          </a:p>
          <a:p>
            <a:pPr marL="800100" lvl="1" indent="-800100"/>
            <a:r>
              <a:rPr lang="en-US" altLang="ja-JP" sz="1600" dirty="0" smtClean="0">
                <a:solidFill>
                  <a:prstClr val="black"/>
                </a:solidFill>
                <a:latin typeface="メイリオ" panose="020B0604030504040204" pitchFamily="50" charset="-128"/>
                <a:ea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rPr>
              <a:t>○ 「区役所の窓口が、今より遠くなるのでは</a:t>
            </a:r>
            <a:r>
              <a:rPr lang="en-US" altLang="ja-JP" sz="1600" dirty="0" smtClean="0">
                <a:solidFill>
                  <a:prstClr val="black"/>
                </a:solidFill>
                <a:latin typeface="メイリオ" panose="020B0604030504040204" pitchFamily="50" charset="-128"/>
                <a:ea typeface="メイリオ" panose="020B0604030504040204" pitchFamily="50" charset="-128"/>
              </a:rPr>
              <a:t>…</a:t>
            </a:r>
            <a:r>
              <a:rPr lang="ja-JP" altLang="en-US" sz="1600" dirty="0" smtClean="0">
                <a:solidFill>
                  <a:prstClr val="black"/>
                </a:solidFill>
                <a:latin typeface="メイリオ" panose="020B0604030504040204" pitchFamily="50" charset="-128"/>
                <a:ea typeface="メイリオ" panose="020B0604030504040204" pitchFamily="50" charset="-128"/>
              </a:rPr>
              <a:t>」</a:t>
            </a:r>
            <a:endParaRPr lang="en-US" altLang="ja-JP" sz="1600" dirty="0" smtClean="0">
              <a:solidFill>
                <a:prstClr val="black"/>
              </a:solidFill>
              <a:latin typeface="メイリオ" panose="020B0604030504040204" pitchFamily="50" charset="-128"/>
              <a:ea typeface="メイリオ" panose="020B0604030504040204" pitchFamily="50" charset="-128"/>
            </a:endParaRPr>
          </a:p>
          <a:p>
            <a:pPr marL="800100" lvl="1" indent="-800100">
              <a:lnSpc>
                <a:spcPct val="150000"/>
              </a:lnSpc>
            </a:pPr>
            <a:r>
              <a:rPr lang="ja-JP" altLang="en-US" sz="1600" dirty="0" smtClean="0">
                <a:solidFill>
                  <a:prstClr val="black"/>
                </a:solidFill>
                <a:latin typeface="メイリオ" panose="020B0604030504040204" pitchFamily="50" charset="-128"/>
                <a:ea typeface="メイリオ" panose="020B0604030504040204" pitchFamily="50" charset="-128"/>
              </a:rPr>
              <a:t> 　などの不安感がある</a:t>
            </a:r>
            <a:endParaRPr lang="en-US" altLang="ja-JP" sz="1600" dirty="0" smtClean="0">
              <a:solidFill>
                <a:prstClr val="black"/>
              </a:solidFill>
              <a:latin typeface="メイリオ" panose="020B0604030504040204" pitchFamily="50" charset="-128"/>
              <a:ea typeface="メイリオ" panose="020B0604030504040204" pitchFamily="50" charset="-128"/>
            </a:endParaRPr>
          </a:p>
        </p:txBody>
      </p:sp>
      <p:sp>
        <p:nvSpPr>
          <p:cNvPr id="23" name="正方形/長方形 22"/>
          <p:cNvSpPr/>
          <p:nvPr/>
        </p:nvSpPr>
        <p:spPr>
          <a:xfrm>
            <a:off x="400050" y="5276850"/>
            <a:ext cx="8323036" cy="1457779"/>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9050" cmpd="sng">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ctr" anchorCtr="0"/>
          <a:lstStyle/>
          <a:p>
            <a:pPr>
              <a:lnSpc>
                <a:spcPts val="2300"/>
              </a:lnSpc>
            </a:pPr>
            <a:r>
              <a:rPr lang="ja-JP" altLang="en-US" sz="1600" dirty="0" smtClean="0">
                <a:solidFill>
                  <a:prstClr val="black"/>
                </a:solidFill>
                <a:latin typeface="メイリオ" panose="020B0604030504040204" pitchFamily="50" charset="-128"/>
                <a:ea typeface="メイリオ" panose="020B0604030504040204" pitchFamily="50" charset="-128"/>
              </a:rPr>
              <a:t> 　総合区単位での地域の実情に応じた区政運営を基本とし、次の仕組みを整える</a:t>
            </a:r>
            <a:endParaRPr lang="en-US" altLang="ja-JP" sz="1600" dirty="0" smtClean="0">
              <a:solidFill>
                <a:prstClr val="black"/>
              </a:solidFill>
              <a:latin typeface="メイリオ" panose="020B0604030504040204" pitchFamily="50" charset="-128"/>
              <a:ea typeface="メイリオ" panose="020B0604030504040204" pitchFamily="50" charset="-128"/>
            </a:endParaRPr>
          </a:p>
          <a:p>
            <a:pPr>
              <a:lnSpc>
                <a:spcPts val="700"/>
              </a:lnSpc>
            </a:pPr>
            <a:endParaRPr lang="en-US" altLang="ja-JP" sz="1600" dirty="0" smtClean="0">
              <a:solidFill>
                <a:prstClr val="black"/>
              </a:solidFill>
              <a:latin typeface="メイリオ" panose="020B0604030504040204" pitchFamily="50" charset="-128"/>
              <a:ea typeface="メイリオ" panose="020B0604030504040204" pitchFamily="50" charset="-128"/>
            </a:endParaRPr>
          </a:p>
          <a:p>
            <a:pPr>
              <a:lnSpc>
                <a:spcPts val="2300"/>
              </a:lnSpc>
            </a:pPr>
            <a:r>
              <a:rPr lang="ja-JP" altLang="en-US" sz="1600" dirty="0" smtClean="0">
                <a:solidFill>
                  <a:prstClr val="black"/>
                </a:solidFill>
                <a:latin typeface="メイリオ" panose="020B0604030504040204" pitchFamily="50" charset="-128"/>
                <a:ea typeface="メイリオ" panose="020B0604030504040204" pitchFamily="50" charset="-128"/>
              </a:rPr>
              <a:t>　◆　総合区単位での住民の声を、区政に反映する仕組み</a:t>
            </a:r>
            <a:endParaRPr lang="en-US" altLang="ja-JP" sz="1600" dirty="0" smtClean="0">
              <a:solidFill>
                <a:prstClr val="black"/>
              </a:solidFill>
              <a:latin typeface="メイリオ" panose="020B0604030504040204" pitchFamily="50" charset="-128"/>
              <a:ea typeface="メイリオ" panose="020B0604030504040204" pitchFamily="50" charset="-128"/>
            </a:endParaRPr>
          </a:p>
          <a:p>
            <a:pPr>
              <a:lnSpc>
                <a:spcPts val="2300"/>
              </a:lnSpc>
            </a:pPr>
            <a:r>
              <a:rPr lang="ja-JP" altLang="en-US" sz="1600" dirty="0" smtClean="0">
                <a:solidFill>
                  <a:prstClr val="black"/>
                </a:solidFill>
                <a:latin typeface="メイリオ" panose="020B0604030504040204" pitchFamily="50" charset="-128"/>
                <a:ea typeface="メイリオ" panose="020B0604030504040204" pitchFamily="50" charset="-128"/>
              </a:rPr>
              <a:t>　◆　現在の</a:t>
            </a:r>
            <a:r>
              <a:rPr lang="en-US" altLang="ja-JP" sz="1600" dirty="0" smtClean="0">
                <a:solidFill>
                  <a:prstClr val="black"/>
                </a:solidFill>
                <a:latin typeface="メイリオ" panose="020B0604030504040204" pitchFamily="50" charset="-128"/>
                <a:ea typeface="メイリオ" panose="020B0604030504040204" pitchFamily="50" charset="-128"/>
              </a:rPr>
              <a:t>24</a:t>
            </a:r>
            <a:r>
              <a:rPr lang="ja-JP" altLang="en-US" sz="1600" dirty="0" smtClean="0">
                <a:solidFill>
                  <a:prstClr val="black"/>
                </a:solidFill>
                <a:latin typeface="メイリオ" panose="020B0604030504040204" pitchFamily="50" charset="-128"/>
                <a:ea typeface="メイリオ" panose="020B0604030504040204" pitchFamily="50" charset="-128"/>
              </a:rPr>
              <a:t>区でのコミュニティ、窓口サービスに配慮した仕組み</a:t>
            </a:r>
            <a:endParaRPr lang="en-US" altLang="ja-JP" sz="1600" dirty="0" smtClean="0">
              <a:solidFill>
                <a:prstClr val="black"/>
              </a:solidFill>
              <a:latin typeface="メイリオ" panose="020B0604030504040204" pitchFamily="50" charset="-128"/>
              <a:ea typeface="メイリオ" panose="020B0604030504040204" pitchFamily="50" charset="-128"/>
            </a:endParaRPr>
          </a:p>
        </p:txBody>
      </p:sp>
      <p:sp>
        <p:nvSpPr>
          <p:cNvPr id="16" name="正方形/長方形 15"/>
          <p:cNvSpPr/>
          <p:nvPr/>
        </p:nvSpPr>
        <p:spPr>
          <a:xfrm>
            <a:off x="-31213" y="0"/>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2000" b="1" dirty="0" smtClean="0">
                <a:solidFill>
                  <a:prstClr val="black"/>
                </a:solidFill>
                <a:latin typeface="Meiryo UI" pitchFamily="50" charset="-128"/>
                <a:ea typeface="Meiryo UI" pitchFamily="50" charset="-128"/>
                <a:cs typeface="Meiryo UI" pitchFamily="50" charset="-128"/>
              </a:rPr>
              <a:t>1</a:t>
            </a:r>
            <a:r>
              <a:rPr lang="ja-JP" altLang="en-US" sz="2000" b="1" dirty="0" smtClean="0">
                <a:solidFill>
                  <a:prstClr val="black"/>
                </a:solidFill>
                <a:latin typeface="Meiryo UI" pitchFamily="50" charset="-128"/>
                <a:ea typeface="Meiryo UI" pitchFamily="50" charset="-128"/>
                <a:cs typeface="Meiryo UI" pitchFamily="50" charset="-128"/>
              </a:rPr>
              <a:t>　</a:t>
            </a:r>
            <a:r>
              <a:rPr lang="ja-JP" altLang="en-US" sz="2000" b="1" dirty="0">
                <a:solidFill>
                  <a:prstClr val="black"/>
                </a:solidFill>
                <a:latin typeface="Meiryo UI" pitchFamily="50" charset="-128"/>
                <a:ea typeface="Meiryo UI" pitchFamily="50" charset="-128"/>
                <a:cs typeface="Meiryo UI" pitchFamily="50" charset="-128"/>
              </a:rPr>
              <a:t>基本的な</a:t>
            </a:r>
            <a:r>
              <a:rPr lang="ja-JP" altLang="en-US" sz="2000" b="1" dirty="0" smtClean="0">
                <a:solidFill>
                  <a:prstClr val="black"/>
                </a:solidFill>
                <a:latin typeface="Meiryo UI" pitchFamily="50" charset="-128"/>
                <a:ea typeface="Meiryo UI" pitchFamily="50" charset="-128"/>
                <a:cs typeface="Meiryo UI" pitchFamily="50" charset="-128"/>
              </a:rPr>
              <a:t>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9" name="テキスト ボックス 18"/>
          <p:cNvSpPr txBox="1"/>
          <p:nvPr/>
        </p:nvSpPr>
        <p:spPr>
          <a:xfrm>
            <a:off x="-121196" y="476672"/>
            <a:ext cx="5217337"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（１）住民意見を反映するための仕組みの構築</a:t>
            </a:r>
            <a:endParaRPr lang="ja-JP" altLang="en-US" sz="1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下矢印 23"/>
          <p:cNvSpPr/>
          <p:nvPr/>
        </p:nvSpPr>
        <p:spPr>
          <a:xfrm>
            <a:off x="2311850" y="4862928"/>
            <a:ext cx="4470366" cy="237874"/>
          </a:xfrm>
          <a:prstGeom prst="downArrow">
            <a:avLst>
              <a:gd name="adj1" fmla="val 50000"/>
              <a:gd name="adj2" fmla="val 100000"/>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b="1" dirty="0">
              <a:solidFill>
                <a:prstClr val="black"/>
              </a:solidFill>
              <a:latin typeface="Meiryo UI" panose="020B0604030504040204" pitchFamily="50" charset="-128"/>
              <a:ea typeface="Meiryo UI" panose="020B0604030504040204" pitchFamily="50" charset="-128"/>
            </a:endParaRPr>
          </a:p>
        </p:txBody>
      </p:sp>
      <p:sp>
        <p:nvSpPr>
          <p:cNvPr id="25" name="ホームベース 24"/>
          <p:cNvSpPr/>
          <p:nvPr/>
        </p:nvSpPr>
        <p:spPr>
          <a:xfrm>
            <a:off x="395536" y="933450"/>
            <a:ext cx="2218124" cy="319370"/>
          </a:xfrm>
          <a:prstGeom prst="homePlate">
            <a:avLst/>
          </a:prstGeom>
          <a:solidFill>
            <a:schemeClr val="bg1"/>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latin typeface="Meiryo UI" pitchFamily="50" charset="-128"/>
                <a:ea typeface="Meiryo UI" pitchFamily="50" charset="-128"/>
                <a:cs typeface="Meiryo UI" pitchFamily="50" charset="-128"/>
              </a:rPr>
              <a:t>　</a:t>
            </a:r>
            <a:r>
              <a:rPr kumimoji="1" lang="ja-JP" altLang="en-US" b="1" dirty="0" smtClean="0">
                <a:solidFill>
                  <a:schemeClr val="tx1"/>
                </a:solidFill>
                <a:latin typeface="Meiryo UI" pitchFamily="50" charset="-128"/>
                <a:ea typeface="Meiryo UI" pitchFamily="50" charset="-128"/>
                <a:cs typeface="Meiryo UI" pitchFamily="50" charset="-128"/>
              </a:rPr>
              <a:t>制度検討の背景</a:t>
            </a:r>
            <a:endParaRPr kumimoji="1" lang="ja-JP" altLang="en-US" b="1" dirty="0">
              <a:latin typeface="Meiryo UI" pitchFamily="50" charset="-128"/>
              <a:ea typeface="Meiryo UI" pitchFamily="50" charset="-128"/>
              <a:cs typeface="Meiryo UI" pitchFamily="50" charset="-128"/>
            </a:endParaRPr>
          </a:p>
        </p:txBody>
      </p:sp>
      <p:sp>
        <p:nvSpPr>
          <p:cNvPr id="11" name="正方形/長方形 27"/>
          <p:cNvSpPr>
            <a:spLocks noChangeArrowheads="1"/>
          </p:cNvSpPr>
          <p:nvPr/>
        </p:nvSpPr>
        <p:spPr bwMode="auto">
          <a:xfrm>
            <a:off x="8112125" y="24526"/>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地域</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１</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13" name="ホームベース 12"/>
          <p:cNvSpPr/>
          <p:nvPr/>
        </p:nvSpPr>
        <p:spPr>
          <a:xfrm>
            <a:off x="395536" y="5085184"/>
            <a:ext cx="1080120" cy="288032"/>
          </a:xfrm>
          <a:prstGeom prst="homePlate">
            <a:avLst/>
          </a:prstGeom>
          <a:solidFill>
            <a:schemeClr val="bg1"/>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itchFamily="50" charset="-128"/>
                <a:ea typeface="Meiryo UI" pitchFamily="50" charset="-128"/>
                <a:cs typeface="Meiryo UI" pitchFamily="50" charset="-128"/>
              </a:rPr>
              <a:t>  対応</a:t>
            </a:r>
            <a:endParaRPr kumimoji="1" lang="ja-JP" altLang="en-US" b="1" dirty="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152785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396240" y="2636912"/>
            <a:ext cx="8321039" cy="1656184"/>
          </a:xfrm>
          <a:prstGeom prst="rect">
            <a:avLst/>
          </a:prstGeom>
          <a:gradFill flip="none" rotWithShape="1">
            <a:gsLst>
              <a:gs pos="0">
                <a:schemeClr val="accent6">
                  <a:tint val="66000"/>
                  <a:satMod val="160000"/>
                </a:schemeClr>
              </a:gs>
              <a:gs pos="50000">
                <a:schemeClr val="accent6">
                  <a:tint val="44500"/>
                  <a:satMod val="160000"/>
                </a:schemeClr>
              </a:gs>
              <a:gs pos="100000">
                <a:schemeClr val="accent6">
                  <a:tint val="23500"/>
                  <a:satMod val="160000"/>
                </a:schemeClr>
              </a:gs>
            </a:gsLst>
            <a:lin ang="16200000" scaled="1"/>
            <a:tileRect/>
          </a:gradFill>
          <a:ln w="1270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t" anchorCtr="0"/>
          <a:lstStyle/>
          <a:p>
            <a:pPr>
              <a:lnSpc>
                <a:spcPct val="150000"/>
              </a:lnSpc>
            </a:pPr>
            <a:r>
              <a:rPr lang="ja-JP" altLang="en-US" sz="17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住民自治の強化や住民と行政との協働の推進などを目的とした地方自治法上の　　</a:t>
            </a:r>
            <a:endParaRPr lang="en-US" altLang="ja-JP" sz="17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r>
              <a:rPr lang="ja-JP" altLang="en-US" sz="17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制度である「</a:t>
            </a:r>
            <a:r>
              <a:rPr lang="ja-JP" altLang="en-US" sz="1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地域自治</a:t>
            </a:r>
            <a:r>
              <a:rPr lang="ja-JP" altLang="en-US" sz="17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区」を現在の地域コミュニティの単位である</a:t>
            </a:r>
            <a:r>
              <a:rPr lang="en-US" altLang="ja-JP" sz="17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7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区単位で設置</a:t>
            </a:r>
            <a:endParaRPr lang="en-US" altLang="ja-JP" sz="17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endParaRPr lang="en-US" altLang="ja-JP" sz="17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403860" y="5085184"/>
            <a:ext cx="8313419" cy="1504103"/>
          </a:xfrm>
          <a:prstGeom prst="roundRect">
            <a:avLst>
              <a:gd name="adj" fmla="val 8560"/>
            </a:avLst>
          </a:prstGeom>
          <a:gradFill flip="none" rotWithShape="1">
            <a:gsLst>
              <a:gs pos="0">
                <a:schemeClr val="accent6">
                  <a:tint val="66000"/>
                  <a:satMod val="160000"/>
                </a:schemeClr>
              </a:gs>
              <a:gs pos="50000">
                <a:schemeClr val="accent6">
                  <a:tint val="44500"/>
                  <a:satMod val="160000"/>
                </a:schemeClr>
              </a:gs>
              <a:gs pos="100000">
                <a:schemeClr val="accent6">
                  <a:tint val="23500"/>
                  <a:satMod val="160000"/>
                </a:schemeClr>
              </a:gs>
            </a:gsLst>
            <a:lin ang="16200000" scaled="1"/>
            <a:tileRect/>
          </a:gradFill>
          <a:ln w="1905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ctr" anchorCtr="0"/>
          <a:lstStyle/>
          <a:p>
            <a:pPr>
              <a:lnSpc>
                <a:spcPts val="2300"/>
              </a:lnSpc>
            </a:pPr>
            <a:r>
              <a:rPr lang="ja-JP" altLang="en-US" sz="17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地域</a:t>
            </a:r>
            <a:r>
              <a:rPr lang="ja-JP" altLang="en-US" sz="1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自治区の事務所を</a:t>
            </a:r>
            <a:r>
              <a:rPr lang="ja-JP" altLang="en-US" sz="17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設置</a:t>
            </a:r>
            <a:endParaRPr lang="en-US" altLang="ja-JP" sz="17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r>
              <a:rPr lang="ja-JP" altLang="en-US" sz="17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7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窓口サービスを継続して実施することで住民の利便性を維持</a:t>
            </a:r>
            <a:endParaRPr lang="en-US" altLang="ja-JP" sz="17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7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地域協</a:t>
            </a:r>
            <a:r>
              <a:rPr lang="ja-JP" altLang="en-US" sz="1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議会を</a:t>
            </a:r>
            <a:r>
              <a:rPr lang="ja-JP" altLang="en-US" sz="17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設置</a:t>
            </a:r>
            <a:endParaRPr lang="en-US" altLang="ja-JP" sz="17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r>
              <a:rPr lang="ja-JP" altLang="en-US" sz="17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地域住民の多様な意見を市政・区政に反映</a:t>
            </a:r>
            <a:endParaRPr lang="en-US" altLang="ja-JP" sz="17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大かっこ 12"/>
          <p:cNvSpPr/>
          <p:nvPr/>
        </p:nvSpPr>
        <p:spPr>
          <a:xfrm>
            <a:off x="755576" y="3690138"/>
            <a:ext cx="5472507" cy="386934"/>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r>
              <a:rPr lang="ja-JP" altLang="en-US"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名称は、○○地域自治区とする（○○には、現在の区名を残す）</a:t>
            </a:r>
            <a:endParaRPr lang="ja-JP" altLang="en-US" sz="15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376424" y="836711"/>
            <a:ext cx="8323018" cy="936105"/>
          </a:xfrm>
          <a:prstGeom prst="rect">
            <a:avLst/>
          </a:prstGeom>
          <a:gradFill flip="none" rotWithShape="1">
            <a:gsLst>
              <a:gs pos="0">
                <a:schemeClr val="accent6">
                  <a:tint val="66000"/>
                  <a:satMod val="160000"/>
                </a:schemeClr>
              </a:gs>
              <a:gs pos="50000">
                <a:schemeClr val="accent6">
                  <a:tint val="44500"/>
                  <a:satMod val="160000"/>
                </a:schemeClr>
              </a:gs>
              <a:gs pos="100000">
                <a:schemeClr val="accent6">
                  <a:tint val="23500"/>
                  <a:satMod val="160000"/>
                </a:schemeClr>
              </a:gs>
            </a:gsLst>
            <a:lin ang="16200000" scaled="1"/>
            <a:tileRect/>
          </a:gradFill>
          <a:ln w="1270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ctr" anchorCtr="0"/>
          <a:lstStyle/>
          <a:p>
            <a:pPr>
              <a:lnSpc>
                <a:spcPts val="2300"/>
              </a:lnSpc>
              <a:tabLst>
                <a:tab pos="7896225" algn="l"/>
              </a:tabLst>
            </a:pPr>
            <a:r>
              <a:rPr lang="ja-JP" altLang="en-US" sz="17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総合区全体の観点から、住民意見を区政に反映するため、８総合区それぞれに</a:t>
            </a:r>
            <a:endParaRPr lang="en-US" altLang="ja-JP" sz="17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tabLst>
                <a:tab pos="7896225" algn="l"/>
              </a:tabLst>
            </a:pPr>
            <a:r>
              <a:rPr lang="ja-JP" altLang="en-US" sz="17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「総合区政会議」を設置</a:t>
            </a:r>
            <a:endParaRPr lang="en-US" altLang="ja-JP" sz="17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右矢印 28"/>
          <p:cNvSpPr/>
          <p:nvPr/>
        </p:nvSpPr>
        <p:spPr>
          <a:xfrm rot="5400000">
            <a:off x="4374772" y="2674372"/>
            <a:ext cx="228580" cy="4042092"/>
          </a:xfrm>
          <a:prstGeom prst="rightArrow">
            <a:avLst>
              <a:gd name="adj1" fmla="val 50000"/>
              <a:gd name="adj2" fmla="val 114286"/>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ja-JP" altLang="en-US" dirty="0">
              <a:solidFill>
                <a:prstClr val="white"/>
              </a:solidFill>
            </a:endParaRPr>
          </a:p>
        </p:txBody>
      </p:sp>
      <p:sp>
        <p:nvSpPr>
          <p:cNvPr id="25" name="テキスト ボックス 24"/>
          <p:cNvSpPr txBox="1"/>
          <p:nvPr/>
        </p:nvSpPr>
        <p:spPr>
          <a:xfrm>
            <a:off x="-82011" y="310360"/>
            <a:ext cx="7861548"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（２）総合区政会議の設置</a:t>
            </a:r>
            <a:endParaRPr lang="ja-JP" altLang="en-US" sz="1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p:cNvSpPr txBox="1"/>
          <p:nvPr/>
        </p:nvSpPr>
        <p:spPr>
          <a:xfrm>
            <a:off x="-78689" y="2139579"/>
            <a:ext cx="9278516"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（３）地域自治区の設置</a:t>
            </a:r>
            <a:endParaRPr lang="en-US" altLang="ja-JP"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27"/>
          <p:cNvSpPr>
            <a:spLocks noChangeArrowheads="1"/>
          </p:cNvSpPr>
          <p:nvPr/>
        </p:nvSpPr>
        <p:spPr bwMode="auto">
          <a:xfrm>
            <a:off x="8112125" y="6585592"/>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地域</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２</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14" name="テキスト ボックス 13"/>
          <p:cNvSpPr txBox="1"/>
          <p:nvPr/>
        </p:nvSpPr>
        <p:spPr>
          <a:xfrm>
            <a:off x="2547392" y="2247301"/>
            <a:ext cx="2952328" cy="276999"/>
          </a:xfrm>
          <a:prstGeom prst="rect">
            <a:avLst/>
          </a:prstGeom>
          <a:noFill/>
        </p:spPr>
        <p:txBody>
          <a:bodyPr wrap="square" rtlCol="0">
            <a:spAutoFit/>
          </a:bodyPr>
          <a:lstStyle/>
          <a:p>
            <a:pPr lvl="0"/>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制度概要については地域</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８を参照</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p>
        </p:txBody>
      </p:sp>
    </p:spTree>
    <p:extLst>
      <p:ext uri="{BB962C8B-B14F-4D97-AF65-F5344CB8AC3E}">
        <p14:creationId xmlns:p14="http://schemas.microsoft.com/office/powerpoint/2010/main" val="40407193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二等辺三角形 29"/>
          <p:cNvSpPr/>
          <p:nvPr/>
        </p:nvSpPr>
        <p:spPr>
          <a:xfrm rot="10800000">
            <a:off x="2627784" y="1618921"/>
            <a:ext cx="3744416" cy="21602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5" name="正方形/長方形 34"/>
          <p:cNvSpPr/>
          <p:nvPr/>
        </p:nvSpPr>
        <p:spPr>
          <a:xfrm>
            <a:off x="3419872" y="4682728"/>
            <a:ext cx="180020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u="sng" dirty="0">
              <a:solidFill>
                <a:prstClr val="black"/>
              </a:solidFill>
            </a:endParaRPr>
          </a:p>
        </p:txBody>
      </p:sp>
      <p:sp>
        <p:nvSpPr>
          <p:cNvPr id="24" name="正方形/長方形 23"/>
          <p:cNvSpPr/>
          <p:nvPr/>
        </p:nvSpPr>
        <p:spPr>
          <a:xfrm>
            <a:off x="393700" y="1879658"/>
            <a:ext cx="8318500" cy="2010171"/>
          </a:xfrm>
          <a:prstGeom prst="rect">
            <a:avLst/>
          </a:prstGeo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16200000" scaled="1"/>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altLang="ja-JP" sz="600" dirty="0" smtClean="0">
              <a:solidFill>
                <a:prstClr val="black"/>
              </a:solidFill>
              <a:latin typeface="メイリオ" pitchFamily="50" charset="-128"/>
              <a:ea typeface="メイリオ" pitchFamily="50" charset="-128"/>
              <a:cs typeface="メイリオ" pitchFamily="50" charset="-128"/>
            </a:endParaRPr>
          </a:p>
          <a:p>
            <a:r>
              <a:rPr lang="ja-JP" altLang="en-US" sz="1700" dirty="0" smtClean="0">
                <a:solidFill>
                  <a:prstClr val="black"/>
                </a:solidFill>
                <a:latin typeface="メイリオ" pitchFamily="50" charset="-128"/>
                <a:ea typeface="メイリオ" pitchFamily="50" charset="-128"/>
                <a:cs typeface="メイリオ" pitchFamily="50" charset="-128"/>
              </a:rPr>
              <a:t>    ◆  現在の</a:t>
            </a:r>
            <a:r>
              <a:rPr lang="ja-JP" altLang="en-US" dirty="0" smtClean="0">
                <a:solidFill>
                  <a:prstClr val="black"/>
                </a:solidFill>
                <a:latin typeface="メイリオ" pitchFamily="50" charset="-128"/>
                <a:ea typeface="メイリオ" pitchFamily="50" charset="-128"/>
                <a:cs typeface="メイリオ" pitchFamily="50" charset="-128"/>
              </a:rPr>
              <a:t>区政会議の総合区版である総合区政会議</a:t>
            </a:r>
            <a:r>
              <a:rPr lang="ja-JP" altLang="en-US" sz="1700" dirty="0" smtClean="0">
                <a:solidFill>
                  <a:prstClr val="black"/>
                </a:solidFill>
                <a:latin typeface="メイリオ" pitchFamily="50" charset="-128"/>
                <a:ea typeface="メイリオ" pitchFamily="50" charset="-128"/>
                <a:cs typeface="メイリオ" pitchFamily="50" charset="-128"/>
              </a:rPr>
              <a:t>を設置</a:t>
            </a:r>
            <a:endParaRPr lang="en-US" altLang="ja-JP" sz="1700" dirty="0" smtClean="0">
              <a:solidFill>
                <a:prstClr val="black"/>
              </a:solidFill>
              <a:latin typeface="メイリオ" pitchFamily="50" charset="-128"/>
              <a:ea typeface="メイリオ" pitchFamily="50" charset="-128"/>
              <a:cs typeface="メイリオ" pitchFamily="50" charset="-128"/>
            </a:endParaRPr>
          </a:p>
          <a:p>
            <a:r>
              <a:rPr lang="ja-JP" altLang="en-US" sz="1700" dirty="0" smtClean="0">
                <a:solidFill>
                  <a:prstClr val="black"/>
                </a:solidFill>
                <a:latin typeface="メイリオ" pitchFamily="50" charset="-128"/>
                <a:ea typeface="メイリオ" pitchFamily="50" charset="-128"/>
                <a:cs typeface="メイリオ" pitchFamily="50" charset="-128"/>
              </a:rPr>
              <a:t>　　　　　　　　　　　　　　　　　　　　　　</a:t>
            </a:r>
            <a:r>
              <a:rPr lang="ja-JP" altLang="en-US" sz="1100" dirty="0" smtClean="0">
                <a:solidFill>
                  <a:prstClr val="black"/>
                </a:solidFill>
                <a:latin typeface="メイリオ" pitchFamily="50" charset="-128"/>
                <a:ea typeface="メイリオ" pitchFamily="50" charset="-128"/>
                <a:cs typeface="メイリオ" pitchFamily="50" charset="-128"/>
              </a:rPr>
              <a:t>（</a:t>
            </a:r>
            <a:r>
              <a:rPr lang="en-US" altLang="ja-JP" sz="1100" dirty="0" smtClean="0">
                <a:solidFill>
                  <a:prstClr val="black"/>
                </a:solidFill>
                <a:latin typeface="メイリオ" pitchFamily="50" charset="-128"/>
                <a:ea typeface="メイリオ" pitchFamily="50" charset="-128"/>
                <a:cs typeface="メイリオ" pitchFamily="50" charset="-128"/>
              </a:rPr>
              <a:t>※</a:t>
            </a:r>
            <a:r>
              <a:rPr lang="ja-JP" altLang="en-US" sz="1100" dirty="0" smtClean="0">
                <a:solidFill>
                  <a:prstClr val="black"/>
                </a:solidFill>
                <a:latin typeface="メイリオ" pitchFamily="50" charset="-128"/>
                <a:ea typeface="メイリオ" pitchFamily="50" charset="-128"/>
                <a:cs typeface="メイリオ" pitchFamily="50" charset="-128"/>
              </a:rPr>
              <a:t>現在と同様、大阪市独自の条例により設置）</a:t>
            </a:r>
            <a:endParaRPr lang="en-US" altLang="ja-JP" sz="1100" dirty="0" smtClean="0">
              <a:solidFill>
                <a:prstClr val="black"/>
              </a:solidFill>
              <a:latin typeface="メイリオ" pitchFamily="50" charset="-128"/>
              <a:ea typeface="メイリオ" pitchFamily="50" charset="-128"/>
              <a:cs typeface="メイリオ" pitchFamily="50" charset="-128"/>
            </a:endParaRPr>
          </a:p>
        </p:txBody>
      </p:sp>
      <p:sp>
        <p:nvSpPr>
          <p:cNvPr id="18" name="正方形/長方形 17"/>
          <p:cNvSpPr/>
          <p:nvPr/>
        </p:nvSpPr>
        <p:spPr>
          <a:xfrm>
            <a:off x="0" y="13668"/>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2000" b="1" dirty="0" smtClean="0">
                <a:solidFill>
                  <a:prstClr val="black"/>
                </a:solidFill>
                <a:latin typeface="Meiryo UI" pitchFamily="50" charset="-128"/>
                <a:ea typeface="Meiryo UI" pitchFamily="50" charset="-128"/>
                <a:cs typeface="Meiryo UI" pitchFamily="50" charset="-128"/>
              </a:rPr>
              <a:t>2</a:t>
            </a:r>
            <a:r>
              <a:rPr lang="ja-JP" altLang="en-US" sz="2000" b="1" dirty="0" smtClean="0">
                <a:solidFill>
                  <a:prstClr val="black"/>
                </a:solidFill>
                <a:latin typeface="Meiryo UI" pitchFamily="50" charset="-128"/>
                <a:ea typeface="Meiryo UI" pitchFamily="50" charset="-128"/>
                <a:cs typeface="Meiryo UI" pitchFamily="50" charset="-128"/>
              </a:rPr>
              <a:t>　総合区政会議</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3" name="テキスト ボックス 12"/>
          <p:cNvSpPr txBox="1"/>
          <p:nvPr/>
        </p:nvSpPr>
        <p:spPr>
          <a:xfrm>
            <a:off x="-121196" y="476672"/>
            <a:ext cx="5217337"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（１）総合区政会議の役割</a:t>
            </a:r>
            <a:endParaRPr lang="ja-JP" altLang="en-US" sz="1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419101" y="836712"/>
            <a:ext cx="8318500" cy="720080"/>
          </a:xfrm>
          <a:prstGeom prst="rect">
            <a:avLst/>
          </a:prstGeo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16200000" scaled="1"/>
            <a:tileRect/>
          </a:gra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7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総合区域内の施策及び事業について、その立案段階より、住民が意見を述べ、</a:t>
            </a:r>
            <a:endParaRPr lang="en-US" altLang="ja-JP" sz="17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7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総合区長が区政に反映する仕組みが必要</a:t>
            </a:r>
            <a:endParaRPr lang="ja-JP" altLang="en-US" sz="17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604401" y="2614779"/>
            <a:ext cx="7828399" cy="1169551"/>
          </a:xfrm>
          <a:prstGeom prst="rect">
            <a:avLst/>
          </a:prstGeom>
          <a:solidFill>
            <a:schemeClr val="bg1"/>
          </a:solidFill>
          <a:ln w="28575">
            <a:solidFill>
              <a:schemeClr val="accent6">
                <a:lumMod val="75000"/>
              </a:schemeClr>
            </a:solidFill>
            <a:prstDash val="sysDash"/>
          </a:ln>
        </p:spPr>
        <p:txBody>
          <a:bodyPr wrap="square" rtlCol="0">
            <a:spAutoFit/>
          </a:bodyPr>
          <a:lstStyle/>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委員</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の意見を求める事項としては、以下のようなものを想定（現在の区政会議と同様）</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区の総合的な計画に関する</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事項</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区の区域内の基礎自治に関する施策等のうちの主要なもの及びその予算に関する事項</a:t>
            </a:r>
          </a:p>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区の区域内の基礎自治に関する施策等のうちの主要なものの実績及び成果の評価その他</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区政運営の</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総合的</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な評価に関する</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事項</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3540895" y="4817787"/>
            <a:ext cx="180020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u="sng" dirty="0">
              <a:solidFill>
                <a:prstClr val="black"/>
              </a:solidFill>
            </a:endParaRPr>
          </a:p>
        </p:txBody>
      </p:sp>
      <p:sp>
        <p:nvSpPr>
          <p:cNvPr id="21" name="正方形/長方形 20"/>
          <p:cNvSpPr/>
          <p:nvPr/>
        </p:nvSpPr>
        <p:spPr>
          <a:xfrm>
            <a:off x="406400" y="4339772"/>
            <a:ext cx="8305800" cy="2467428"/>
          </a:xfrm>
          <a:prstGeom prst="rect">
            <a:avLst/>
          </a:prstGeo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16200000" scaled="1"/>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2400"/>
              </a:lnSpc>
            </a:pPr>
            <a:r>
              <a:rPr lang="ja-JP" altLang="en-US" sz="1600" dirty="0" smtClean="0">
                <a:solidFill>
                  <a:prstClr val="black"/>
                </a:solidFill>
                <a:latin typeface="Meiryo UI" pitchFamily="50" charset="-128"/>
                <a:ea typeface="Meiryo UI" pitchFamily="50" charset="-128"/>
                <a:cs typeface="Meiryo UI" pitchFamily="50" charset="-128"/>
              </a:rPr>
              <a:t>　　◆　総合区政会議の委員要件等　</a:t>
            </a:r>
            <a:endParaRPr lang="en-US" altLang="ja-JP" sz="1600" dirty="0" smtClean="0">
              <a:solidFill>
                <a:prstClr val="black"/>
              </a:solidFill>
              <a:latin typeface="Meiryo UI" pitchFamily="50" charset="-128"/>
              <a:ea typeface="Meiryo UI" pitchFamily="50" charset="-128"/>
              <a:cs typeface="Meiryo UI" pitchFamily="50" charset="-128"/>
            </a:endParaRPr>
          </a:p>
          <a:p>
            <a:pPr>
              <a:lnSpc>
                <a:spcPts val="2400"/>
              </a:lnSpc>
            </a:pPr>
            <a:r>
              <a:rPr lang="ja-JP" altLang="en-US" sz="1600" dirty="0" smtClean="0">
                <a:solidFill>
                  <a:prstClr val="black"/>
                </a:solidFill>
                <a:latin typeface="Meiryo UI" pitchFamily="50" charset="-128"/>
                <a:ea typeface="Meiryo UI" pitchFamily="50" charset="-128"/>
                <a:cs typeface="Meiryo UI" pitchFamily="50" charset="-128"/>
              </a:rPr>
              <a:t>　　　　○　構成：地域協議会委員のうちから推薦された者</a:t>
            </a:r>
            <a:endParaRPr lang="en-US" altLang="ja-JP" sz="1600" dirty="0" smtClean="0">
              <a:solidFill>
                <a:prstClr val="black"/>
              </a:solidFill>
              <a:latin typeface="Meiryo UI" pitchFamily="50" charset="-128"/>
              <a:ea typeface="Meiryo UI" pitchFamily="50" charset="-128"/>
              <a:cs typeface="Meiryo UI" pitchFamily="50" charset="-128"/>
            </a:endParaRPr>
          </a:p>
          <a:p>
            <a:pPr>
              <a:lnSpc>
                <a:spcPts val="2400"/>
              </a:lnSpc>
            </a:pPr>
            <a:r>
              <a:rPr lang="ja-JP" altLang="en-US" sz="1600" dirty="0" smtClean="0">
                <a:solidFill>
                  <a:prstClr val="black"/>
                </a:solidFill>
                <a:latin typeface="Meiryo UI" pitchFamily="50" charset="-128"/>
                <a:ea typeface="Meiryo UI" pitchFamily="50" charset="-128"/>
                <a:cs typeface="Meiryo UI" pitchFamily="50" charset="-128"/>
              </a:rPr>
              <a:t>　　　　　　　　　　　地域団体から推薦された委員</a:t>
            </a:r>
            <a:endParaRPr lang="en-US" altLang="ja-JP" sz="1600" dirty="0" smtClean="0">
              <a:solidFill>
                <a:prstClr val="black"/>
              </a:solidFill>
              <a:latin typeface="Meiryo UI" pitchFamily="50" charset="-128"/>
              <a:ea typeface="Meiryo UI" pitchFamily="50" charset="-128"/>
              <a:cs typeface="Meiryo UI" pitchFamily="50" charset="-128"/>
            </a:endParaRPr>
          </a:p>
          <a:p>
            <a:pPr>
              <a:lnSpc>
                <a:spcPts val="2400"/>
              </a:lnSpc>
            </a:pPr>
            <a:r>
              <a:rPr lang="ja-JP" altLang="en-US" sz="1600" dirty="0" smtClean="0">
                <a:solidFill>
                  <a:prstClr val="black"/>
                </a:solidFill>
                <a:latin typeface="Meiryo UI" pitchFamily="50" charset="-128"/>
                <a:ea typeface="Meiryo UI" pitchFamily="50" charset="-128"/>
                <a:cs typeface="Meiryo UI" pitchFamily="50" charset="-128"/>
              </a:rPr>
              <a:t>　　　　　　　　　 　 公募委員</a:t>
            </a:r>
            <a:endParaRPr lang="en-US" altLang="ja-JP" sz="1600" dirty="0" smtClean="0">
              <a:solidFill>
                <a:prstClr val="black"/>
              </a:solidFill>
              <a:latin typeface="Meiryo UI" pitchFamily="50" charset="-128"/>
              <a:ea typeface="Meiryo UI" pitchFamily="50" charset="-128"/>
              <a:cs typeface="Meiryo UI" pitchFamily="50" charset="-128"/>
            </a:endParaRPr>
          </a:p>
          <a:p>
            <a:pPr>
              <a:lnSpc>
                <a:spcPts val="2400"/>
              </a:lnSpc>
            </a:pPr>
            <a:r>
              <a:rPr lang="en-US" altLang="ja-JP" sz="1600" dirty="0" smtClean="0">
                <a:solidFill>
                  <a:prstClr val="black"/>
                </a:solidFill>
                <a:latin typeface="Meiryo UI" pitchFamily="50" charset="-128"/>
                <a:ea typeface="Meiryo UI" pitchFamily="50" charset="-128"/>
                <a:cs typeface="Meiryo UI" pitchFamily="50" charset="-128"/>
              </a:rPr>
              <a:t>                     </a:t>
            </a:r>
            <a:r>
              <a:rPr lang="ja-JP" altLang="en-US" sz="1600" dirty="0" smtClean="0">
                <a:solidFill>
                  <a:prstClr val="black"/>
                </a:solidFill>
                <a:latin typeface="Meiryo UI" pitchFamily="50" charset="-128"/>
                <a:ea typeface="Meiryo UI" pitchFamily="50" charset="-128"/>
                <a:cs typeface="Meiryo UI" pitchFamily="50" charset="-128"/>
              </a:rPr>
              <a:t>学識経験者等</a:t>
            </a:r>
            <a:endParaRPr lang="en-US" altLang="ja-JP" sz="1600" dirty="0" smtClean="0">
              <a:solidFill>
                <a:prstClr val="black"/>
              </a:solidFill>
              <a:latin typeface="Meiryo UI" pitchFamily="50" charset="-128"/>
              <a:ea typeface="Meiryo UI" pitchFamily="50" charset="-128"/>
              <a:cs typeface="Meiryo UI" pitchFamily="50" charset="-128"/>
            </a:endParaRPr>
          </a:p>
          <a:p>
            <a:pPr>
              <a:lnSpc>
                <a:spcPts val="2400"/>
              </a:lnSpc>
            </a:pPr>
            <a:r>
              <a:rPr lang="ja-JP" altLang="en-US" sz="1600" dirty="0">
                <a:solidFill>
                  <a:prstClr val="black"/>
                </a:solidFill>
                <a:latin typeface="Meiryo UI" pitchFamily="50" charset="-128"/>
                <a:ea typeface="Meiryo UI" pitchFamily="50" charset="-128"/>
                <a:cs typeface="Meiryo UI" pitchFamily="50" charset="-128"/>
              </a:rPr>
              <a:t>　</a:t>
            </a:r>
            <a:r>
              <a:rPr lang="ja-JP" altLang="en-US" sz="1600" dirty="0" smtClean="0">
                <a:solidFill>
                  <a:prstClr val="black"/>
                </a:solidFill>
                <a:latin typeface="Meiryo UI" pitchFamily="50" charset="-128"/>
                <a:ea typeface="Meiryo UI" pitchFamily="50" charset="-128"/>
                <a:cs typeface="Meiryo UI" pitchFamily="50" charset="-128"/>
              </a:rPr>
              <a:t>　　　○　任期：２年</a:t>
            </a:r>
            <a:endParaRPr lang="en-US" altLang="ja-JP" sz="1600" dirty="0" smtClean="0">
              <a:solidFill>
                <a:prstClr val="black"/>
              </a:solidFill>
              <a:latin typeface="Meiryo UI" pitchFamily="50" charset="-128"/>
              <a:ea typeface="Meiryo UI" pitchFamily="50" charset="-128"/>
              <a:cs typeface="Meiryo UI" pitchFamily="50" charset="-128"/>
            </a:endParaRPr>
          </a:p>
          <a:p>
            <a:pPr>
              <a:lnSpc>
                <a:spcPts val="2400"/>
              </a:lnSpc>
            </a:pPr>
            <a:r>
              <a:rPr lang="ja-JP" altLang="en-US" sz="1600" dirty="0">
                <a:solidFill>
                  <a:prstClr val="black"/>
                </a:solidFill>
                <a:latin typeface="Meiryo UI" pitchFamily="50" charset="-128"/>
                <a:ea typeface="Meiryo UI" pitchFamily="50" charset="-128"/>
                <a:cs typeface="Meiryo UI" pitchFamily="50" charset="-128"/>
              </a:rPr>
              <a:t>　</a:t>
            </a:r>
            <a:r>
              <a:rPr lang="ja-JP" altLang="en-US" sz="1600" dirty="0" smtClean="0">
                <a:solidFill>
                  <a:prstClr val="black"/>
                </a:solidFill>
                <a:latin typeface="Meiryo UI" pitchFamily="50" charset="-128"/>
                <a:ea typeface="Meiryo UI" pitchFamily="50" charset="-128"/>
                <a:cs typeface="Meiryo UI" pitchFamily="50" charset="-128"/>
              </a:rPr>
              <a:t>　　　○　人数：</a:t>
            </a:r>
            <a:r>
              <a:rPr lang="en-US" altLang="ja-JP" sz="1600" dirty="0" smtClean="0">
                <a:solidFill>
                  <a:prstClr val="black"/>
                </a:solidFill>
                <a:latin typeface="Meiryo UI" pitchFamily="50" charset="-128"/>
                <a:ea typeface="Meiryo UI" pitchFamily="50" charset="-128"/>
                <a:cs typeface="Meiryo UI" pitchFamily="50" charset="-128"/>
              </a:rPr>
              <a:t>10</a:t>
            </a:r>
            <a:r>
              <a:rPr lang="ja-JP" altLang="en-US" sz="1600" dirty="0" smtClean="0">
                <a:solidFill>
                  <a:prstClr val="black"/>
                </a:solidFill>
                <a:latin typeface="Meiryo UI" pitchFamily="50" charset="-128"/>
                <a:ea typeface="Meiryo UI" pitchFamily="50" charset="-128"/>
                <a:cs typeface="Meiryo UI" pitchFamily="50" charset="-128"/>
              </a:rPr>
              <a:t>人以上</a:t>
            </a:r>
            <a:r>
              <a:rPr lang="en-US" altLang="ja-JP" sz="1600" dirty="0" smtClean="0">
                <a:solidFill>
                  <a:prstClr val="black"/>
                </a:solidFill>
                <a:latin typeface="Meiryo UI" pitchFamily="50" charset="-128"/>
                <a:ea typeface="Meiryo UI" pitchFamily="50" charset="-128"/>
                <a:cs typeface="Meiryo UI" pitchFamily="50" charset="-128"/>
              </a:rPr>
              <a:t>50</a:t>
            </a:r>
            <a:r>
              <a:rPr lang="ja-JP" altLang="en-US" sz="1600" dirty="0" smtClean="0">
                <a:solidFill>
                  <a:prstClr val="black"/>
                </a:solidFill>
                <a:latin typeface="Meiryo UI" pitchFamily="50" charset="-128"/>
                <a:ea typeface="Meiryo UI" pitchFamily="50" charset="-128"/>
                <a:cs typeface="Meiryo UI" pitchFamily="50" charset="-128"/>
              </a:rPr>
              <a:t>人以下の範囲内</a:t>
            </a:r>
            <a:endParaRPr lang="en-US" altLang="ja-JP" sz="1600" dirty="0" smtClean="0">
              <a:solidFill>
                <a:prstClr val="black"/>
              </a:solidFill>
              <a:latin typeface="Meiryo UI" pitchFamily="50" charset="-128"/>
              <a:ea typeface="Meiryo UI" pitchFamily="50" charset="-128"/>
              <a:cs typeface="Meiryo UI" pitchFamily="50" charset="-128"/>
            </a:endParaRPr>
          </a:p>
          <a:p>
            <a:pPr>
              <a:lnSpc>
                <a:spcPts val="2400"/>
              </a:lnSpc>
            </a:pPr>
            <a:r>
              <a:rPr lang="ja-JP" altLang="en-US" sz="1600" dirty="0">
                <a:solidFill>
                  <a:prstClr val="black"/>
                </a:solidFill>
                <a:latin typeface="Meiryo UI" pitchFamily="50" charset="-128"/>
                <a:ea typeface="Meiryo UI" pitchFamily="50" charset="-128"/>
                <a:cs typeface="Meiryo UI" pitchFamily="50" charset="-128"/>
              </a:rPr>
              <a:t>　</a:t>
            </a:r>
            <a:r>
              <a:rPr lang="ja-JP" altLang="en-US" sz="1600" dirty="0" smtClean="0">
                <a:solidFill>
                  <a:prstClr val="black"/>
                </a:solidFill>
                <a:latin typeface="Meiryo UI" pitchFamily="50" charset="-128"/>
                <a:ea typeface="Meiryo UI" pitchFamily="50" charset="-128"/>
                <a:cs typeface="Meiryo UI" pitchFamily="50" charset="-128"/>
              </a:rPr>
              <a:t>　　　○　報酬</a:t>
            </a:r>
            <a:r>
              <a:rPr lang="ja-JP" altLang="en-US" sz="1600" dirty="0">
                <a:solidFill>
                  <a:prstClr val="black"/>
                </a:solidFill>
                <a:latin typeface="Meiryo UI" pitchFamily="50" charset="-128"/>
                <a:ea typeface="Meiryo UI" pitchFamily="50" charset="-128"/>
                <a:cs typeface="Meiryo UI" pitchFamily="50" charset="-128"/>
              </a:rPr>
              <a:t>：報酬を支給</a:t>
            </a:r>
            <a:r>
              <a:rPr lang="ja-JP" altLang="en-US" sz="1600" dirty="0" smtClean="0">
                <a:solidFill>
                  <a:prstClr val="black"/>
                </a:solidFill>
                <a:latin typeface="Meiryo UI" pitchFamily="50" charset="-128"/>
                <a:ea typeface="Meiryo UI" pitchFamily="50" charset="-128"/>
                <a:cs typeface="Meiryo UI" pitchFamily="50" charset="-128"/>
              </a:rPr>
              <a:t>しない</a:t>
            </a:r>
            <a:endParaRPr lang="ja-JP" altLang="en-US" sz="1600" dirty="0">
              <a:solidFill>
                <a:prstClr val="black"/>
              </a:solidFill>
              <a:latin typeface="Meiryo UI" pitchFamily="50" charset="-128"/>
              <a:ea typeface="Meiryo UI" pitchFamily="50" charset="-128"/>
              <a:cs typeface="Meiryo UI" pitchFamily="50" charset="-128"/>
            </a:endParaRPr>
          </a:p>
        </p:txBody>
      </p:sp>
      <p:sp>
        <p:nvSpPr>
          <p:cNvPr id="23" name="テキスト ボックス 22"/>
          <p:cNvSpPr txBox="1"/>
          <p:nvPr/>
        </p:nvSpPr>
        <p:spPr>
          <a:xfrm>
            <a:off x="5077853" y="6104826"/>
            <a:ext cx="3456385" cy="461665"/>
          </a:xfrm>
          <a:prstGeom prst="rect">
            <a:avLst/>
          </a:prstGeom>
          <a:noFill/>
        </p:spPr>
        <p:txBody>
          <a:bodyPr wrap="square" rtlCol="0">
            <a:spAutoFit/>
          </a:bodyPr>
          <a:lstStyle/>
          <a:p>
            <a:r>
              <a:rPr lang="ja-JP" altLang="en-US" sz="1200" dirty="0" smtClean="0">
                <a:solidFill>
                  <a:prstClr val="black"/>
                </a:solidFill>
              </a:rPr>
              <a:t>「区政会議の委員の定数の基準及び会議録等の</a:t>
            </a:r>
            <a:endParaRPr lang="en-US" altLang="ja-JP" sz="1200" dirty="0" smtClean="0">
              <a:solidFill>
                <a:prstClr val="black"/>
              </a:solidFill>
            </a:endParaRPr>
          </a:p>
          <a:p>
            <a:r>
              <a:rPr lang="ja-JP" altLang="en-US" sz="1200" dirty="0" smtClean="0">
                <a:solidFill>
                  <a:prstClr val="black"/>
                </a:solidFill>
              </a:rPr>
              <a:t>公表等に関する規則」を参考</a:t>
            </a:r>
            <a:endParaRPr lang="ja-JP" altLang="en-US" sz="1200" dirty="0">
              <a:solidFill>
                <a:prstClr val="black"/>
              </a:solidFill>
            </a:endParaRPr>
          </a:p>
        </p:txBody>
      </p:sp>
      <p:sp>
        <p:nvSpPr>
          <p:cNvPr id="25" name="大かっこ 24"/>
          <p:cNvSpPr/>
          <p:nvPr/>
        </p:nvSpPr>
        <p:spPr>
          <a:xfrm>
            <a:off x="4910737" y="6104825"/>
            <a:ext cx="3629698" cy="432048"/>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a:solidFill>
                <a:prstClr val="black"/>
              </a:solidFill>
            </a:endParaRPr>
          </a:p>
        </p:txBody>
      </p:sp>
      <p:sp>
        <p:nvSpPr>
          <p:cNvPr id="26" name="テキスト ボックス 25"/>
          <p:cNvSpPr txBox="1"/>
          <p:nvPr/>
        </p:nvSpPr>
        <p:spPr>
          <a:xfrm>
            <a:off x="-13648" y="3956061"/>
            <a:ext cx="5217337"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（２）総合区政会議の委員</a:t>
            </a:r>
            <a:endParaRPr lang="ja-JP" altLang="en-US" sz="1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27"/>
          <p:cNvSpPr>
            <a:spLocks noChangeArrowheads="1"/>
          </p:cNvSpPr>
          <p:nvPr/>
        </p:nvSpPr>
        <p:spPr bwMode="auto">
          <a:xfrm>
            <a:off x="8112125" y="24526"/>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地域</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３</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19" name="右中かっこ 18"/>
          <p:cNvSpPr/>
          <p:nvPr/>
        </p:nvSpPr>
        <p:spPr>
          <a:xfrm>
            <a:off x="4516589" y="5009998"/>
            <a:ext cx="315237" cy="834752"/>
          </a:xfrm>
          <a:prstGeom prst="rightBrace">
            <a:avLst>
              <a:gd name="adj1" fmla="val 24458"/>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a:solidFill>
                <a:prstClr val="black"/>
              </a:solidFill>
            </a:endParaRPr>
          </a:p>
        </p:txBody>
      </p:sp>
      <p:sp>
        <p:nvSpPr>
          <p:cNvPr id="22" name="テキスト ボックス 21"/>
          <p:cNvSpPr txBox="1"/>
          <p:nvPr/>
        </p:nvSpPr>
        <p:spPr>
          <a:xfrm>
            <a:off x="4804622" y="5268686"/>
            <a:ext cx="4150861" cy="307777"/>
          </a:xfrm>
          <a:prstGeom prst="rect">
            <a:avLst/>
          </a:prstGeom>
          <a:noFill/>
        </p:spPr>
        <p:txBody>
          <a:bodyPr wrap="square" rtlCol="0">
            <a:spAutoFit/>
          </a:bodyPr>
          <a:lstStyle/>
          <a:p>
            <a:r>
              <a:rPr lang="ja-JP" altLang="en-US" sz="1400" dirty="0" smtClean="0">
                <a:solidFill>
                  <a:prstClr val="black"/>
                </a:solidFill>
                <a:latin typeface="Meiryo UI" pitchFamily="50" charset="-128"/>
                <a:ea typeface="Meiryo UI" pitchFamily="50" charset="-128"/>
                <a:cs typeface="Meiryo UI" pitchFamily="50" charset="-128"/>
              </a:rPr>
              <a:t>住所要件はなし</a:t>
            </a:r>
            <a:endParaRPr lang="ja-JP" altLang="en-US" sz="1400"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195432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角丸四角形 36"/>
          <p:cNvSpPr/>
          <p:nvPr/>
        </p:nvSpPr>
        <p:spPr>
          <a:xfrm>
            <a:off x="1332766" y="4401389"/>
            <a:ext cx="936104" cy="1873127"/>
          </a:xfrm>
          <a:prstGeom prst="roundRect">
            <a:avLst/>
          </a:prstGeom>
          <a:solidFill>
            <a:schemeClr val="accent1">
              <a:lumMod val="20000"/>
              <a:lumOff val="80000"/>
            </a:scheme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5" name="角丸四角形 34"/>
          <p:cNvSpPr/>
          <p:nvPr/>
        </p:nvSpPr>
        <p:spPr>
          <a:xfrm>
            <a:off x="6228185" y="4562062"/>
            <a:ext cx="2133688" cy="1717526"/>
          </a:xfrm>
          <a:prstGeom prst="roundRect">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ja-JP" altLang="en-US" sz="1200" b="1" dirty="0" smtClean="0">
                <a:solidFill>
                  <a:prstClr val="black"/>
                </a:solidFill>
              </a:rPr>
              <a:t>窓口サービス</a:t>
            </a:r>
            <a:endParaRPr lang="en-US" altLang="ja-JP" sz="900" dirty="0" smtClean="0">
              <a:solidFill>
                <a:prstClr val="black"/>
              </a:solidFill>
            </a:endParaRPr>
          </a:p>
          <a:p>
            <a:pPr marL="171450" indent="-171450">
              <a:buFont typeface="Wingdings" panose="05000000000000000000" pitchFamily="2" charset="2"/>
              <a:buChar char="Ø"/>
            </a:pPr>
            <a:r>
              <a:rPr lang="ja-JP" altLang="en-US" sz="900" dirty="0" smtClean="0">
                <a:solidFill>
                  <a:prstClr val="black"/>
                </a:solidFill>
              </a:rPr>
              <a:t>住民票写し等の交付</a:t>
            </a:r>
            <a:endParaRPr lang="en-US" altLang="ja-JP" sz="900" dirty="0" smtClean="0">
              <a:solidFill>
                <a:prstClr val="black"/>
              </a:solidFill>
            </a:endParaRPr>
          </a:p>
          <a:p>
            <a:pPr marL="171450" indent="-171450">
              <a:buFont typeface="Wingdings" panose="05000000000000000000" pitchFamily="2" charset="2"/>
              <a:buChar char="Ø"/>
            </a:pPr>
            <a:r>
              <a:rPr lang="ja-JP" altLang="en-US" sz="900" dirty="0" smtClean="0">
                <a:solidFill>
                  <a:prstClr val="black"/>
                </a:solidFill>
              </a:rPr>
              <a:t>戸籍、印鑑登録</a:t>
            </a:r>
            <a:endParaRPr lang="en-US" altLang="ja-JP" sz="900" dirty="0" smtClean="0">
              <a:solidFill>
                <a:prstClr val="black"/>
              </a:solidFill>
            </a:endParaRPr>
          </a:p>
          <a:p>
            <a:pPr marL="171450" indent="-171450">
              <a:buFont typeface="Wingdings" panose="05000000000000000000" pitchFamily="2" charset="2"/>
              <a:buChar char="Ø"/>
            </a:pPr>
            <a:r>
              <a:rPr lang="ja-JP" altLang="en-US" sz="900" dirty="0" smtClean="0">
                <a:solidFill>
                  <a:prstClr val="black"/>
                </a:solidFill>
              </a:rPr>
              <a:t>国民健康保険</a:t>
            </a:r>
            <a:endParaRPr lang="en-US" altLang="ja-JP" sz="900" dirty="0" smtClean="0">
              <a:solidFill>
                <a:prstClr val="black"/>
              </a:solidFill>
            </a:endParaRPr>
          </a:p>
          <a:p>
            <a:pPr marL="171450" indent="-171450">
              <a:buFont typeface="Wingdings" panose="05000000000000000000" pitchFamily="2" charset="2"/>
              <a:buChar char="Ø"/>
            </a:pPr>
            <a:r>
              <a:rPr lang="ja-JP" altLang="en-US" sz="900" dirty="0">
                <a:solidFill>
                  <a:prstClr val="black"/>
                </a:solidFill>
              </a:rPr>
              <a:t>国民</a:t>
            </a:r>
            <a:r>
              <a:rPr lang="ja-JP" altLang="en-US" sz="900" dirty="0" smtClean="0">
                <a:solidFill>
                  <a:prstClr val="black"/>
                </a:solidFill>
              </a:rPr>
              <a:t>年金</a:t>
            </a:r>
            <a:endParaRPr lang="en-US" altLang="ja-JP" sz="900" dirty="0" smtClean="0">
              <a:solidFill>
                <a:prstClr val="black"/>
              </a:solidFill>
            </a:endParaRPr>
          </a:p>
          <a:p>
            <a:pPr marL="171450" indent="-171450">
              <a:buFont typeface="Wingdings" panose="05000000000000000000" pitchFamily="2" charset="2"/>
              <a:buChar char="Ø"/>
            </a:pPr>
            <a:r>
              <a:rPr lang="ja-JP" altLang="en-US" sz="900" dirty="0" smtClean="0">
                <a:solidFill>
                  <a:prstClr val="black"/>
                </a:solidFill>
              </a:rPr>
              <a:t>地域協議会の運営事務</a:t>
            </a:r>
            <a:endParaRPr lang="en-US" altLang="ja-JP" sz="900" dirty="0" smtClean="0">
              <a:solidFill>
                <a:prstClr val="black"/>
              </a:solidFill>
            </a:endParaRPr>
          </a:p>
          <a:p>
            <a:pPr marL="171450" indent="-171450">
              <a:buFont typeface="Wingdings" panose="05000000000000000000" pitchFamily="2" charset="2"/>
              <a:buChar char="Ø"/>
            </a:pPr>
            <a:endParaRPr lang="en-US" altLang="ja-JP" sz="900" dirty="0" smtClean="0">
              <a:solidFill>
                <a:prstClr val="black"/>
              </a:solidFill>
            </a:endParaRPr>
          </a:p>
          <a:p>
            <a:pPr marL="171450" indent="-171450" algn="r"/>
            <a:r>
              <a:rPr lang="ja-JP" altLang="en-US" sz="900" dirty="0" smtClean="0">
                <a:solidFill>
                  <a:prstClr val="black"/>
                </a:solidFill>
              </a:rPr>
              <a:t>　　など</a:t>
            </a:r>
            <a:endParaRPr lang="en-US" altLang="ja-JP" sz="1200" dirty="0">
              <a:solidFill>
                <a:prstClr val="black"/>
              </a:solidFill>
            </a:endParaRPr>
          </a:p>
        </p:txBody>
      </p:sp>
      <p:sp>
        <p:nvSpPr>
          <p:cNvPr id="8" name="角丸四角形 7"/>
          <p:cNvSpPr/>
          <p:nvPr/>
        </p:nvSpPr>
        <p:spPr>
          <a:xfrm>
            <a:off x="391886" y="853769"/>
            <a:ext cx="8331200" cy="1758802"/>
          </a:xfrm>
          <a:prstGeom prst="roundRect">
            <a:avLst>
              <a:gd name="adj" fmla="val 4754"/>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marL="177800" indent="-177800"/>
            <a:r>
              <a:rPr lang="ja-JP" altLang="en-US" sz="1700" dirty="0" smtClean="0">
                <a:solidFill>
                  <a:prstClr val="black"/>
                </a:solidFill>
                <a:latin typeface="Meiryo UI" pitchFamily="50" charset="-128"/>
                <a:ea typeface="Meiryo UI" pitchFamily="50" charset="-128"/>
                <a:cs typeface="Meiryo UI" pitchFamily="50" charset="-128"/>
              </a:rPr>
              <a:t>　◆ 事務　</a:t>
            </a:r>
            <a:endParaRPr lang="en-US" altLang="ja-JP" sz="1700" dirty="0" smtClean="0">
              <a:solidFill>
                <a:prstClr val="black"/>
              </a:solidFill>
              <a:latin typeface="Meiryo UI" pitchFamily="50" charset="-128"/>
              <a:ea typeface="Meiryo UI" pitchFamily="50" charset="-128"/>
              <a:cs typeface="Meiryo UI" pitchFamily="50" charset="-128"/>
            </a:endParaRPr>
          </a:p>
          <a:p>
            <a:pPr marL="177800" indent="-177800">
              <a:lnSpc>
                <a:spcPct val="150000"/>
              </a:lnSpc>
            </a:pPr>
            <a:r>
              <a:rPr lang="en-US" altLang="ja-JP" sz="1700" dirty="0" smtClean="0">
                <a:solidFill>
                  <a:prstClr val="black"/>
                </a:solidFill>
                <a:latin typeface="Meiryo UI" pitchFamily="50" charset="-128"/>
                <a:ea typeface="Meiryo UI" pitchFamily="50" charset="-128"/>
                <a:cs typeface="Meiryo UI" pitchFamily="50" charset="-128"/>
              </a:rPr>
              <a:t>  </a:t>
            </a:r>
            <a:r>
              <a:rPr lang="ja-JP" altLang="en-US" sz="1700" dirty="0" smtClean="0">
                <a:solidFill>
                  <a:prstClr val="black"/>
                </a:solidFill>
                <a:latin typeface="Meiryo UI" pitchFamily="50" charset="-128"/>
                <a:ea typeface="Meiryo UI" pitchFamily="50" charset="-128"/>
                <a:cs typeface="Meiryo UI" pitchFamily="50" charset="-128"/>
              </a:rPr>
              <a:t>　</a:t>
            </a:r>
            <a:r>
              <a:rPr lang="en-US" altLang="ja-JP" sz="1700" dirty="0" smtClean="0">
                <a:solidFill>
                  <a:prstClr val="black"/>
                </a:solidFill>
                <a:latin typeface="Meiryo UI" pitchFamily="50" charset="-128"/>
                <a:ea typeface="Meiryo UI" pitchFamily="50" charset="-128"/>
                <a:cs typeface="Meiryo UI" pitchFamily="50" charset="-128"/>
              </a:rPr>
              <a:t> </a:t>
            </a:r>
            <a:r>
              <a:rPr lang="ja-JP" altLang="en-US" sz="1700" dirty="0" smtClean="0">
                <a:solidFill>
                  <a:prstClr val="black"/>
                </a:solidFill>
                <a:latin typeface="Meiryo UI" pitchFamily="50" charset="-128"/>
                <a:ea typeface="Meiryo UI" pitchFamily="50" charset="-128"/>
                <a:cs typeface="Meiryo UI" pitchFamily="50" charset="-128"/>
              </a:rPr>
              <a:t>○ 地域協議会の運営などの事務に限らず、窓口サービスを実施</a:t>
            </a:r>
            <a:endParaRPr lang="en-US" altLang="ja-JP" sz="1700" dirty="0" smtClean="0">
              <a:solidFill>
                <a:prstClr val="black"/>
              </a:solidFill>
              <a:latin typeface="Meiryo UI" pitchFamily="50" charset="-128"/>
              <a:ea typeface="Meiryo UI" pitchFamily="50" charset="-128"/>
              <a:cs typeface="Meiryo UI" pitchFamily="50" charset="-128"/>
            </a:endParaRPr>
          </a:p>
          <a:p>
            <a:pPr marL="177800" indent="-177800"/>
            <a:r>
              <a:rPr lang="ja-JP" altLang="en-US" sz="1700" dirty="0">
                <a:solidFill>
                  <a:prstClr val="black"/>
                </a:solidFill>
                <a:latin typeface="Meiryo UI" pitchFamily="50" charset="-128"/>
                <a:ea typeface="Meiryo UI" pitchFamily="50" charset="-128"/>
                <a:cs typeface="Meiryo UI" pitchFamily="50" charset="-128"/>
              </a:rPr>
              <a:t>　</a:t>
            </a:r>
            <a:r>
              <a:rPr lang="ja-JP" altLang="en-US" sz="1700" dirty="0" smtClean="0">
                <a:solidFill>
                  <a:prstClr val="black"/>
                </a:solidFill>
                <a:latin typeface="Meiryo UI" pitchFamily="50" charset="-128"/>
                <a:ea typeface="Meiryo UI" pitchFamily="50" charset="-128"/>
                <a:cs typeface="Meiryo UI" pitchFamily="50" charset="-128"/>
              </a:rPr>
              <a:t>　 　　</a:t>
            </a:r>
            <a:r>
              <a:rPr lang="en-US" altLang="ja-JP" sz="1700" dirty="0" smtClean="0">
                <a:solidFill>
                  <a:prstClr val="black"/>
                </a:solidFill>
                <a:latin typeface="Meiryo UI" pitchFamily="50" charset="-128"/>
                <a:ea typeface="Meiryo UI" pitchFamily="50" charset="-128"/>
                <a:cs typeface="Meiryo UI" pitchFamily="50" charset="-128"/>
              </a:rPr>
              <a:t>※</a:t>
            </a:r>
            <a:r>
              <a:rPr lang="ja-JP" altLang="en-US" sz="1700" dirty="0" smtClean="0">
                <a:solidFill>
                  <a:prstClr val="black"/>
                </a:solidFill>
                <a:latin typeface="Meiryo UI" pitchFamily="50" charset="-128"/>
                <a:ea typeface="Meiryo UI" pitchFamily="50" charset="-128"/>
                <a:cs typeface="Meiryo UI" pitchFamily="50" charset="-128"/>
              </a:rPr>
              <a:t>現在の</a:t>
            </a:r>
            <a:r>
              <a:rPr lang="en-US" altLang="ja-JP" sz="1700" dirty="0" smtClean="0">
                <a:solidFill>
                  <a:prstClr val="black"/>
                </a:solidFill>
                <a:latin typeface="Meiryo UI" pitchFamily="50" charset="-128"/>
                <a:ea typeface="Meiryo UI" pitchFamily="50" charset="-128"/>
                <a:cs typeface="Meiryo UI" pitchFamily="50" charset="-128"/>
              </a:rPr>
              <a:t>24</a:t>
            </a:r>
            <a:r>
              <a:rPr lang="ja-JP" altLang="en-US" sz="1700" dirty="0">
                <a:solidFill>
                  <a:prstClr val="black"/>
                </a:solidFill>
                <a:latin typeface="Meiryo UI" pitchFamily="50" charset="-128"/>
                <a:ea typeface="Meiryo UI" pitchFamily="50" charset="-128"/>
                <a:cs typeface="Meiryo UI" pitchFamily="50" charset="-128"/>
              </a:rPr>
              <a:t>区</a:t>
            </a:r>
            <a:r>
              <a:rPr lang="ja-JP" altLang="en-US" sz="1700" dirty="0" smtClean="0">
                <a:solidFill>
                  <a:prstClr val="black"/>
                </a:solidFill>
                <a:latin typeface="Meiryo UI" pitchFamily="50" charset="-128"/>
                <a:ea typeface="Meiryo UI" pitchFamily="50" charset="-128"/>
                <a:cs typeface="Meiryo UI" pitchFamily="50" charset="-128"/>
              </a:rPr>
              <a:t>役所において提供する窓口サービスを継続して実施</a:t>
            </a:r>
            <a:endParaRPr lang="en-US" altLang="ja-JP" sz="1700" dirty="0" smtClean="0">
              <a:solidFill>
                <a:prstClr val="black"/>
              </a:solidFill>
              <a:latin typeface="Meiryo UI" pitchFamily="50" charset="-128"/>
              <a:ea typeface="Meiryo UI" pitchFamily="50" charset="-128"/>
              <a:cs typeface="Meiryo UI" pitchFamily="50" charset="-128"/>
            </a:endParaRPr>
          </a:p>
          <a:p>
            <a:pPr marL="177800" indent="-177800">
              <a:lnSpc>
                <a:spcPct val="150000"/>
              </a:lnSpc>
            </a:pPr>
            <a:r>
              <a:rPr lang="ja-JP" altLang="en-US" sz="1700" dirty="0" smtClean="0">
                <a:solidFill>
                  <a:prstClr val="black"/>
                </a:solidFill>
                <a:latin typeface="Meiryo UI" pitchFamily="50" charset="-128"/>
                <a:ea typeface="Meiryo UI" pitchFamily="50" charset="-128"/>
                <a:cs typeface="Meiryo UI" pitchFamily="50" charset="-128"/>
              </a:rPr>
              <a:t>　◆ 名称 </a:t>
            </a:r>
            <a:endParaRPr lang="en-US" altLang="ja-JP" sz="1700" dirty="0" smtClean="0">
              <a:solidFill>
                <a:prstClr val="black"/>
              </a:solidFill>
              <a:latin typeface="Meiryo UI" pitchFamily="50" charset="-128"/>
              <a:ea typeface="Meiryo UI" pitchFamily="50" charset="-128"/>
              <a:cs typeface="Meiryo UI" pitchFamily="50" charset="-128"/>
            </a:endParaRPr>
          </a:p>
          <a:p>
            <a:pPr marL="177800" indent="-177800"/>
            <a:r>
              <a:rPr lang="en-US" altLang="ja-JP" sz="1700" dirty="0" smtClean="0">
                <a:solidFill>
                  <a:prstClr val="black"/>
                </a:solidFill>
                <a:latin typeface="Meiryo UI" pitchFamily="50" charset="-128"/>
                <a:ea typeface="Meiryo UI" pitchFamily="50" charset="-128"/>
                <a:cs typeface="Meiryo UI" pitchFamily="50" charset="-128"/>
              </a:rPr>
              <a:t> </a:t>
            </a:r>
            <a:r>
              <a:rPr lang="ja-JP" altLang="en-US" sz="1700" dirty="0">
                <a:solidFill>
                  <a:prstClr val="black"/>
                </a:solidFill>
                <a:latin typeface="Meiryo UI" pitchFamily="50" charset="-128"/>
                <a:ea typeface="Meiryo UI" pitchFamily="50" charset="-128"/>
                <a:cs typeface="Meiryo UI" pitchFamily="50" charset="-128"/>
              </a:rPr>
              <a:t>　</a:t>
            </a:r>
            <a:r>
              <a:rPr lang="ja-JP" altLang="en-US" sz="1700" dirty="0" smtClean="0">
                <a:solidFill>
                  <a:prstClr val="black"/>
                </a:solidFill>
                <a:latin typeface="Meiryo UI" pitchFamily="50" charset="-128"/>
                <a:ea typeface="Meiryo UI" pitchFamily="50" charset="-128"/>
                <a:cs typeface="Meiryo UI" pitchFamily="50" charset="-128"/>
              </a:rPr>
              <a:t>　○ 事務所</a:t>
            </a:r>
            <a:r>
              <a:rPr lang="ja-JP" altLang="en-US" sz="1700" dirty="0">
                <a:solidFill>
                  <a:prstClr val="black"/>
                </a:solidFill>
                <a:latin typeface="Meiryo UI" pitchFamily="50" charset="-128"/>
                <a:ea typeface="Meiryo UI" pitchFamily="50" charset="-128"/>
                <a:cs typeface="Meiryo UI" pitchFamily="50" charset="-128"/>
              </a:rPr>
              <a:t>の名称は</a:t>
            </a:r>
            <a:r>
              <a:rPr lang="ja-JP" altLang="en-US" sz="1700" dirty="0" smtClean="0">
                <a:solidFill>
                  <a:prstClr val="black"/>
                </a:solidFill>
                <a:latin typeface="Meiryo UI" pitchFamily="50" charset="-128"/>
                <a:ea typeface="Meiryo UI" pitchFamily="50" charset="-128"/>
                <a:cs typeface="Meiryo UI" pitchFamily="50" charset="-128"/>
              </a:rPr>
              <a:t>、○○地域</a:t>
            </a:r>
            <a:r>
              <a:rPr lang="ja-JP" altLang="en-US" sz="1700" dirty="0">
                <a:solidFill>
                  <a:prstClr val="black"/>
                </a:solidFill>
                <a:latin typeface="Meiryo UI" pitchFamily="50" charset="-128"/>
                <a:ea typeface="Meiryo UI" pitchFamily="50" charset="-128"/>
                <a:cs typeface="Meiryo UI" pitchFamily="50" charset="-128"/>
              </a:rPr>
              <a:t>自治区事務所と</a:t>
            </a:r>
            <a:r>
              <a:rPr lang="ja-JP" altLang="en-US" sz="1700" dirty="0" smtClean="0">
                <a:solidFill>
                  <a:prstClr val="black"/>
                </a:solidFill>
                <a:latin typeface="Meiryo UI" pitchFamily="50" charset="-128"/>
                <a:ea typeface="Meiryo UI" pitchFamily="50" charset="-128"/>
                <a:cs typeface="Meiryo UI" pitchFamily="50" charset="-128"/>
              </a:rPr>
              <a:t>する      </a:t>
            </a:r>
            <a:r>
              <a:rPr lang="en-US" altLang="ja-JP" sz="1700" dirty="0" smtClean="0">
                <a:solidFill>
                  <a:prstClr val="black"/>
                </a:solidFill>
                <a:latin typeface="Meiryo UI" pitchFamily="50" charset="-128"/>
                <a:ea typeface="Meiryo UI" pitchFamily="50" charset="-128"/>
                <a:cs typeface="Meiryo UI" pitchFamily="50" charset="-128"/>
              </a:rPr>
              <a:t>※</a:t>
            </a:r>
            <a:r>
              <a:rPr lang="ja-JP" altLang="en-US" sz="1700" dirty="0" smtClean="0">
                <a:solidFill>
                  <a:prstClr val="black"/>
                </a:solidFill>
                <a:latin typeface="Meiryo UI" pitchFamily="50" charset="-128"/>
                <a:ea typeface="Meiryo UI" pitchFamily="50" charset="-128"/>
                <a:cs typeface="Meiryo UI" pitchFamily="50" charset="-128"/>
              </a:rPr>
              <a:t>○○には、現在の区名を</a:t>
            </a:r>
            <a:r>
              <a:rPr lang="ja-JP" altLang="en-US" sz="1700" dirty="0">
                <a:solidFill>
                  <a:prstClr val="black"/>
                </a:solidFill>
                <a:latin typeface="Meiryo UI" pitchFamily="50" charset="-128"/>
                <a:ea typeface="Meiryo UI" pitchFamily="50" charset="-128"/>
                <a:cs typeface="Meiryo UI" pitchFamily="50" charset="-128"/>
              </a:rPr>
              <a:t>残す</a:t>
            </a:r>
            <a:endParaRPr lang="en-US" altLang="ja-JP" sz="1700" dirty="0">
              <a:solidFill>
                <a:prstClr val="black"/>
              </a:solidFill>
              <a:latin typeface="Meiryo UI" pitchFamily="50" charset="-128"/>
              <a:ea typeface="Meiryo UI" pitchFamily="50" charset="-128"/>
              <a:cs typeface="Meiryo UI" pitchFamily="50" charset="-128"/>
            </a:endParaRPr>
          </a:p>
        </p:txBody>
      </p:sp>
      <p:sp>
        <p:nvSpPr>
          <p:cNvPr id="13" name="正方形/長方形 12"/>
          <p:cNvSpPr/>
          <p:nvPr/>
        </p:nvSpPr>
        <p:spPr>
          <a:xfrm>
            <a:off x="-1555" y="2727874"/>
            <a:ext cx="2117322" cy="338554"/>
          </a:xfrm>
          <a:prstGeom prst="rect">
            <a:avLst/>
          </a:prstGeom>
        </p:spPr>
        <p:txBody>
          <a:bodyPr wrap="square">
            <a:spAutoFit/>
          </a:bodyPr>
          <a:lstStyle/>
          <a:p>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イメージ</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角丸四角形 13"/>
          <p:cNvSpPr/>
          <p:nvPr/>
        </p:nvSpPr>
        <p:spPr>
          <a:xfrm>
            <a:off x="3334417" y="3836650"/>
            <a:ext cx="5328592" cy="2643978"/>
          </a:xfrm>
          <a:prstGeom prst="roundRect">
            <a:avLst/>
          </a:prstGeom>
          <a:no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15" name="直線コネクタ 14"/>
          <p:cNvCxnSpPr>
            <a:endCxn id="14" idx="2"/>
          </p:cNvCxnSpPr>
          <p:nvPr/>
        </p:nvCxnSpPr>
        <p:spPr>
          <a:xfrm>
            <a:off x="5998713" y="3831480"/>
            <a:ext cx="0" cy="264914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4860032" y="3629887"/>
            <a:ext cx="2222722" cy="418309"/>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smtClean="0">
                <a:solidFill>
                  <a:prstClr val="black"/>
                </a:solidFill>
                <a:latin typeface="Meiryo UI" pitchFamily="50" charset="-128"/>
                <a:ea typeface="Meiryo UI" pitchFamily="50" charset="-128"/>
                <a:cs typeface="Meiryo UI" pitchFamily="50" charset="-128"/>
              </a:rPr>
              <a:t>○○総合区</a:t>
            </a:r>
            <a:endParaRPr lang="ja-JP" altLang="en-US" b="1" dirty="0">
              <a:solidFill>
                <a:prstClr val="black"/>
              </a:solidFill>
              <a:latin typeface="Meiryo UI" pitchFamily="50" charset="-128"/>
              <a:ea typeface="Meiryo UI" pitchFamily="50" charset="-128"/>
              <a:cs typeface="Meiryo UI" pitchFamily="50" charset="-128"/>
            </a:endParaRPr>
          </a:p>
        </p:txBody>
      </p:sp>
      <p:sp>
        <p:nvSpPr>
          <p:cNvPr id="18" name="正方形/長方形 17"/>
          <p:cNvSpPr/>
          <p:nvPr/>
        </p:nvSpPr>
        <p:spPr>
          <a:xfrm>
            <a:off x="3635896" y="4071536"/>
            <a:ext cx="2088232" cy="307777"/>
          </a:xfrm>
          <a:prstGeom prst="rect">
            <a:avLst/>
          </a:prstGeom>
        </p:spPr>
        <p:txBody>
          <a:bodyPr wrap="square">
            <a:spAutoFit/>
          </a:bodyPr>
          <a:lstStyle/>
          <a:p>
            <a:pPr algn="ct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6254735" y="4098684"/>
            <a:ext cx="2133689" cy="307777"/>
          </a:xfrm>
          <a:prstGeom prst="rect">
            <a:avLst/>
          </a:prstGeom>
        </p:spPr>
        <p:txBody>
          <a:bodyPr wrap="square">
            <a:spAutoFit/>
          </a:bodyPr>
          <a:lstStyle/>
          <a:p>
            <a:pPr algn="ct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角丸四角形 22"/>
          <p:cNvSpPr/>
          <p:nvPr/>
        </p:nvSpPr>
        <p:spPr>
          <a:xfrm>
            <a:off x="3635896" y="4562062"/>
            <a:ext cx="2146339" cy="1717526"/>
          </a:xfrm>
          <a:prstGeom prst="roundRect">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ja-JP" altLang="en-US" sz="1200" b="1" dirty="0" smtClean="0">
                <a:solidFill>
                  <a:prstClr val="black"/>
                </a:solidFill>
              </a:rPr>
              <a:t>窓口サービス</a:t>
            </a:r>
            <a:endParaRPr lang="en-US" altLang="ja-JP" sz="1200" b="1" dirty="0" smtClean="0">
              <a:solidFill>
                <a:prstClr val="black"/>
              </a:solidFill>
            </a:endParaRPr>
          </a:p>
          <a:p>
            <a:pPr marL="171450" indent="-171450">
              <a:buFont typeface="Wingdings" panose="05000000000000000000" pitchFamily="2" charset="2"/>
              <a:buChar char="Ø"/>
            </a:pPr>
            <a:r>
              <a:rPr lang="ja-JP" altLang="en-US" sz="900" dirty="0" smtClean="0">
                <a:solidFill>
                  <a:prstClr val="black"/>
                </a:solidFill>
              </a:rPr>
              <a:t>住民票写し等の交付</a:t>
            </a:r>
            <a:endParaRPr lang="en-US" altLang="ja-JP" sz="900" dirty="0" smtClean="0">
              <a:solidFill>
                <a:prstClr val="black"/>
              </a:solidFill>
            </a:endParaRPr>
          </a:p>
          <a:p>
            <a:pPr marL="171450" indent="-171450">
              <a:buFont typeface="Wingdings" panose="05000000000000000000" pitchFamily="2" charset="2"/>
              <a:buChar char="Ø"/>
            </a:pPr>
            <a:r>
              <a:rPr lang="ja-JP" altLang="en-US" sz="900" dirty="0" smtClean="0">
                <a:solidFill>
                  <a:prstClr val="black"/>
                </a:solidFill>
              </a:rPr>
              <a:t>戸籍、印鑑登録</a:t>
            </a:r>
            <a:endParaRPr lang="en-US" altLang="ja-JP" sz="900" dirty="0" smtClean="0">
              <a:solidFill>
                <a:prstClr val="black"/>
              </a:solidFill>
            </a:endParaRPr>
          </a:p>
          <a:p>
            <a:pPr marL="171450" indent="-171450">
              <a:buFont typeface="Wingdings" panose="05000000000000000000" pitchFamily="2" charset="2"/>
              <a:buChar char="Ø"/>
            </a:pPr>
            <a:r>
              <a:rPr lang="ja-JP" altLang="en-US" sz="900" dirty="0" smtClean="0">
                <a:solidFill>
                  <a:prstClr val="black"/>
                </a:solidFill>
              </a:rPr>
              <a:t>国民健康保険</a:t>
            </a:r>
            <a:endParaRPr lang="en-US" altLang="ja-JP" sz="900" dirty="0" smtClean="0">
              <a:solidFill>
                <a:prstClr val="black"/>
              </a:solidFill>
            </a:endParaRPr>
          </a:p>
          <a:p>
            <a:pPr marL="171450" indent="-171450">
              <a:buFont typeface="Wingdings" panose="05000000000000000000" pitchFamily="2" charset="2"/>
              <a:buChar char="Ø"/>
            </a:pPr>
            <a:r>
              <a:rPr lang="ja-JP" altLang="en-US" sz="900" dirty="0" smtClean="0">
                <a:solidFill>
                  <a:prstClr val="black"/>
                </a:solidFill>
              </a:rPr>
              <a:t>国民年金</a:t>
            </a:r>
            <a:endParaRPr lang="en-US" altLang="ja-JP" sz="900" dirty="0" smtClean="0">
              <a:solidFill>
                <a:prstClr val="black"/>
              </a:solidFill>
            </a:endParaRPr>
          </a:p>
          <a:p>
            <a:pPr marL="171450" indent="-171450">
              <a:buFont typeface="Wingdings" panose="05000000000000000000" pitchFamily="2" charset="2"/>
              <a:buChar char="Ø"/>
            </a:pPr>
            <a:r>
              <a:rPr lang="ja-JP" altLang="en-US" sz="900" dirty="0" smtClean="0">
                <a:solidFill>
                  <a:prstClr val="black"/>
                </a:solidFill>
              </a:rPr>
              <a:t>地域協議会の運営事務</a:t>
            </a:r>
            <a:endParaRPr lang="en-US" altLang="ja-JP" sz="900" dirty="0" smtClean="0">
              <a:solidFill>
                <a:prstClr val="black"/>
              </a:solidFill>
            </a:endParaRPr>
          </a:p>
          <a:p>
            <a:pPr marL="171450" indent="-171450">
              <a:buFont typeface="Wingdings" panose="05000000000000000000" pitchFamily="2" charset="2"/>
              <a:buChar char="Ø"/>
            </a:pPr>
            <a:endParaRPr lang="en-US" altLang="ja-JP" sz="900" dirty="0" smtClean="0">
              <a:solidFill>
                <a:prstClr val="black"/>
              </a:solidFill>
            </a:endParaRPr>
          </a:p>
          <a:p>
            <a:pPr marL="171450" indent="-171450" algn="r"/>
            <a:r>
              <a:rPr lang="ja-JP" altLang="en-US" sz="900" dirty="0" smtClean="0">
                <a:solidFill>
                  <a:prstClr val="black"/>
                </a:solidFill>
              </a:rPr>
              <a:t>　　など</a:t>
            </a:r>
            <a:endParaRPr lang="en-US" altLang="ja-JP" sz="1200" dirty="0">
              <a:solidFill>
                <a:prstClr val="black"/>
              </a:solidFill>
            </a:endParaRPr>
          </a:p>
        </p:txBody>
      </p:sp>
      <p:sp>
        <p:nvSpPr>
          <p:cNvPr id="24" name="正方形/長方形 23"/>
          <p:cNvSpPr/>
          <p:nvPr/>
        </p:nvSpPr>
        <p:spPr>
          <a:xfrm>
            <a:off x="3923928" y="4423345"/>
            <a:ext cx="1627094" cy="432049"/>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b="1" dirty="0" smtClean="0">
                <a:solidFill>
                  <a:prstClr val="black"/>
                </a:solidFill>
                <a:latin typeface="Meiryo UI" pitchFamily="50" charset="-128"/>
                <a:ea typeface="Meiryo UI" pitchFamily="50" charset="-128"/>
                <a:cs typeface="Meiryo UI" pitchFamily="50" charset="-128"/>
              </a:rPr>
              <a:t>○○地域自治区事務所</a:t>
            </a:r>
            <a:endParaRPr lang="ja-JP" altLang="en-US" sz="1000" b="1" dirty="0">
              <a:solidFill>
                <a:prstClr val="black"/>
              </a:solidFill>
              <a:latin typeface="Meiryo UI" pitchFamily="50" charset="-128"/>
              <a:ea typeface="Meiryo UI" pitchFamily="50" charset="-128"/>
              <a:cs typeface="Meiryo UI" pitchFamily="50" charset="-128"/>
            </a:endParaRPr>
          </a:p>
        </p:txBody>
      </p:sp>
      <p:sp>
        <p:nvSpPr>
          <p:cNvPr id="26" name="正方形/長方形 25"/>
          <p:cNvSpPr/>
          <p:nvPr/>
        </p:nvSpPr>
        <p:spPr>
          <a:xfrm>
            <a:off x="6444208" y="4417026"/>
            <a:ext cx="1680882" cy="444687"/>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b="1" dirty="0" smtClean="0">
                <a:solidFill>
                  <a:prstClr val="black"/>
                </a:solidFill>
                <a:latin typeface="Meiryo UI" pitchFamily="50" charset="-128"/>
                <a:ea typeface="Meiryo UI" pitchFamily="50" charset="-128"/>
                <a:cs typeface="Meiryo UI" pitchFamily="50" charset="-128"/>
              </a:rPr>
              <a:t>△△地域自治区事務所</a:t>
            </a:r>
            <a:endParaRPr lang="ja-JP" altLang="en-US" sz="1000" b="1" dirty="0">
              <a:solidFill>
                <a:prstClr val="black"/>
              </a:solidFill>
              <a:latin typeface="Meiryo UI" pitchFamily="50" charset="-128"/>
              <a:ea typeface="Meiryo UI" pitchFamily="50" charset="-128"/>
              <a:cs typeface="Meiryo UI" pitchFamily="50" charset="-128"/>
            </a:endParaRPr>
          </a:p>
        </p:txBody>
      </p:sp>
      <p:sp>
        <p:nvSpPr>
          <p:cNvPr id="31" name="角丸四角形 30"/>
          <p:cNvSpPr/>
          <p:nvPr/>
        </p:nvSpPr>
        <p:spPr>
          <a:xfrm>
            <a:off x="3118393" y="3404602"/>
            <a:ext cx="5958371" cy="3235684"/>
          </a:xfrm>
          <a:prstGeom prst="roundRect">
            <a:avLst/>
          </a:prstGeom>
          <a:no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0" name="正方形/長方形 29"/>
          <p:cNvSpPr/>
          <p:nvPr/>
        </p:nvSpPr>
        <p:spPr>
          <a:xfrm>
            <a:off x="3334416" y="3249261"/>
            <a:ext cx="1381599" cy="361406"/>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smtClean="0">
                <a:solidFill>
                  <a:prstClr val="black"/>
                </a:solidFill>
                <a:latin typeface="Meiryo UI" pitchFamily="50" charset="-128"/>
                <a:ea typeface="Meiryo UI" pitchFamily="50" charset="-128"/>
                <a:cs typeface="Meiryo UI" pitchFamily="50" charset="-128"/>
              </a:rPr>
              <a:t>大阪市</a:t>
            </a:r>
            <a:endParaRPr lang="ja-JP" altLang="en-US" b="1" dirty="0">
              <a:solidFill>
                <a:prstClr val="black"/>
              </a:solidFill>
              <a:latin typeface="Meiryo UI" pitchFamily="50" charset="-128"/>
              <a:ea typeface="Meiryo UI" pitchFamily="50" charset="-128"/>
              <a:cs typeface="Meiryo UI" pitchFamily="50" charset="-128"/>
            </a:endParaRPr>
          </a:p>
        </p:txBody>
      </p:sp>
      <p:sp>
        <p:nvSpPr>
          <p:cNvPr id="42" name="正方形/長方形 41"/>
          <p:cNvSpPr/>
          <p:nvPr/>
        </p:nvSpPr>
        <p:spPr>
          <a:xfrm>
            <a:off x="1476782" y="4234170"/>
            <a:ext cx="647818" cy="383243"/>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100" b="1" dirty="0" smtClean="0">
                <a:solidFill>
                  <a:prstClr val="black"/>
                </a:solidFill>
                <a:latin typeface="Meiryo UI" pitchFamily="50" charset="-128"/>
                <a:ea typeface="Meiryo UI" pitchFamily="50" charset="-128"/>
                <a:cs typeface="Meiryo UI" pitchFamily="50" charset="-128"/>
              </a:rPr>
              <a:t>区役所</a:t>
            </a:r>
            <a:endParaRPr lang="en-US" altLang="ja-JP" sz="1100" b="1" dirty="0" smtClean="0">
              <a:solidFill>
                <a:prstClr val="black"/>
              </a:solidFill>
              <a:latin typeface="Meiryo UI" pitchFamily="50" charset="-128"/>
              <a:ea typeface="Meiryo UI" pitchFamily="50" charset="-128"/>
              <a:cs typeface="Meiryo UI" pitchFamily="50" charset="-128"/>
            </a:endParaRPr>
          </a:p>
        </p:txBody>
      </p:sp>
      <p:sp>
        <p:nvSpPr>
          <p:cNvPr id="44" name="正方形/長方形 43"/>
          <p:cNvSpPr/>
          <p:nvPr/>
        </p:nvSpPr>
        <p:spPr>
          <a:xfrm>
            <a:off x="1404266" y="5193477"/>
            <a:ext cx="864604" cy="646331"/>
          </a:xfrm>
          <a:prstGeom prst="rect">
            <a:avLst/>
          </a:prstGeom>
        </p:spPr>
        <p:txBody>
          <a:bodyPr vert="horz" wrap="square">
            <a:spAutoFit/>
          </a:bodyPr>
          <a:lstStyle/>
          <a:p>
            <a:pPr algn="ctr"/>
            <a:r>
              <a:rPr lang="ja-JP" altLang="en-US" sz="1200" b="1" dirty="0" smtClean="0">
                <a:solidFill>
                  <a:prstClr val="black"/>
                </a:solidFill>
                <a:latin typeface="ＭＳ Ｐゴシック"/>
                <a:cs typeface="Meiryo UI" panose="020B0604030504040204" pitchFamily="50" charset="-128"/>
              </a:rPr>
              <a:t>窓口</a:t>
            </a:r>
            <a:endParaRPr lang="en-US" altLang="ja-JP" sz="1200" b="1" dirty="0" smtClean="0">
              <a:solidFill>
                <a:prstClr val="black"/>
              </a:solidFill>
              <a:latin typeface="ＭＳ Ｐゴシック"/>
              <a:cs typeface="Meiryo UI" panose="020B0604030504040204" pitchFamily="50" charset="-128"/>
            </a:endParaRPr>
          </a:p>
          <a:p>
            <a:pPr algn="ctr"/>
            <a:r>
              <a:rPr lang="ja-JP" altLang="en-US" sz="1200" b="1" dirty="0" smtClean="0">
                <a:solidFill>
                  <a:prstClr val="black"/>
                </a:solidFill>
                <a:latin typeface="ＭＳ Ｐゴシック"/>
                <a:cs typeface="Meiryo UI" panose="020B0604030504040204" pitchFamily="50" charset="-128"/>
              </a:rPr>
              <a:t>サービス</a:t>
            </a:r>
            <a:endParaRPr lang="en-US" altLang="ja-JP" sz="1200" b="1" dirty="0">
              <a:solidFill>
                <a:prstClr val="black"/>
              </a:solidFill>
              <a:latin typeface="ＭＳ Ｐゴシック"/>
              <a:cs typeface="Meiryo UI" panose="020B0604030504040204" pitchFamily="50" charset="-128"/>
            </a:endParaRPr>
          </a:p>
          <a:p>
            <a:pPr algn="ctr"/>
            <a:r>
              <a:rPr lang="ja-JP" altLang="en-US" sz="1200" b="1" dirty="0" smtClean="0">
                <a:solidFill>
                  <a:prstClr val="black"/>
                </a:solidFill>
                <a:latin typeface="ＭＳ Ｐゴシック"/>
                <a:cs typeface="Meiryo UI" panose="020B0604030504040204" pitchFamily="50" charset="-128"/>
              </a:rPr>
              <a:t>など</a:t>
            </a:r>
            <a:endParaRPr lang="en-US" altLang="ja-JP" sz="1200" b="1" dirty="0">
              <a:solidFill>
                <a:prstClr val="black"/>
              </a:solidFill>
              <a:latin typeface="ＭＳ Ｐゴシック"/>
              <a:cs typeface="Meiryo UI" panose="020B0604030504040204" pitchFamily="50" charset="-128"/>
            </a:endParaRPr>
          </a:p>
        </p:txBody>
      </p:sp>
      <p:sp>
        <p:nvSpPr>
          <p:cNvPr id="46" name="角丸四角形 45"/>
          <p:cNvSpPr/>
          <p:nvPr/>
        </p:nvSpPr>
        <p:spPr>
          <a:xfrm>
            <a:off x="180638" y="3404601"/>
            <a:ext cx="2234263" cy="3235684"/>
          </a:xfrm>
          <a:prstGeom prst="roundRect">
            <a:avLst/>
          </a:prstGeom>
          <a:no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7" name="正方形/長方形 46"/>
          <p:cNvSpPr/>
          <p:nvPr/>
        </p:nvSpPr>
        <p:spPr>
          <a:xfrm>
            <a:off x="684694" y="3259219"/>
            <a:ext cx="1296144" cy="361406"/>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smtClean="0">
                <a:solidFill>
                  <a:prstClr val="black"/>
                </a:solidFill>
                <a:latin typeface="Meiryo UI" pitchFamily="50" charset="-128"/>
                <a:ea typeface="Meiryo UI" pitchFamily="50" charset="-128"/>
                <a:cs typeface="Meiryo UI" pitchFamily="50" charset="-128"/>
              </a:rPr>
              <a:t>大阪市</a:t>
            </a:r>
            <a:endParaRPr lang="ja-JP" altLang="en-US" b="1" dirty="0">
              <a:solidFill>
                <a:prstClr val="black"/>
              </a:solidFill>
              <a:latin typeface="Meiryo UI" pitchFamily="50" charset="-128"/>
              <a:ea typeface="Meiryo UI" pitchFamily="50" charset="-128"/>
              <a:cs typeface="Meiryo UI" pitchFamily="50" charset="-128"/>
            </a:endParaRPr>
          </a:p>
        </p:txBody>
      </p:sp>
      <p:sp>
        <p:nvSpPr>
          <p:cNvPr id="50" name="正方形/長方形 49"/>
          <p:cNvSpPr/>
          <p:nvPr/>
        </p:nvSpPr>
        <p:spPr>
          <a:xfrm>
            <a:off x="612686" y="2901109"/>
            <a:ext cx="1296144"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700" dirty="0">
                <a:solidFill>
                  <a:prstClr val="black"/>
                </a:solidFill>
                <a:latin typeface="Meiryo UI" pitchFamily="50" charset="-128"/>
                <a:ea typeface="Meiryo UI" pitchFamily="50" charset="-128"/>
                <a:cs typeface="Meiryo UI" pitchFamily="50" charset="-128"/>
              </a:rPr>
              <a:t>【</a:t>
            </a:r>
            <a:r>
              <a:rPr lang="ja-JP" altLang="en-US" sz="1700" dirty="0" smtClean="0">
                <a:solidFill>
                  <a:prstClr val="black"/>
                </a:solidFill>
                <a:latin typeface="Meiryo UI" pitchFamily="50" charset="-128"/>
                <a:ea typeface="Meiryo UI" pitchFamily="50" charset="-128"/>
                <a:cs typeface="Meiryo UI" pitchFamily="50" charset="-128"/>
              </a:rPr>
              <a:t>現在</a:t>
            </a:r>
            <a:r>
              <a:rPr lang="en-US" altLang="ja-JP" sz="1700" dirty="0" smtClean="0">
                <a:solidFill>
                  <a:prstClr val="black"/>
                </a:solidFill>
                <a:latin typeface="Meiryo UI" pitchFamily="50" charset="-128"/>
                <a:ea typeface="Meiryo UI" pitchFamily="50" charset="-128"/>
                <a:cs typeface="Meiryo UI" pitchFamily="50" charset="-128"/>
              </a:rPr>
              <a:t>】</a:t>
            </a:r>
            <a:endParaRPr lang="ja-JP" altLang="en-US" sz="1700" dirty="0">
              <a:solidFill>
                <a:prstClr val="black"/>
              </a:solidFill>
              <a:latin typeface="Meiryo UI" pitchFamily="50" charset="-128"/>
              <a:ea typeface="Meiryo UI" pitchFamily="50" charset="-128"/>
              <a:cs typeface="Meiryo UI" pitchFamily="50" charset="-128"/>
            </a:endParaRPr>
          </a:p>
        </p:txBody>
      </p:sp>
      <p:sp>
        <p:nvSpPr>
          <p:cNvPr id="51" name="正方形/長方形 50"/>
          <p:cNvSpPr/>
          <p:nvPr/>
        </p:nvSpPr>
        <p:spPr>
          <a:xfrm>
            <a:off x="4704474" y="2901109"/>
            <a:ext cx="3035878" cy="3669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700" dirty="0">
                <a:solidFill>
                  <a:prstClr val="black"/>
                </a:solidFill>
                <a:latin typeface="Meiryo UI" pitchFamily="50" charset="-128"/>
                <a:ea typeface="Meiryo UI" pitchFamily="50" charset="-128"/>
                <a:cs typeface="Meiryo UI" pitchFamily="50" charset="-128"/>
              </a:rPr>
              <a:t>【</a:t>
            </a:r>
            <a:r>
              <a:rPr lang="ja-JP" altLang="en-US" sz="1700" dirty="0" smtClean="0">
                <a:solidFill>
                  <a:prstClr val="black"/>
                </a:solidFill>
                <a:latin typeface="Meiryo UI" pitchFamily="50" charset="-128"/>
                <a:ea typeface="Meiryo UI" pitchFamily="50" charset="-128"/>
                <a:cs typeface="Meiryo UI" pitchFamily="50" charset="-128"/>
              </a:rPr>
              <a:t>総合区・地域自治区設置後</a:t>
            </a:r>
            <a:r>
              <a:rPr lang="en-US" altLang="ja-JP" sz="1700" dirty="0" smtClean="0">
                <a:solidFill>
                  <a:prstClr val="black"/>
                </a:solidFill>
                <a:latin typeface="Meiryo UI" pitchFamily="50" charset="-128"/>
                <a:ea typeface="Meiryo UI" pitchFamily="50" charset="-128"/>
                <a:cs typeface="Meiryo UI" pitchFamily="50" charset="-128"/>
              </a:rPr>
              <a:t>】</a:t>
            </a:r>
            <a:endParaRPr lang="ja-JP" altLang="en-US" sz="1700" dirty="0">
              <a:solidFill>
                <a:prstClr val="black"/>
              </a:solidFill>
              <a:latin typeface="Meiryo UI" pitchFamily="50" charset="-128"/>
              <a:ea typeface="Meiryo UI" pitchFamily="50" charset="-128"/>
              <a:cs typeface="Meiryo UI" pitchFamily="50" charset="-128"/>
            </a:endParaRPr>
          </a:p>
        </p:txBody>
      </p:sp>
      <p:sp>
        <p:nvSpPr>
          <p:cNvPr id="36" name="角丸四角形 35"/>
          <p:cNvSpPr/>
          <p:nvPr/>
        </p:nvSpPr>
        <p:spPr>
          <a:xfrm>
            <a:off x="324655" y="4406461"/>
            <a:ext cx="936104" cy="1873127"/>
          </a:xfrm>
          <a:prstGeom prst="roundRect">
            <a:avLst/>
          </a:prstGeom>
          <a:solidFill>
            <a:schemeClr val="accent1">
              <a:lumMod val="20000"/>
              <a:lumOff val="80000"/>
            </a:scheme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1" name="正方形/長方形 40"/>
          <p:cNvSpPr/>
          <p:nvPr/>
        </p:nvSpPr>
        <p:spPr>
          <a:xfrm>
            <a:off x="442781" y="4229098"/>
            <a:ext cx="676138" cy="388315"/>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100" b="1" dirty="0" smtClean="0">
                <a:solidFill>
                  <a:prstClr val="black"/>
                </a:solidFill>
                <a:latin typeface="Meiryo UI" pitchFamily="50" charset="-128"/>
                <a:ea typeface="Meiryo UI" pitchFamily="50" charset="-128"/>
                <a:cs typeface="Meiryo UI" pitchFamily="50" charset="-128"/>
              </a:rPr>
              <a:t>区役所</a:t>
            </a:r>
            <a:endParaRPr lang="en-US" altLang="ja-JP" sz="1100" b="1" dirty="0" smtClean="0">
              <a:solidFill>
                <a:prstClr val="black"/>
              </a:solidFill>
              <a:latin typeface="Meiryo UI" pitchFamily="50" charset="-128"/>
              <a:ea typeface="Meiryo UI" pitchFamily="50" charset="-128"/>
              <a:cs typeface="Meiryo UI" pitchFamily="50" charset="-128"/>
            </a:endParaRPr>
          </a:p>
        </p:txBody>
      </p:sp>
      <p:sp>
        <p:nvSpPr>
          <p:cNvPr id="34" name="正方形/長方形 33"/>
          <p:cNvSpPr/>
          <p:nvPr/>
        </p:nvSpPr>
        <p:spPr>
          <a:xfrm>
            <a:off x="324654" y="5193477"/>
            <a:ext cx="936104" cy="646331"/>
          </a:xfrm>
          <a:prstGeom prst="rect">
            <a:avLst/>
          </a:prstGeom>
        </p:spPr>
        <p:txBody>
          <a:bodyPr vert="horz" wrap="square">
            <a:spAutoFit/>
          </a:bodyPr>
          <a:lstStyle/>
          <a:p>
            <a:pPr algn="ctr"/>
            <a:r>
              <a:rPr lang="ja-JP" altLang="en-US" sz="1200" b="1" dirty="0" smtClean="0">
                <a:solidFill>
                  <a:prstClr val="black"/>
                </a:solidFill>
                <a:latin typeface="ＭＳ Ｐゴシック"/>
                <a:cs typeface="Meiryo UI" panose="020B0604030504040204" pitchFamily="50" charset="-128"/>
              </a:rPr>
              <a:t>窓口</a:t>
            </a:r>
            <a:endParaRPr lang="en-US" altLang="ja-JP" sz="1200" b="1" dirty="0" smtClean="0">
              <a:solidFill>
                <a:prstClr val="black"/>
              </a:solidFill>
              <a:latin typeface="ＭＳ Ｐゴシック"/>
              <a:cs typeface="Meiryo UI" panose="020B0604030504040204" pitchFamily="50" charset="-128"/>
            </a:endParaRPr>
          </a:p>
          <a:p>
            <a:pPr algn="ctr"/>
            <a:r>
              <a:rPr lang="ja-JP" altLang="en-US" sz="1200" b="1" dirty="0" smtClean="0">
                <a:solidFill>
                  <a:prstClr val="black"/>
                </a:solidFill>
                <a:latin typeface="ＭＳ Ｐゴシック"/>
                <a:cs typeface="Meiryo UI" panose="020B0604030504040204" pitchFamily="50" charset="-128"/>
              </a:rPr>
              <a:t>サービス</a:t>
            </a:r>
            <a:endParaRPr lang="en-US" altLang="ja-JP" sz="1200" b="1" dirty="0">
              <a:solidFill>
                <a:prstClr val="black"/>
              </a:solidFill>
              <a:latin typeface="ＭＳ Ｐゴシック"/>
              <a:cs typeface="Meiryo UI" panose="020B0604030504040204" pitchFamily="50" charset="-128"/>
            </a:endParaRPr>
          </a:p>
          <a:p>
            <a:pPr algn="ctr"/>
            <a:r>
              <a:rPr lang="ja-JP" altLang="en-US" sz="1200" b="1" dirty="0" smtClean="0">
                <a:solidFill>
                  <a:prstClr val="black"/>
                </a:solidFill>
                <a:latin typeface="ＭＳ Ｐゴシック"/>
                <a:cs typeface="Meiryo UI" panose="020B0604030504040204" pitchFamily="50" charset="-128"/>
              </a:rPr>
              <a:t>など</a:t>
            </a:r>
            <a:endParaRPr lang="en-US" altLang="ja-JP" sz="1200" b="1" dirty="0">
              <a:solidFill>
                <a:prstClr val="black"/>
              </a:solidFill>
              <a:latin typeface="ＭＳ Ｐゴシック"/>
              <a:cs typeface="Meiryo UI" panose="020B0604030504040204" pitchFamily="50" charset="-128"/>
            </a:endParaRPr>
          </a:p>
        </p:txBody>
      </p:sp>
      <p:sp>
        <p:nvSpPr>
          <p:cNvPr id="2" name="右矢印 1"/>
          <p:cNvSpPr/>
          <p:nvPr/>
        </p:nvSpPr>
        <p:spPr>
          <a:xfrm>
            <a:off x="2565070" y="4307305"/>
            <a:ext cx="350746" cy="167826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3" name="正方形/長方形 32"/>
          <p:cNvSpPr/>
          <p:nvPr/>
        </p:nvSpPr>
        <p:spPr>
          <a:xfrm>
            <a:off x="4263" y="13620"/>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2000" b="1" dirty="0">
                <a:solidFill>
                  <a:prstClr val="black"/>
                </a:solidFill>
                <a:latin typeface="Meiryo UI" pitchFamily="50" charset="-128"/>
                <a:ea typeface="Meiryo UI" pitchFamily="50" charset="-128"/>
                <a:cs typeface="Meiryo UI" pitchFamily="50" charset="-128"/>
              </a:rPr>
              <a:t>3</a:t>
            </a:r>
            <a:r>
              <a:rPr lang="ja-JP" altLang="en-US" sz="2000" b="1" dirty="0" smtClean="0">
                <a:solidFill>
                  <a:prstClr val="black"/>
                </a:solidFill>
                <a:latin typeface="Meiryo UI" pitchFamily="50" charset="-128"/>
                <a:ea typeface="Meiryo UI" pitchFamily="50" charset="-128"/>
                <a:cs typeface="Meiryo UI" pitchFamily="50" charset="-128"/>
              </a:rPr>
              <a:t>　地域自治区（事務所）</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9" name="テキスト ボックス 28"/>
          <p:cNvSpPr txBox="1"/>
          <p:nvPr/>
        </p:nvSpPr>
        <p:spPr>
          <a:xfrm>
            <a:off x="-121196" y="476672"/>
            <a:ext cx="5217337"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（１）地域自治区の事務所の概要</a:t>
            </a:r>
            <a:endParaRPr lang="ja-JP" altLang="en-US" sz="1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27"/>
          <p:cNvSpPr>
            <a:spLocks noChangeArrowheads="1"/>
          </p:cNvSpPr>
          <p:nvPr/>
        </p:nvSpPr>
        <p:spPr bwMode="auto">
          <a:xfrm>
            <a:off x="8112125" y="6604298"/>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地域</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４</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val="3389270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406399" y="1196752"/>
            <a:ext cx="8318501" cy="5311969"/>
          </a:xfrm>
          <a:prstGeom prst="roundRect">
            <a:avLst>
              <a:gd name="adj" fmla="val 3857"/>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3343626" y="1927062"/>
            <a:ext cx="180020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u="sng" dirty="0">
              <a:solidFill>
                <a:prstClr val="black"/>
              </a:solidFill>
            </a:endParaRPr>
          </a:p>
        </p:txBody>
      </p:sp>
      <p:sp>
        <p:nvSpPr>
          <p:cNvPr id="17" name="正方形/長方形 16"/>
          <p:cNvSpPr/>
          <p:nvPr/>
        </p:nvSpPr>
        <p:spPr>
          <a:xfrm>
            <a:off x="-205698" y="1516451"/>
            <a:ext cx="9386991" cy="4003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622300"/>
            <a:r>
              <a:rPr lang="ja-JP" altLang="en-US" sz="1600" dirty="0" smtClean="0">
                <a:solidFill>
                  <a:prstClr val="black"/>
                </a:solidFill>
                <a:latin typeface="Meiryo UI" pitchFamily="50" charset="-128"/>
                <a:ea typeface="Meiryo UI" pitchFamily="50" charset="-128"/>
                <a:cs typeface="Meiryo UI" pitchFamily="50" charset="-128"/>
              </a:rPr>
              <a:t>　 ◆　諮問への答申・建議により</a:t>
            </a:r>
            <a:r>
              <a:rPr lang="ja-JP" altLang="ja-JP" sz="1600" dirty="0" smtClean="0">
                <a:solidFill>
                  <a:prstClr val="black"/>
                </a:solidFill>
                <a:latin typeface="Meiryo UI" pitchFamily="50" charset="-128"/>
                <a:ea typeface="Meiryo UI" pitchFamily="50" charset="-128"/>
                <a:cs typeface="Meiryo UI" pitchFamily="50" charset="-128"/>
              </a:rPr>
              <a:t>、市長</a:t>
            </a:r>
            <a:r>
              <a:rPr lang="ja-JP" altLang="en-US" sz="1600" dirty="0" smtClean="0">
                <a:solidFill>
                  <a:prstClr val="black"/>
                </a:solidFill>
                <a:latin typeface="Meiryo UI" pitchFamily="50" charset="-128"/>
                <a:ea typeface="Meiryo UI" pitchFamily="50" charset="-128"/>
                <a:cs typeface="Meiryo UI" pitchFamily="50" charset="-128"/>
              </a:rPr>
              <a:t>その他の</a:t>
            </a:r>
            <a:r>
              <a:rPr lang="ja-JP" altLang="ja-JP" sz="1600" dirty="0" smtClean="0">
                <a:solidFill>
                  <a:prstClr val="black"/>
                </a:solidFill>
                <a:latin typeface="Meiryo UI" pitchFamily="50" charset="-128"/>
                <a:ea typeface="Meiryo UI" pitchFamily="50" charset="-128"/>
                <a:cs typeface="Meiryo UI" pitchFamily="50" charset="-128"/>
              </a:rPr>
              <a:t>市の機関</a:t>
            </a:r>
            <a:r>
              <a:rPr lang="ja-JP" altLang="en-US" sz="1600" dirty="0" smtClean="0">
                <a:solidFill>
                  <a:prstClr val="black"/>
                </a:solidFill>
                <a:latin typeface="Meiryo UI" pitchFamily="50" charset="-128"/>
                <a:ea typeface="Meiryo UI" pitchFamily="50" charset="-128"/>
                <a:cs typeface="Meiryo UI" pitchFamily="50" charset="-128"/>
              </a:rPr>
              <a:t>（総合区長含む）</a:t>
            </a:r>
            <a:r>
              <a:rPr lang="ja-JP" altLang="ja-JP" sz="1600" dirty="0" smtClean="0">
                <a:solidFill>
                  <a:prstClr val="black"/>
                </a:solidFill>
                <a:latin typeface="Meiryo UI" pitchFamily="50" charset="-128"/>
                <a:ea typeface="Meiryo UI" pitchFamily="50" charset="-128"/>
                <a:cs typeface="Meiryo UI" pitchFamily="50" charset="-128"/>
              </a:rPr>
              <a:t>に意見</a:t>
            </a:r>
            <a:r>
              <a:rPr lang="ja-JP" altLang="en-US" sz="1600" dirty="0">
                <a:solidFill>
                  <a:prstClr val="black"/>
                </a:solidFill>
                <a:latin typeface="Meiryo UI" pitchFamily="50" charset="-128"/>
                <a:ea typeface="Meiryo UI" pitchFamily="50" charset="-128"/>
                <a:cs typeface="Meiryo UI" pitchFamily="50" charset="-128"/>
              </a:rPr>
              <a:t>を</a:t>
            </a:r>
            <a:r>
              <a:rPr lang="ja-JP" altLang="ja-JP" sz="1600" dirty="0" smtClean="0">
                <a:solidFill>
                  <a:prstClr val="black"/>
                </a:solidFill>
                <a:latin typeface="Meiryo UI" pitchFamily="50" charset="-128"/>
                <a:ea typeface="Meiryo UI" pitchFamily="50" charset="-128"/>
                <a:cs typeface="Meiryo UI" pitchFamily="50" charset="-128"/>
              </a:rPr>
              <a:t>述べる</a:t>
            </a:r>
            <a:endParaRPr lang="ja-JP" altLang="en-US" sz="1600" dirty="0" smtClean="0">
              <a:solidFill>
                <a:prstClr val="black"/>
              </a:solidFill>
              <a:latin typeface="Meiryo UI" pitchFamily="50" charset="-128"/>
              <a:ea typeface="Meiryo UI" pitchFamily="50" charset="-128"/>
              <a:cs typeface="Meiryo UI" pitchFamily="50" charset="-128"/>
            </a:endParaRPr>
          </a:p>
          <a:p>
            <a:pPr marL="1168400"/>
            <a:endParaRPr lang="en-US" altLang="ja-JP" sz="1600" dirty="0" smtClean="0">
              <a:solidFill>
                <a:prstClr val="black"/>
              </a:solidFill>
              <a:latin typeface="Meiryo UI" pitchFamily="50" charset="-128"/>
              <a:ea typeface="Meiryo UI" pitchFamily="50" charset="-128"/>
              <a:cs typeface="Meiryo UI" pitchFamily="50" charset="-128"/>
            </a:endParaRPr>
          </a:p>
        </p:txBody>
      </p:sp>
      <p:sp>
        <p:nvSpPr>
          <p:cNvPr id="22" name="正方形/長方形 21"/>
          <p:cNvSpPr/>
          <p:nvPr/>
        </p:nvSpPr>
        <p:spPr>
          <a:xfrm>
            <a:off x="-189202" y="3717032"/>
            <a:ext cx="9333202"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87425"/>
            <a:endParaRPr lang="ja-JP" altLang="ja-JP" sz="1600" dirty="0" smtClean="0">
              <a:solidFill>
                <a:prstClr val="black"/>
              </a:solidFill>
              <a:latin typeface="Meiryo UI" pitchFamily="50" charset="-128"/>
              <a:ea typeface="Meiryo UI" pitchFamily="50" charset="-128"/>
              <a:cs typeface="Meiryo UI" pitchFamily="50" charset="-128"/>
            </a:endParaRPr>
          </a:p>
          <a:p>
            <a:pPr marL="622300"/>
            <a:r>
              <a:rPr lang="ja-JP" altLang="en-US" sz="1600" dirty="0" smtClean="0">
                <a:solidFill>
                  <a:prstClr val="black"/>
                </a:solidFill>
                <a:latin typeface="Meiryo UI" pitchFamily="50" charset="-128"/>
                <a:ea typeface="Meiryo UI" pitchFamily="50" charset="-128"/>
                <a:cs typeface="Meiryo UI" pitchFamily="50" charset="-128"/>
              </a:rPr>
              <a:t>　 ◆　また、</a:t>
            </a:r>
            <a:r>
              <a:rPr lang="ja-JP" altLang="ja-JP" sz="1600" dirty="0" smtClean="0">
                <a:solidFill>
                  <a:prstClr val="black"/>
                </a:solidFill>
                <a:latin typeface="Meiryo UI" pitchFamily="50" charset="-128"/>
                <a:ea typeface="Meiryo UI" pitchFamily="50" charset="-128"/>
                <a:cs typeface="Meiryo UI" pitchFamily="50" charset="-128"/>
              </a:rPr>
              <a:t>市長は、条例で定める重要事項で地域自治区の区域に係るものを決定・変更</a:t>
            </a:r>
            <a:endParaRPr lang="en-US" altLang="ja-JP" sz="1600" dirty="0" smtClean="0">
              <a:solidFill>
                <a:prstClr val="black"/>
              </a:solidFill>
              <a:latin typeface="Meiryo UI" pitchFamily="50" charset="-128"/>
              <a:ea typeface="Meiryo UI" pitchFamily="50" charset="-128"/>
              <a:cs typeface="Meiryo UI" pitchFamily="50" charset="-128"/>
            </a:endParaRPr>
          </a:p>
          <a:p>
            <a:pPr marL="622300"/>
            <a:r>
              <a:rPr lang="ja-JP" altLang="en-US" sz="1600" dirty="0" smtClean="0">
                <a:solidFill>
                  <a:prstClr val="black"/>
                </a:solidFill>
                <a:latin typeface="Meiryo UI" pitchFamily="50" charset="-128"/>
                <a:ea typeface="Meiryo UI" pitchFamily="50" charset="-128"/>
                <a:cs typeface="Meiryo UI" pitchFamily="50" charset="-128"/>
              </a:rPr>
              <a:t>　 　  　</a:t>
            </a:r>
            <a:r>
              <a:rPr lang="ja-JP" altLang="ja-JP" sz="1600" dirty="0" smtClean="0">
                <a:solidFill>
                  <a:prstClr val="black"/>
                </a:solidFill>
                <a:latin typeface="Meiryo UI" pitchFamily="50" charset="-128"/>
                <a:ea typeface="Meiryo UI" pitchFamily="50" charset="-128"/>
                <a:cs typeface="Meiryo UI" pitchFamily="50" charset="-128"/>
              </a:rPr>
              <a:t>する場合は、あらかじめ、地域協議会の意見を</a:t>
            </a:r>
            <a:r>
              <a:rPr lang="ja-JP" altLang="en-US" sz="1600" dirty="0" smtClean="0">
                <a:solidFill>
                  <a:prstClr val="black"/>
                </a:solidFill>
                <a:latin typeface="Meiryo UI" pitchFamily="50" charset="-128"/>
                <a:ea typeface="Meiryo UI" pitchFamily="50" charset="-128"/>
                <a:cs typeface="Meiryo UI" pitchFamily="50" charset="-128"/>
              </a:rPr>
              <a:t>聴</a:t>
            </a:r>
            <a:r>
              <a:rPr lang="ja-JP" altLang="ja-JP" sz="1600" dirty="0" smtClean="0">
                <a:solidFill>
                  <a:prstClr val="black"/>
                </a:solidFill>
                <a:latin typeface="Meiryo UI" pitchFamily="50" charset="-128"/>
                <a:ea typeface="Meiryo UI" pitchFamily="50" charset="-128"/>
                <a:cs typeface="Meiryo UI" pitchFamily="50" charset="-128"/>
              </a:rPr>
              <a:t>かなければならない</a:t>
            </a:r>
            <a:endParaRPr lang="en-US" altLang="ja-JP" sz="1600" dirty="0" smtClean="0">
              <a:solidFill>
                <a:prstClr val="black"/>
              </a:solidFill>
              <a:latin typeface="Meiryo UI" pitchFamily="50" charset="-128"/>
              <a:ea typeface="Meiryo UI" pitchFamily="50" charset="-128"/>
              <a:cs typeface="Meiryo UI" pitchFamily="50" charset="-128"/>
            </a:endParaRPr>
          </a:p>
          <a:p>
            <a:pPr marL="622300">
              <a:buFont typeface="Wingdings" pitchFamily="2" charset="2"/>
              <a:buChar char="Ø"/>
            </a:pPr>
            <a:endParaRPr lang="en-US" altLang="ja-JP" sz="1600" dirty="0" smtClean="0">
              <a:solidFill>
                <a:prstClr val="black"/>
              </a:solidFill>
              <a:latin typeface="Meiryo UI" pitchFamily="50" charset="-128"/>
              <a:ea typeface="Meiryo UI" pitchFamily="50" charset="-128"/>
              <a:cs typeface="Meiryo UI" pitchFamily="50" charset="-128"/>
            </a:endParaRPr>
          </a:p>
        </p:txBody>
      </p:sp>
      <p:sp>
        <p:nvSpPr>
          <p:cNvPr id="31" name="テキスト ボックス 30"/>
          <p:cNvSpPr txBox="1"/>
          <p:nvPr/>
        </p:nvSpPr>
        <p:spPr>
          <a:xfrm>
            <a:off x="899592" y="4509120"/>
            <a:ext cx="7307071" cy="1015663"/>
          </a:xfrm>
          <a:prstGeom prst="rect">
            <a:avLst/>
          </a:prstGeom>
          <a:solidFill>
            <a:schemeClr val="bg1"/>
          </a:solidFill>
          <a:ln w="28575">
            <a:solidFill>
              <a:schemeClr val="accent6">
                <a:lumMod val="75000"/>
              </a:schemeClr>
            </a:solidFill>
            <a:prstDash val="sysDash"/>
          </a:ln>
        </p:spPr>
        <p:txBody>
          <a:bodyPr wrap="square" rtlCol="0">
            <a:spAutoFit/>
          </a:bodyPr>
          <a:lstStyle/>
          <a:p>
            <a:pPr>
              <a:lnSpc>
                <a:spcPts val="24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重要事項としては、以下のようなものが想定される</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市が策定する基本的な構想、基本計画等のうちその区域に係る事項</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区域内の公の施設の設置・廃止及びその管理に関する基本的事項</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877661" y="1988840"/>
            <a:ext cx="7299154" cy="1175992"/>
          </a:xfrm>
          <a:prstGeom prst="rect">
            <a:avLst/>
          </a:prstGeom>
          <a:solidFill>
            <a:schemeClr val="bg1"/>
          </a:solidFill>
          <a:ln w="25400">
            <a:solidFill>
              <a:schemeClr val="accent6">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2500"/>
              </a:lnSpc>
            </a:pPr>
            <a:r>
              <a:rPr lang="ja-JP" altLang="en-US" sz="1400" dirty="0" smtClean="0">
                <a:solidFill>
                  <a:prstClr val="black"/>
                </a:solidFill>
                <a:latin typeface="Meiryo UI" pitchFamily="50" charset="-128"/>
                <a:ea typeface="Meiryo UI" pitchFamily="50" charset="-128"/>
                <a:cs typeface="Meiryo UI" pitchFamily="50" charset="-128"/>
              </a:rPr>
              <a:t>　○　</a:t>
            </a:r>
            <a:r>
              <a:rPr lang="ja-JP" altLang="ja-JP" sz="1400" dirty="0" smtClean="0">
                <a:solidFill>
                  <a:prstClr val="black"/>
                </a:solidFill>
                <a:latin typeface="Meiryo UI" pitchFamily="50" charset="-128"/>
                <a:ea typeface="Meiryo UI" pitchFamily="50" charset="-128"/>
                <a:cs typeface="Meiryo UI" pitchFamily="50" charset="-128"/>
              </a:rPr>
              <a:t>地域</a:t>
            </a:r>
            <a:r>
              <a:rPr lang="ja-JP" altLang="ja-JP" sz="1400" dirty="0">
                <a:solidFill>
                  <a:prstClr val="black"/>
                </a:solidFill>
                <a:latin typeface="Meiryo UI" pitchFamily="50" charset="-128"/>
                <a:ea typeface="Meiryo UI" pitchFamily="50" charset="-128"/>
                <a:cs typeface="Meiryo UI" pitchFamily="50" charset="-128"/>
              </a:rPr>
              <a:t>自治区の事務所が所掌する事務に関する事項</a:t>
            </a:r>
            <a:endParaRPr lang="en-US" altLang="ja-JP" sz="1400" dirty="0">
              <a:solidFill>
                <a:prstClr val="black"/>
              </a:solidFill>
              <a:latin typeface="Meiryo UI" pitchFamily="50" charset="-128"/>
              <a:ea typeface="Meiryo UI" pitchFamily="50" charset="-128"/>
              <a:cs typeface="Meiryo UI" pitchFamily="50" charset="-128"/>
            </a:endParaRPr>
          </a:p>
          <a:p>
            <a:pPr>
              <a:lnSpc>
                <a:spcPts val="2500"/>
              </a:lnSpc>
            </a:pPr>
            <a:r>
              <a:rPr lang="ja-JP" altLang="en-US" sz="1400" dirty="0" smtClean="0">
                <a:solidFill>
                  <a:prstClr val="black"/>
                </a:solidFill>
                <a:latin typeface="Meiryo UI" pitchFamily="50" charset="-128"/>
                <a:ea typeface="Meiryo UI" pitchFamily="50" charset="-128"/>
                <a:cs typeface="Meiryo UI" pitchFamily="50" charset="-128"/>
              </a:rPr>
              <a:t>　○　その</a:t>
            </a:r>
            <a:r>
              <a:rPr lang="ja-JP" altLang="ja-JP" sz="1400" dirty="0" smtClean="0">
                <a:solidFill>
                  <a:prstClr val="black"/>
                </a:solidFill>
                <a:latin typeface="Meiryo UI" pitchFamily="50" charset="-128"/>
                <a:ea typeface="Meiryo UI" pitchFamily="50" charset="-128"/>
                <a:cs typeface="Meiryo UI" pitchFamily="50" charset="-128"/>
              </a:rPr>
              <a:t>他</a:t>
            </a:r>
            <a:r>
              <a:rPr lang="ja-JP" altLang="ja-JP" sz="1400" dirty="0">
                <a:solidFill>
                  <a:prstClr val="black"/>
                </a:solidFill>
                <a:latin typeface="Meiryo UI" pitchFamily="50" charset="-128"/>
                <a:ea typeface="Meiryo UI" pitchFamily="50" charset="-128"/>
                <a:cs typeface="Meiryo UI" pitchFamily="50" charset="-128"/>
              </a:rPr>
              <a:t>、市が処理する地域自治区の区域に係る事務に関する</a:t>
            </a:r>
            <a:r>
              <a:rPr lang="ja-JP" altLang="ja-JP" sz="1400" dirty="0" smtClean="0">
                <a:solidFill>
                  <a:prstClr val="black"/>
                </a:solidFill>
                <a:latin typeface="Meiryo UI" pitchFamily="50" charset="-128"/>
                <a:ea typeface="Meiryo UI" pitchFamily="50" charset="-128"/>
                <a:cs typeface="Meiryo UI" pitchFamily="50" charset="-128"/>
              </a:rPr>
              <a:t>事項</a:t>
            </a:r>
            <a:endParaRPr lang="en-US" altLang="ja-JP" sz="1400" dirty="0" smtClean="0">
              <a:solidFill>
                <a:prstClr val="black"/>
              </a:solidFill>
              <a:latin typeface="Meiryo UI" pitchFamily="50" charset="-128"/>
              <a:ea typeface="Meiryo UI" pitchFamily="50" charset="-128"/>
              <a:cs typeface="Meiryo UI" pitchFamily="50" charset="-128"/>
            </a:endParaRPr>
          </a:p>
          <a:p>
            <a:pPr>
              <a:lnSpc>
                <a:spcPts val="2500"/>
              </a:lnSpc>
            </a:pPr>
            <a:r>
              <a:rPr lang="ja-JP" altLang="en-US" sz="1400" dirty="0" smtClean="0">
                <a:solidFill>
                  <a:prstClr val="black"/>
                </a:solidFill>
                <a:latin typeface="Meiryo UI" pitchFamily="50" charset="-128"/>
                <a:ea typeface="Meiryo UI" pitchFamily="50" charset="-128"/>
                <a:cs typeface="Meiryo UI" pitchFamily="50" charset="-128"/>
              </a:rPr>
              <a:t>　○　市の事務処理に当たっての地域自治区の住民との連携強化に関する事項</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719064" y="5816104"/>
            <a:ext cx="8424936" cy="323165"/>
          </a:xfrm>
          <a:prstGeom prst="rect">
            <a:avLst/>
          </a:prstGeom>
          <a:noFill/>
        </p:spPr>
        <p:txBody>
          <a:bodyPr wrap="square" rtlCol="0">
            <a:spAutoFit/>
          </a:bodyPr>
          <a:lstStyle/>
          <a:p>
            <a:r>
              <a:rPr lang="ja-JP" altLang="en-US"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重要事項を規定する条例については、具体的</a:t>
            </a:r>
            <a:r>
              <a:rPr lang="ja-JP" altLang="en-US" sz="15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事項を検討のうえ、定めること</a:t>
            </a:r>
            <a:r>
              <a:rPr lang="ja-JP" altLang="en-US" sz="15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endParaRPr lang="ja-JP" altLang="en-US" sz="15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474" y="22822"/>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2000" b="1" dirty="0">
                <a:solidFill>
                  <a:prstClr val="black"/>
                </a:solidFill>
                <a:latin typeface="Meiryo UI" pitchFamily="50" charset="-128"/>
                <a:ea typeface="Meiryo UI" pitchFamily="50" charset="-128"/>
                <a:cs typeface="Meiryo UI" pitchFamily="50" charset="-128"/>
              </a:rPr>
              <a:t>4</a:t>
            </a:r>
            <a:r>
              <a:rPr lang="ja-JP" altLang="en-US" sz="2000" b="1" dirty="0" smtClean="0">
                <a:solidFill>
                  <a:prstClr val="black"/>
                </a:solidFill>
                <a:latin typeface="Meiryo UI" pitchFamily="50" charset="-128"/>
                <a:ea typeface="Meiryo UI" pitchFamily="50" charset="-128"/>
                <a:cs typeface="Meiryo UI" pitchFamily="50" charset="-128"/>
              </a:rPr>
              <a:t>　地域自治区（</a:t>
            </a:r>
            <a:r>
              <a:rPr lang="ja-JP" altLang="en-US" sz="2000" b="1" dirty="0">
                <a:solidFill>
                  <a:prstClr val="black"/>
                </a:solidFill>
                <a:latin typeface="Meiryo UI" pitchFamily="50" charset="-128"/>
                <a:ea typeface="Meiryo UI" pitchFamily="50" charset="-128"/>
                <a:cs typeface="Meiryo UI" pitchFamily="50" charset="-128"/>
              </a:rPr>
              <a:t>地域協議会</a:t>
            </a:r>
            <a:r>
              <a:rPr lang="ja-JP" altLang="en-US" sz="2000" b="1" dirty="0" smtClean="0">
                <a:solidFill>
                  <a:prstClr val="black"/>
                </a:solidFill>
                <a:latin typeface="Meiryo UI" pitchFamily="50" charset="-128"/>
                <a:ea typeface="Meiryo UI" pitchFamily="50" charset="-128"/>
                <a:cs typeface="Meiryo UI" pitchFamily="50" charset="-128"/>
              </a:rPr>
              <a:t>）</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0" name="テキスト ボックス 19"/>
          <p:cNvSpPr txBox="1"/>
          <p:nvPr/>
        </p:nvSpPr>
        <p:spPr>
          <a:xfrm>
            <a:off x="-121196" y="596007"/>
            <a:ext cx="5217337"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（１）地域協議会の役割</a:t>
            </a:r>
            <a:endParaRPr lang="ja-JP" altLang="en-US" sz="1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27"/>
          <p:cNvSpPr>
            <a:spLocks noChangeArrowheads="1"/>
          </p:cNvSpPr>
          <p:nvPr/>
        </p:nvSpPr>
        <p:spPr bwMode="auto">
          <a:xfrm>
            <a:off x="8112125" y="24526"/>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地域</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５</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val="42485714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正方形/長方形 34"/>
          <p:cNvSpPr/>
          <p:nvPr/>
        </p:nvSpPr>
        <p:spPr>
          <a:xfrm>
            <a:off x="3427355" y="1227470"/>
            <a:ext cx="180020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u="sng" dirty="0">
              <a:solidFill>
                <a:prstClr val="black"/>
              </a:solidFill>
            </a:endParaRPr>
          </a:p>
        </p:txBody>
      </p:sp>
      <p:sp>
        <p:nvSpPr>
          <p:cNvPr id="31" name="角丸四角形 30"/>
          <p:cNvSpPr/>
          <p:nvPr/>
        </p:nvSpPr>
        <p:spPr>
          <a:xfrm>
            <a:off x="406400" y="3717032"/>
            <a:ext cx="8318500" cy="2553400"/>
          </a:xfrm>
          <a:prstGeom prst="roundRect">
            <a:avLst>
              <a:gd name="adj" fmla="val 4754"/>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marL="177800" indent="-177800"/>
            <a:r>
              <a:rPr lang="ja-JP" altLang="en-US" sz="1600" b="1" dirty="0" smtClean="0">
                <a:solidFill>
                  <a:prstClr val="black"/>
                </a:solidFill>
                <a:latin typeface="Meiryo UI" pitchFamily="50" charset="-128"/>
                <a:ea typeface="Meiryo UI" pitchFamily="50" charset="-128"/>
                <a:cs typeface="Meiryo UI" pitchFamily="50" charset="-128"/>
              </a:rPr>
              <a:t>（参考）現在の区政会議の役割</a:t>
            </a:r>
            <a:endParaRPr lang="en-US" altLang="ja-JP" sz="1600" b="1" dirty="0" smtClean="0">
              <a:solidFill>
                <a:prstClr val="black"/>
              </a:solidFill>
              <a:latin typeface="Meiryo UI" pitchFamily="50" charset="-128"/>
              <a:ea typeface="Meiryo UI" pitchFamily="50" charset="-128"/>
              <a:cs typeface="Meiryo UI" pitchFamily="50" charset="-128"/>
            </a:endParaRPr>
          </a:p>
          <a:p>
            <a:pPr marL="177800" indent="-177800">
              <a:lnSpc>
                <a:spcPts val="1700"/>
              </a:lnSpc>
            </a:pPr>
            <a:endParaRPr lang="en-US" altLang="ja-JP" b="1" dirty="0" smtClean="0">
              <a:solidFill>
                <a:prstClr val="black"/>
              </a:solidFill>
              <a:latin typeface="Meiryo UI" pitchFamily="50" charset="-128"/>
              <a:ea typeface="Meiryo UI" pitchFamily="50" charset="-128"/>
              <a:cs typeface="Meiryo UI" pitchFamily="50" charset="-128"/>
            </a:endParaRPr>
          </a:p>
          <a:p>
            <a:pPr marL="174625" indent="-174625">
              <a:lnSpc>
                <a:spcPts val="1900"/>
              </a:lnSpc>
            </a:pPr>
            <a:r>
              <a:rPr lang="ja-JP" altLang="en-US" sz="1600" dirty="0" smtClean="0">
                <a:solidFill>
                  <a:prstClr val="black"/>
                </a:solidFill>
                <a:latin typeface="Meiryo UI" pitchFamily="50" charset="-128"/>
                <a:ea typeface="Meiryo UI" pitchFamily="50" charset="-128"/>
                <a:cs typeface="Meiryo UI" pitchFamily="50" charset="-128"/>
              </a:rPr>
              <a:t>　 ◆　区長により区民等から選定された構成員が、区長の求めに応じ意見を述べる</a:t>
            </a:r>
            <a:endParaRPr lang="en-US" altLang="ja-JP" sz="800" dirty="0">
              <a:solidFill>
                <a:prstClr val="black"/>
              </a:solidFill>
              <a:latin typeface="Meiryo UI" pitchFamily="50" charset="-128"/>
              <a:ea typeface="Meiryo UI" pitchFamily="50" charset="-128"/>
              <a:cs typeface="Meiryo UI" pitchFamily="50" charset="-128"/>
            </a:endParaRPr>
          </a:p>
          <a:p>
            <a:pPr marL="174625" indent="-174625">
              <a:lnSpc>
                <a:spcPts val="1400"/>
              </a:lnSpc>
            </a:pPr>
            <a:endParaRPr lang="en-US" altLang="ja-JP" sz="1600" b="1" dirty="0">
              <a:solidFill>
                <a:prstClr val="black"/>
              </a:solidFill>
              <a:latin typeface="Meiryo UI" pitchFamily="50" charset="-128"/>
              <a:ea typeface="Meiryo UI" pitchFamily="50" charset="-128"/>
              <a:cs typeface="Meiryo UI" pitchFamily="50" charset="-128"/>
            </a:endParaRPr>
          </a:p>
          <a:p>
            <a:pPr marL="174625" indent="-174625">
              <a:lnSpc>
                <a:spcPts val="1900"/>
              </a:lnSpc>
            </a:pPr>
            <a:r>
              <a:rPr lang="ja-JP" altLang="en-US" sz="1600" dirty="0" smtClean="0">
                <a:solidFill>
                  <a:prstClr val="black"/>
                </a:solidFill>
                <a:latin typeface="Meiryo UI" pitchFamily="50" charset="-128"/>
                <a:ea typeface="Meiryo UI" pitchFamily="50" charset="-128"/>
                <a:cs typeface="Meiryo UI" pitchFamily="50" charset="-128"/>
              </a:rPr>
              <a:t> 　◆　施策及び事業の立案段階や、その実績及び成果の評価に係る地域の意見を聴くこと</a:t>
            </a:r>
            <a:endParaRPr lang="en-US" altLang="ja-JP" sz="1600" dirty="0" smtClean="0">
              <a:solidFill>
                <a:prstClr val="black"/>
              </a:solidFill>
              <a:latin typeface="Meiryo UI" pitchFamily="50" charset="-128"/>
              <a:ea typeface="Meiryo UI" pitchFamily="50" charset="-128"/>
              <a:cs typeface="Meiryo UI" pitchFamily="50" charset="-128"/>
            </a:endParaRPr>
          </a:p>
          <a:p>
            <a:pPr marL="174625" indent="-174625">
              <a:lnSpc>
                <a:spcPts val="1900"/>
              </a:lnSpc>
            </a:pPr>
            <a:r>
              <a:rPr lang="ja-JP" altLang="en-US" sz="1600" dirty="0" smtClean="0">
                <a:solidFill>
                  <a:prstClr val="black"/>
                </a:solidFill>
                <a:latin typeface="Meiryo UI" pitchFamily="50" charset="-128"/>
                <a:ea typeface="Meiryo UI" pitchFamily="50" charset="-128"/>
                <a:cs typeface="Meiryo UI" pitchFamily="50" charset="-128"/>
              </a:rPr>
              <a:t>　　　　が目的であり、建議機能はない</a:t>
            </a:r>
            <a:endParaRPr lang="en-US" altLang="ja-JP" sz="1600" dirty="0" smtClean="0">
              <a:solidFill>
                <a:prstClr val="black"/>
              </a:solidFill>
              <a:latin typeface="Meiryo UI" pitchFamily="50" charset="-128"/>
              <a:ea typeface="Meiryo UI" pitchFamily="50" charset="-128"/>
              <a:cs typeface="Meiryo UI" pitchFamily="50" charset="-128"/>
            </a:endParaRPr>
          </a:p>
          <a:p>
            <a:pPr marL="174625" indent="-174625">
              <a:lnSpc>
                <a:spcPts val="1900"/>
              </a:lnSpc>
            </a:pPr>
            <a:r>
              <a:rPr lang="ja-JP" altLang="en-US" sz="1600" dirty="0" smtClean="0">
                <a:solidFill>
                  <a:prstClr val="black"/>
                </a:solidFill>
                <a:latin typeface="Meiryo UI" pitchFamily="50" charset="-128"/>
                <a:ea typeface="Meiryo UI" pitchFamily="50" charset="-128"/>
                <a:cs typeface="Meiryo UI" pitchFamily="50" charset="-128"/>
              </a:rPr>
              <a:t>　　　</a:t>
            </a:r>
            <a:endParaRPr lang="en-US" altLang="ja-JP" sz="1600" dirty="0" smtClean="0">
              <a:solidFill>
                <a:prstClr val="black"/>
              </a:solidFill>
              <a:latin typeface="Meiryo UI" pitchFamily="50" charset="-128"/>
              <a:ea typeface="Meiryo UI" pitchFamily="50" charset="-128"/>
              <a:cs typeface="Meiryo UI" pitchFamily="50" charset="-128"/>
            </a:endParaRPr>
          </a:p>
          <a:p>
            <a:pPr marL="174625" indent="-174625">
              <a:lnSpc>
                <a:spcPts val="1900"/>
              </a:lnSpc>
            </a:pPr>
            <a:r>
              <a:rPr lang="ja-JP" altLang="en-US" sz="1600" dirty="0" smtClean="0">
                <a:solidFill>
                  <a:prstClr val="black"/>
                </a:solidFill>
                <a:latin typeface="Meiryo UI" pitchFamily="50" charset="-128"/>
                <a:ea typeface="Meiryo UI" pitchFamily="50" charset="-128"/>
                <a:cs typeface="Meiryo UI" pitchFamily="50" charset="-128"/>
              </a:rPr>
              <a:t>　→　</a:t>
            </a:r>
            <a:r>
              <a:rPr lang="en-US" altLang="ja-JP" sz="1600" b="1" dirty="0" smtClean="0">
                <a:solidFill>
                  <a:prstClr val="black"/>
                </a:solidFill>
                <a:latin typeface="Meiryo UI" pitchFamily="50" charset="-128"/>
                <a:ea typeface="Meiryo UI" pitchFamily="50" charset="-128"/>
                <a:cs typeface="Meiryo UI" pitchFamily="50" charset="-128"/>
              </a:rPr>
              <a:t>24</a:t>
            </a:r>
            <a:r>
              <a:rPr lang="ja-JP" altLang="en-US" sz="1600" b="1" dirty="0" smtClean="0">
                <a:solidFill>
                  <a:prstClr val="black"/>
                </a:solidFill>
                <a:latin typeface="Meiryo UI" pitchFamily="50" charset="-128"/>
                <a:ea typeface="Meiryo UI" pitchFamily="50" charset="-128"/>
                <a:cs typeface="Meiryo UI" pitchFamily="50" charset="-128"/>
              </a:rPr>
              <a:t>区単位で住民意見を区政に反映する役割は、現在の区政会議と地域協議会は共通</a:t>
            </a:r>
          </a:p>
        </p:txBody>
      </p:sp>
      <p:sp>
        <p:nvSpPr>
          <p:cNvPr id="37" name="正方形/長方形 36"/>
          <p:cNvSpPr/>
          <p:nvPr/>
        </p:nvSpPr>
        <p:spPr>
          <a:xfrm>
            <a:off x="400674" y="703703"/>
            <a:ext cx="8315435" cy="2569029"/>
          </a:xfrm>
          <a:prstGeom prst="rect">
            <a:avLst/>
          </a:prstGeom>
          <a:solidFill>
            <a:schemeClr val="accent6">
              <a:lumMod val="20000"/>
              <a:lumOff val="80000"/>
            </a:scheme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700" dirty="0" smtClean="0">
                <a:solidFill>
                  <a:prstClr val="black"/>
                </a:solidFill>
                <a:latin typeface="Meiryo UI" pitchFamily="50" charset="-128"/>
                <a:ea typeface="Meiryo UI" pitchFamily="50" charset="-128"/>
                <a:cs typeface="Meiryo UI" pitchFamily="50" charset="-128"/>
              </a:rPr>
              <a:t> 　◆　地域協議会の委員要件等</a:t>
            </a:r>
            <a:endParaRPr lang="en-US" altLang="ja-JP" sz="1700" dirty="0" smtClean="0">
              <a:solidFill>
                <a:prstClr val="black"/>
              </a:solidFill>
              <a:latin typeface="Meiryo UI" pitchFamily="50" charset="-128"/>
              <a:ea typeface="Meiryo UI" pitchFamily="50" charset="-128"/>
              <a:cs typeface="Meiryo UI" pitchFamily="50" charset="-128"/>
            </a:endParaRPr>
          </a:p>
          <a:p>
            <a:pPr>
              <a:lnSpc>
                <a:spcPct val="150000"/>
              </a:lnSpc>
            </a:pPr>
            <a:r>
              <a:rPr lang="ja-JP" altLang="en-US" sz="1600" dirty="0">
                <a:solidFill>
                  <a:prstClr val="black"/>
                </a:solidFill>
                <a:latin typeface="Meiryo UI" pitchFamily="50" charset="-128"/>
                <a:ea typeface="Meiryo UI" pitchFamily="50" charset="-128"/>
                <a:cs typeface="Meiryo UI" pitchFamily="50" charset="-128"/>
              </a:rPr>
              <a:t>　</a:t>
            </a:r>
            <a:r>
              <a:rPr lang="ja-JP" altLang="en-US" sz="1600" dirty="0" smtClean="0">
                <a:solidFill>
                  <a:prstClr val="black"/>
                </a:solidFill>
                <a:latin typeface="Meiryo UI" pitchFamily="50" charset="-128"/>
                <a:ea typeface="Meiryo UI" pitchFamily="50" charset="-128"/>
                <a:cs typeface="Meiryo UI" pitchFamily="50" charset="-128"/>
              </a:rPr>
              <a:t>　　○　構成：地域団体</a:t>
            </a:r>
            <a:r>
              <a:rPr lang="ja-JP" altLang="en-US" sz="1600" dirty="0">
                <a:solidFill>
                  <a:prstClr val="black"/>
                </a:solidFill>
                <a:latin typeface="Meiryo UI" pitchFamily="50" charset="-128"/>
                <a:ea typeface="Meiryo UI" pitchFamily="50" charset="-128"/>
                <a:cs typeface="Meiryo UI" pitchFamily="50" charset="-128"/>
              </a:rPr>
              <a:t>から</a:t>
            </a:r>
            <a:r>
              <a:rPr lang="ja-JP" altLang="en-US" sz="1600" dirty="0" smtClean="0">
                <a:solidFill>
                  <a:prstClr val="black"/>
                </a:solidFill>
                <a:latin typeface="Meiryo UI" pitchFamily="50" charset="-128"/>
                <a:ea typeface="Meiryo UI" pitchFamily="50" charset="-128"/>
                <a:cs typeface="Meiryo UI" pitchFamily="50" charset="-128"/>
              </a:rPr>
              <a:t>推薦された委員</a:t>
            </a:r>
            <a:endParaRPr lang="en-US" altLang="ja-JP" sz="1600" dirty="0" smtClean="0">
              <a:solidFill>
                <a:prstClr val="black"/>
              </a:solidFill>
              <a:latin typeface="Meiryo UI" pitchFamily="50" charset="-128"/>
              <a:ea typeface="Meiryo UI" pitchFamily="50" charset="-128"/>
              <a:cs typeface="Meiryo UI" pitchFamily="50" charset="-128"/>
            </a:endParaRPr>
          </a:p>
          <a:p>
            <a:pPr>
              <a:lnSpc>
                <a:spcPts val="2300"/>
              </a:lnSpc>
            </a:pPr>
            <a:r>
              <a:rPr lang="ja-JP" altLang="en-US" sz="1600" dirty="0">
                <a:solidFill>
                  <a:prstClr val="black"/>
                </a:solidFill>
                <a:latin typeface="Meiryo UI" pitchFamily="50" charset="-128"/>
                <a:ea typeface="Meiryo UI" pitchFamily="50" charset="-128"/>
                <a:cs typeface="Meiryo UI" pitchFamily="50" charset="-128"/>
              </a:rPr>
              <a:t>　</a:t>
            </a:r>
            <a:r>
              <a:rPr lang="ja-JP" altLang="en-US" sz="1600" dirty="0" smtClean="0">
                <a:solidFill>
                  <a:prstClr val="black"/>
                </a:solidFill>
                <a:latin typeface="Meiryo UI" pitchFamily="50" charset="-128"/>
                <a:ea typeface="Meiryo UI" pitchFamily="50" charset="-128"/>
                <a:cs typeface="Meiryo UI" pitchFamily="50" charset="-128"/>
              </a:rPr>
              <a:t>　　　　　　　　  公募委員</a:t>
            </a:r>
            <a:endParaRPr lang="en-US" altLang="ja-JP" sz="1600" dirty="0" smtClean="0">
              <a:solidFill>
                <a:prstClr val="black"/>
              </a:solidFill>
              <a:latin typeface="Meiryo UI" pitchFamily="50" charset="-128"/>
              <a:ea typeface="Meiryo UI" pitchFamily="50" charset="-128"/>
              <a:cs typeface="Meiryo UI" pitchFamily="50" charset="-128"/>
            </a:endParaRPr>
          </a:p>
          <a:p>
            <a:pPr>
              <a:lnSpc>
                <a:spcPts val="2300"/>
              </a:lnSpc>
            </a:pPr>
            <a:r>
              <a:rPr lang="ja-JP" altLang="en-US" sz="1600" dirty="0">
                <a:solidFill>
                  <a:prstClr val="black"/>
                </a:solidFill>
                <a:latin typeface="Meiryo UI" pitchFamily="50" charset="-128"/>
                <a:ea typeface="Meiryo UI" pitchFamily="50" charset="-128"/>
                <a:cs typeface="Meiryo UI" pitchFamily="50" charset="-128"/>
              </a:rPr>
              <a:t>　</a:t>
            </a:r>
            <a:r>
              <a:rPr lang="ja-JP" altLang="en-US" sz="1600" dirty="0" smtClean="0">
                <a:solidFill>
                  <a:prstClr val="black"/>
                </a:solidFill>
                <a:latin typeface="Meiryo UI" pitchFamily="50" charset="-128"/>
                <a:ea typeface="Meiryo UI" pitchFamily="50" charset="-128"/>
                <a:cs typeface="Meiryo UI" pitchFamily="50" charset="-128"/>
              </a:rPr>
              <a:t>　　　　          学識経験者等</a:t>
            </a:r>
            <a:r>
              <a:rPr lang="ja-JP" altLang="en-US" sz="1600" dirty="0">
                <a:solidFill>
                  <a:prstClr val="black"/>
                </a:solidFill>
                <a:latin typeface="Meiryo UI" pitchFamily="50" charset="-128"/>
                <a:ea typeface="Meiryo UI" pitchFamily="50" charset="-128"/>
                <a:cs typeface="Meiryo UI" pitchFamily="50" charset="-128"/>
              </a:rPr>
              <a:t>　</a:t>
            </a:r>
            <a:endParaRPr lang="en-US" altLang="ja-JP" sz="1600" dirty="0" smtClean="0">
              <a:solidFill>
                <a:prstClr val="black"/>
              </a:solidFill>
              <a:latin typeface="Meiryo UI" pitchFamily="50" charset="-128"/>
              <a:ea typeface="Meiryo UI" pitchFamily="50" charset="-128"/>
              <a:cs typeface="Meiryo UI" pitchFamily="50" charset="-128"/>
            </a:endParaRPr>
          </a:p>
          <a:p>
            <a:pPr>
              <a:lnSpc>
                <a:spcPts val="2300"/>
              </a:lnSpc>
            </a:pPr>
            <a:r>
              <a:rPr lang="ja-JP" altLang="en-US" sz="1600" dirty="0">
                <a:solidFill>
                  <a:prstClr val="black"/>
                </a:solidFill>
                <a:latin typeface="Meiryo UI" pitchFamily="50" charset="-128"/>
                <a:ea typeface="Meiryo UI" pitchFamily="50" charset="-128"/>
                <a:cs typeface="Meiryo UI" pitchFamily="50" charset="-128"/>
              </a:rPr>
              <a:t>　</a:t>
            </a:r>
            <a:r>
              <a:rPr lang="ja-JP" altLang="en-US" sz="1600" dirty="0" smtClean="0">
                <a:solidFill>
                  <a:prstClr val="black"/>
                </a:solidFill>
                <a:latin typeface="Meiryo UI" pitchFamily="50" charset="-128"/>
                <a:ea typeface="Meiryo UI" pitchFamily="50" charset="-128"/>
                <a:cs typeface="Meiryo UI" pitchFamily="50" charset="-128"/>
              </a:rPr>
              <a:t>　　○　任期：２年</a:t>
            </a:r>
            <a:endParaRPr lang="en-US" altLang="ja-JP" sz="1600" dirty="0" smtClean="0">
              <a:solidFill>
                <a:prstClr val="black"/>
              </a:solidFill>
              <a:latin typeface="Meiryo UI" pitchFamily="50" charset="-128"/>
              <a:ea typeface="Meiryo UI" pitchFamily="50" charset="-128"/>
              <a:cs typeface="Meiryo UI" pitchFamily="50" charset="-128"/>
            </a:endParaRPr>
          </a:p>
          <a:p>
            <a:pPr>
              <a:lnSpc>
                <a:spcPts val="2300"/>
              </a:lnSpc>
            </a:pPr>
            <a:r>
              <a:rPr lang="ja-JP" altLang="en-US" sz="1600" dirty="0">
                <a:solidFill>
                  <a:prstClr val="black"/>
                </a:solidFill>
                <a:latin typeface="Meiryo UI" pitchFamily="50" charset="-128"/>
                <a:ea typeface="Meiryo UI" pitchFamily="50" charset="-128"/>
                <a:cs typeface="Meiryo UI" pitchFamily="50" charset="-128"/>
              </a:rPr>
              <a:t>　</a:t>
            </a:r>
            <a:r>
              <a:rPr lang="ja-JP" altLang="en-US" sz="1600" dirty="0" smtClean="0">
                <a:solidFill>
                  <a:prstClr val="black"/>
                </a:solidFill>
                <a:latin typeface="Meiryo UI" pitchFamily="50" charset="-128"/>
                <a:ea typeface="Meiryo UI" pitchFamily="50" charset="-128"/>
                <a:cs typeface="Meiryo UI" pitchFamily="50" charset="-128"/>
              </a:rPr>
              <a:t>　　○　人数：</a:t>
            </a:r>
            <a:r>
              <a:rPr lang="en-US" altLang="ja-JP" sz="1600" dirty="0" smtClean="0">
                <a:solidFill>
                  <a:prstClr val="black"/>
                </a:solidFill>
                <a:latin typeface="Meiryo UI" pitchFamily="50" charset="-128"/>
                <a:ea typeface="Meiryo UI" pitchFamily="50" charset="-128"/>
                <a:cs typeface="Meiryo UI" pitchFamily="50" charset="-128"/>
              </a:rPr>
              <a:t>10</a:t>
            </a:r>
            <a:r>
              <a:rPr lang="ja-JP" altLang="en-US" sz="1600" dirty="0" smtClean="0">
                <a:solidFill>
                  <a:prstClr val="black"/>
                </a:solidFill>
                <a:latin typeface="Meiryo UI" pitchFamily="50" charset="-128"/>
                <a:ea typeface="Meiryo UI" pitchFamily="50" charset="-128"/>
                <a:cs typeface="Meiryo UI" pitchFamily="50" charset="-128"/>
              </a:rPr>
              <a:t>人以上</a:t>
            </a:r>
            <a:r>
              <a:rPr lang="en-US" altLang="ja-JP" sz="1600" dirty="0" smtClean="0">
                <a:solidFill>
                  <a:prstClr val="black"/>
                </a:solidFill>
                <a:latin typeface="Meiryo UI" pitchFamily="50" charset="-128"/>
                <a:ea typeface="Meiryo UI" pitchFamily="50" charset="-128"/>
                <a:cs typeface="Meiryo UI" pitchFamily="50" charset="-128"/>
              </a:rPr>
              <a:t>50</a:t>
            </a:r>
            <a:r>
              <a:rPr lang="ja-JP" altLang="en-US" sz="1600" dirty="0" smtClean="0">
                <a:solidFill>
                  <a:prstClr val="black"/>
                </a:solidFill>
                <a:latin typeface="Meiryo UI" pitchFamily="50" charset="-128"/>
                <a:ea typeface="Meiryo UI" pitchFamily="50" charset="-128"/>
                <a:cs typeface="Meiryo UI" pitchFamily="50" charset="-128"/>
              </a:rPr>
              <a:t>人以下の範囲内</a:t>
            </a:r>
            <a:endParaRPr lang="en-US" altLang="ja-JP" sz="1600" dirty="0">
              <a:solidFill>
                <a:prstClr val="black"/>
              </a:solidFill>
              <a:latin typeface="Meiryo UI" pitchFamily="50" charset="-128"/>
              <a:ea typeface="Meiryo UI" pitchFamily="50" charset="-128"/>
              <a:cs typeface="Meiryo UI" pitchFamily="50" charset="-128"/>
            </a:endParaRPr>
          </a:p>
          <a:p>
            <a:pPr>
              <a:lnSpc>
                <a:spcPts val="2300"/>
              </a:lnSpc>
            </a:pPr>
            <a:r>
              <a:rPr lang="ja-JP" altLang="en-US" sz="1600" dirty="0" smtClean="0">
                <a:solidFill>
                  <a:prstClr val="black"/>
                </a:solidFill>
                <a:latin typeface="Meiryo UI" pitchFamily="50" charset="-128"/>
                <a:ea typeface="Meiryo UI" pitchFamily="50" charset="-128"/>
                <a:cs typeface="Meiryo UI" pitchFamily="50" charset="-128"/>
              </a:rPr>
              <a:t>　　　○　報酬</a:t>
            </a:r>
            <a:r>
              <a:rPr lang="ja-JP" altLang="en-US" sz="1600" dirty="0">
                <a:solidFill>
                  <a:prstClr val="black"/>
                </a:solidFill>
                <a:latin typeface="Meiryo UI" pitchFamily="50" charset="-128"/>
                <a:ea typeface="Meiryo UI" pitchFamily="50" charset="-128"/>
                <a:cs typeface="Meiryo UI" pitchFamily="50" charset="-128"/>
              </a:rPr>
              <a:t>：報酬を支給</a:t>
            </a:r>
            <a:r>
              <a:rPr lang="ja-JP" altLang="en-US" sz="1600" dirty="0" smtClean="0">
                <a:solidFill>
                  <a:prstClr val="black"/>
                </a:solidFill>
                <a:latin typeface="Meiryo UI" pitchFamily="50" charset="-128"/>
                <a:ea typeface="Meiryo UI" pitchFamily="50" charset="-128"/>
                <a:cs typeface="Meiryo UI" pitchFamily="50" charset="-128"/>
              </a:rPr>
              <a:t>しない</a:t>
            </a:r>
            <a:endParaRPr lang="en-US" altLang="ja-JP" sz="1600" dirty="0">
              <a:solidFill>
                <a:prstClr val="black"/>
              </a:solidFill>
              <a:latin typeface="Meiryo UI" pitchFamily="50" charset="-128"/>
              <a:ea typeface="Meiryo UI" pitchFamily="50" charset="-128"/>
              <a:cs typeface="Meiryo UI" pitchFamily="50" charset="-128"/>
            </a:endParaRPr>
          </a:p>
        </p:txBody>
      </p:sp>
      <p:sp>
        <p:nvSpPr>
          <p:cNvPr id="38" name="テキスト ボックス 37"/>
          <p:cNvSpPr txBox="1"/>
          <p:nvPr/>
        </p:nvSpPr>
        <p:spPr>
          <a:xfrm>
            <a:off x="4919485" y="2420889"/>
            <a:ext cx="3456385" cy="461665"/>
          </a:xfrm>
          <a:prstGeom prst="rect">
            <a:avLst/>
          </a:prstGeom>
          <a:noFill/>
        </p:spPr>
        <p:txBody>
          <a:bodyPr wrap="square" rtlCol="0">
            <a:spAutoFit/>
          </a:bodyPr>
          <a:lstStyle/>
          <a:p>
            <a:r>
              <a:rPr lang="ja-JP" altLang="en-US" sz="1200" dirty="0" smtClean="0">
                <a:solidFill>
                  <a:prstClr val="black"/>
                </a:solidFill>
              </a:rPr>
              <a:t>「区政会議の委員の定数の基準及び会議録等の</a:t>
            </a:r>
            <a:endParaRPr lang="en-US" altLang="ja-JP" sz="1200" dirty="0" smtClean="0">
              <a:solidFill>
                <a:prstClr val="black"/>
              </a:solidFill>
            </a:endParaRPr>
          </a:p>
          <a:p>
            <a:r>
              <a:rPr lang="ja-JP" altLang="en-US" sz="1200" dirty="0" smtClean="0">
                <a:solidFill>
                  <a:prstClr val="black"/>
                </a:solidFill>
              </a:rPr>
              <a:t>公表等に関する規則」を参考</a:t>
            </a:r>
            <a:endParaRPr lang="ja-JP" altLang="en-US" sz="1200" dirty="0">
              <a:solidFill>
                <a:prstClr val="black"/>
              </a:solidFill>
            </a:endParaRPr>
          </a:p>
        </p:txBody>
      </p:sp>
      <p:sp>
        <p:nvSpPr>
          <p:cNvPr id="39" name="大かっこ 38"/>
          <p:cNvSpPr/>
          <p:nvPr/>
        </p:nvSpPr>
        <p:spPr>
          <a:xfrm>
            <a:off x="4752368" y="2420888"/>
            <a:ext cx="3767517" cy="432048"/>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a:solidFill>
                <a:prstClr val="black"/>
              </a:solidFill>
            </a:endParaRPr>
          </a:p>
        </p:txBody>
      </p:sp>
      <p:sp>
        <p:nvSpPr>
          <p:cNvPr id="40" name="右中かっこ 39"/>
          <p:cNvSpPr/>
          <p:nvPr/>
        </p:nvSpPr>
        <p:spPr>
          <a:xfrm>
            <a:off x="4313683" y="1297157"/>
            <a:ext cx="315237" cy="834752"/>
          </a:xfrm>
          <a:prstGeom prst="rightBrace">
            <a:avLst>
              <a:gd name="adj1" fmla="val 24458"/>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a:solidFill>
                <a:prstClr val="black"/>
              </a:solidFill>
            </a:endParaRPr>
          </a:p>
        </p:txBody>
      </p:sp>
      <p:sp>
        <p:nvSpPr>
          <p:cNvPr id="41" name="テキスト ボックス 40"/>
          <p:cNvSpPr txBox="1"/>
          <p:nvPr/>
        </p:nvSpPr>
        <p:spPr>
          <a:xfrm>
            <a:off x="4601716" y="1555845"/>
            <a:ext cx="4150861" cy="307777"/>
          </a:xfrm>
          <a:prstGeom prst="rect">
            <a:avLst/>
          </a:prstGeom>
          <a:noFill/>
        </p:spPr>
        <p:txBody>
          <a:bodyPr wrap="square" rtlCol="0">
            <a:spAutoFit/>
          </a:bodyPr>
          <a:lstStyle/>
          <a:p>
            <a:r>
              <a:rPr lang="ja-JP" altLang="en-US" sz="1400" dirty="0" smtClean="0">
                <a:solidFill>
                  <a:prstClr val="black"/>
                </a:solidFill>
                <a:latin typeface="Meiryo UI" pitchFamily="50" charset="-128"/>
                <a:ea typeface="Meiryo UI" pitchFamily="50" charset="-128"/>
                <a:cs typeface="Meiryo UI" pitchFamily="50" charset="-128"/>
              </a:rPr>
              <a:t>いずれも地域</a:t>
            </a:r>
            <a:r>
              <a:rPr lang="ja-JP" altLang="en-US" sz="1400" dirty="0">
                <a:solidFill>
                  <a:prstClr val="black"/>
                </a:solidFill>
                <a:latin typeface="Meiryo UI" pitchFamily="50" charset="-128"/>
                <a:ea typeface="Meiryo UI" pitchFamily="50" charset="-128"/>
                <a:cs typeface="Meiryo UI" pitchFamily="50" charset="-128"/>
              </a:rPr>
              <a:t>自治区の区域内に住所を</a:t>
            </a:r>
            <a:r>
              <a:rPr lang="ja-JP" altLang="en-US" sz="1400" dirty="0" smtClean="0">
                <a:solidFill>
                  <a:prstClr val="black"/>
                </a:solidFill>
                <a:latin typeface="Meiryo UI" pitchFamily="50" charset="-128"/>
                <a:ea typeface="Meiryo UI" pitchFamily="50" charset="-128"/>
                <a:cs typeface="Meiryo UI" pitchFamily="50" charset="-128"/>
              </a:rPr>
              <a:t>有する者に限る</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12" name="テキスト ボックス 11"/>
          <p:cNvSpPr txBox="1"/>
          <p:nvPr/>
        </p:nvSpPr>
        <p:spPr>
          <a:xfrm>
            <a:off x="-121196" y="284311"/>
            <a:ext cx="5217337"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（２）地域協議会の委員</a:t>
            </a:r>
            <a:endParaRPr lang="ja-JP" altLang="en-US" sz="1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27"/>
          <p:cNvSpPr>
            <a:spLocks noChangeArrowheads="1"/>
          </p:cNvSpPr>
          <p:nvPr/>
        </p:nvSpPr>
        <p:spPr bwMode="auto">
          <a:xfrm>
            <a:off x="8112125" y="6604298"/>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地域</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６</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val="33825082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正方形/長方形 58"/>
          <p:cNvSpPr/>
          <p:nvPr/>
        </p:nvSpPr>
        <p:spPr>
          <a:xfrm>
            <a:off x="409575" y="3683000"/>
            <a:ext cx="7297512" cy="3019284"/>
          </a:xfrm>
          <a:prstGeom prst="rect">
            <a:avLst/>
          </a:prstGeom>
          <a:solidFill>
            <a:schemeClr val="accent6">
              <a:lumMod val="40000"/>
              <a:lumOff val="60000"/>
            </a:schemeClr>
          </a:soli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6" name="正方形/長方形 5"/>
          <p:cNvSpPr/>
          <p:nvPr/>
        </p:nvSpPr>
        <p:spPr>
          <a:xfrm>
            <a:off x="397956" y="1193800"/>
            <a:ext cx="7297512" cy="2115457"/>
          </a:xfrm>
          <a:prstGeom prst="rect">
            <a:avLst/>
          </a:prstGeom>
          <a:solidFill>
            <a:schemeClr val="accent6">
              <a:lumMod val="40000"/>
              <a:lumOff val="60000"/>
            </a:schemeClr>
          </a:soli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 name="正方形/長方形 1"/>
          <p:cNvSpPr/>
          <p:nvPr/>
        </p:nvSpPr>
        <p:spPr>
          <a:xfrm>
            <a:off x="334604" y="1285724"/>
            <a:ext cx="1436612" cy="310341"/>
          </a:xfrm>
          <a:prstGeom prst="rect">
            <a:avLst/>
          </a:prstGeom>
        </p:spPr>
        <p:txBody>
          <a:bodyPr wrap="none">
            <a:spAutoFit/>
          </a:bodyPr>
          <a:lstStyle/>
          <a:p>
            <a:pPr marL="285750" indent="-285750">
              <a:lnSpc>
                <a:spcPts val="1700"/>
              </a:lnSpc>
            </a:pPr>
            <a:r>
              <a:rPr lang="ja-JP" altLang="en-US" sz="1500" dirty="0" smtClean="0">
                <a:solidFill>
                  <a:prstClr val="black"/>
                </a:solidFill>
                <a:latin typeface="Meiryo UI" panose="020B0604030504040204" pitchFamily="50" charset="-128"/>
                <a:ea typeface="Meiryo UI" panose="020B0604030504040204" pitchFamily="50" charset="-128"/>
              </a:rPr>
              <a:t>　</a:t>
            </a:r>
            <a:r>
              <a:rPr lang="en-US" altLang="ja-JP" sz="1500" dirty="0">
                <a:solidFill>
                  <a:prstClr val="black"/>
                </a:solidFill>
                <a:latin typeface="Meiryo UI" panose="020B0604030504040204" pitchFamily="50" charset="-128"/>
                <a:ea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rPr>
              <a:t>諮問・答申</a:t>
            </a:r>
            <a:r>
              <a:rPr lang="en-US" altLang="ja-JP" sz="1500" dirty="0" smtClean="0">
                <a:solidFill>
                  <a:prstClr val="black"/>
                </a:solidFill>
                <a:latin typeface="Meiryo UI" panose="020B0604030504040204" pitchFamily="50" charset="-128"/>
                <a:ea typeface="Meiryo UI" panose="020B0604030504040204" pitchFamily="50" charset="-128"/>
              </a:rPr>
              <a:t>】 </a:t>
            </a:r>
            <a:endParaRPr lang="en-US" altLang="ja-JP" sz="1500" dirty="0">
              <a:solidFill>
                <a:prstClr val="black"/>
              </a:solidFill>
              <a:latin typeface="Meiryo UI" panose="020B0604030504040204" pitchFamily="50" charset="-128"/>
              <a:ea typeface="Meiryo UI" panose="020B0604030504040204" pitchFamily="50" charset="-128"/>
            </a:endParaRPr>
          </a:p>
        </p:txBody>
      </p:sp>
      <p:sp>
        <p:nvSpPr>
          <p:cNvPr id="3" name="フローチャート: 代替処理 2"/>
          <p:cNvSpPr/>
          <p:nvPr/>
        </p:nvSpPr>
        <p:spPr>
          <a:xfrm>
            <a:off x="8232033" y="1181100"/>
            <a:ext cx="476726" cy="55118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vert="eaVert" wrap="square" tIns="360000" bIns="360000" rtlCol="0" anchor="ctr">
            <a:spAutoFit/>
          </a:bodyPr>
          <a:lstStyle/>
          <a:p>
            <a:pPr algn="dist"/>
            <a:r>
              <a:rPr lang="ja-JP" altLang="en-US" sz="1600" b="1" dirty="0" smtClean="0">
                <a:solidFill>
                  <a:prstClr val="white"/>
                </a:solidFill>
                <a:latin typeface="HG丸ｺﾞｼｯｸM-PRO" pitchFamily="50" charset="-128"/>
                <a:ea typeface="HG丸ｺﾞｼｯｸM-PRO" pitchFamily="50" charset="-128"/>
                <a:cs typeface="Meiryo UI" panose="020B0604030504040204" pitchFamily="50" charset="-128"/>
              </a:rPr>
              <a:t>必要に応じ、適切な措置を講ずる</a:t>
            </a:r>
            <a:endParaRPr lang="ja-JP" altLang="en-US" sz="1600" b="1" dirty="0">
              <a:solidFill>
                <a:prstClr val="white"/>
              </a:solidFill>
              <a:latin typeface="HG丸ｺﾞｼｯｸM-PRO" pitchFamily="50" charset="-128"/>
              <a:ea typeface="HG丸ｺﾞｼｯｸM-PRO" pitchFamily="50" charset="-128"/>
              <a:cs typeface="Meiryo UI" panose="020B0604030504040204" pitchFamily="50" charset="-128"/>
            </a:endParaRPr>
          </a:p>
        </p:txBody>
      </p:sp>
      <p:sp>
        <p:nvSpPr>
          <p:cNvPr id="53" name="正方形/長方形 52"/>
          <p:cNvSpPr/>
          <p:nvPr/>
        </p:nvSpPr>
        <p:spPr>
          <a:xfrm>
            <a:off x="355228" y="2144057"/>
            <a:ext cx="955711" cy="310341"/>
          </a:xfrm>
          <a:prstGeom prst="rect">
            <a:avLst/>
          </a:prstGeom>
        </p:spPr>
        <p:txBody>
          <a:bodyPr wrap="none">
            <a:spAutoFit/>
          </a:bodyPr>
          <a:lstStyle/>
          <a:p>
            <a:pPr marL="285750" indent="-285750">
              <a:lnSpc>
                <a:spcPts val="1700"/>
              </a:lnSpc>
            </a:pPr>
            <a:r>
              <a:rPr lang="ja-JP" altLang="en-US" sz="1500" dirty="0" smtClean="0">
                <a:solidFill>
                  <a:prstClr val="black"/>
                </a:solidFill>
                <a:latin typeface="Meiryo UI" panose="020B0604030504040204" pitchFamily="50" charset="-128"/>
                <a:ea typeface="Meiryo UI" panose="020B0604030504040204" pitchFamily="50" charset="-128"/>
              </a:rPr>
              <a:t>　</a:t>
            </a:r>
            <a:r>
              <a:rPr lang="en-US" altLang="ja-JP" sz="1500" dirty="0">
                <a:solidFill>
                  <a:prstClr val="black"/>
                </a:solidFill>
                <a:latin typeface="Meiryo UI" panose="020B0604030504040204" pitchFamily="50" charset="-128"/>
                <a:ea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rPr>
              <a:t>建議</a:t>
            </a:r>
            <a:r>
              <a:rPr lang="en-US" altLang="ja-JP" sz="1500" dirty="0" smtClean="0">
                <a:solidFill>
                  <a:prstClr val="black"/>
                </a:solidFill>
                <a:latin typeface="Meiryo UI" panose="020B0604030504040204" pitchFamily="50" charset="-128"/>
                <a:ea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rPr>
              <a:t> </a:t>
            </a:r>
            <a:endParaRPr lang="en-US" altLang="ja-JP" sz="1500" dirty="0">
              <a:solidFill>
                <a:prstClr val="black"/>
              </a:solidFill>
              <a:latin typeface="Meiryo UI" panose="020B0604030504040204" pitchFamily="50" charset="-128"/>
              <a:ea typeface="Meiryo UI" panose="020B0604030504040204" pitchFamily="50" charset="-128"/>
            </a:endParaRPr>
          </a:p>
        </p:txBody>
      </p:sp>
      <p:sp>
        <p:nvSpPr>
          <p:cNvPr id="93" name="右矢印 92"/>
          <p:cNvSpPr/>
          <p:nvPr/>
        </p:nvSpPr>
        <p:spPr>
          <a:xfrm>
            <a:off x="7839674" y="1143223"/>
            <a:ext cx="212126" cy="5562377"/>
          </a:xfrm>
          <a:prstGeom prst="rightArrow">
            <a:avLst>
              <a:gd name="adj1" fmla="val 50000"/>
              <a:gd name="adj2" fmla="val 10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 name="正方形/長方形 4"/>
          <p:cNvSpPr/>
          <p:nvPr/>
        </p:nvSpPr>
        <p:spPr>
          <a:xfrm>
            <a:off x="5850520" y="6246549"/>
            <a:ext cx="1385776" cy="333029"/>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ja-JP" altLang="en-US" sz="14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総合区長と共有</a:t>
            </a:r>
            <a:endParaRPr lang="ja-JP" altLang="en-US" sz="14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正方形/長方形 101"/>
          <p:cNvSpPr/>
          <p:nvPr/>
        </p:nvSpPr>
        <p:spPr>
          <a:xfrm>
            <a:off x="6114729" y="4937040"/>
            <a:ext cx="1385776" cy="320285"/>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ja-JP" altLang="en-US" sz="14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総合区長と共有</a:t>
            </a:r>
            <a:endParaRPr lang="ja-JP" altLang="en-US" sz="14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flipH="1">
            <a:off x="4627214" y="6426490"/>
            <a:ext cx="1251072" cy="16906"/>
          </a:xfrm>
          <a:prstGeom prst="line">
            <a:avLst/>
          </a:prstGeom>
          <a:ln w="38100" cmpd="dbl">
            <a:prstDash val="solid"/>
          </a:ln>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a:xfrm flipH="1">
            <a:off x="5694247" y="5128635"/>
            <a:ext cx="397944" cy="2564"/>
          </a:xfrm>
          <a:prstGeom prst="line">
            <a:avLst/>
          </a:prstGeom>
          <a:ln w="38100" cmpd="dbl">
            <a:prstDash val="solid"/>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394713" y="912586"/>
            <a:ext cx="2854155" cy="338554"/>
          </a:xfrm>
          <a:prstGeom prst="homePlate">
            <a:avLst/>
          </a:prstGeom>
          <a:ln w="12700">
            <a:solidFill>
              <a:srgbClr val="FF00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総合区長が所管する事務</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テキスト ボックス 61"/>
          <p:cNvSpPr txBox="1"/>
          <p:nvPr/>
        </p:nvSpPr>
        <p:spPr>
          <a:xfrm>
            <a:off x="408650" y="3403476"/>
            <a:ext cx="2893350" cy="338554"/>
          </a:xfrm>
          <a:prstGeom prst="homePlate">
            <a:avLst/>
          </a:prstGeom>
          <a:ln w="12700">
            <a:solidFill>
              <a:srgbClr val="FF00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総合区長が所管しない事務</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3" name="円/楕円 192"/>
          <p:cNvSpPr/>
          <p:nvPr/>
        </p:nvSpPr>
        <p:spPr>
          <a:xfrm>
            <a:off x="1619672" y="1616990"/>
            <a:ext cx="1296144" cy="581290"/>
          </a:xfrm>
          <a:prstGeom prst="ellipse">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black"/>
                </a:solidFill>
                <a:latin typeface="Meiryo UI" pitchFamily="50" charset="-128"/>
                <a:ea typeface="Meiryo UI" pitchFamily="50" charset="-128"/>
                <a:cs typeface="Meiryo UI" pitchFamily="50" charset="-128"/>
              </a:rPr>
              <a:t>総合区長</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194" name="円/楕円 193"/>
          <p:cNvSpPr/>
          <p:nvPr/>
        </p:nvSpPr>
        <p:spPr>
          <a:xfrm>
            <a:off x="6228184" y="1616990"/>
            <a:ext cx="1296144" cy="581290"/>
          </a:xfrm>
          <a:prstGeom prst="ellipse">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black"/>
                </a:solidFill>
                <a:latin typeface="Meiryo UI" pitchFamily="50" charset="-128"/>
                <a:ea typeface="Meiryo UI" pitchFamily="50" charset="-128"/>
                <a:cs typeface="Meiryo UI" pitchFamily="50" charset="-128"/>
              </a:rPr>
              <a:t>総合区長</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195" name="円/楕円 194"/>
          <p:cNvSpPr/>
          <p:nvPr/>
        </p:nvSpPr>
        <p:spPr>
          <a:xfrm>
            <a:off x="6228184" y="2488386"/>
            <a:ext cx="1296144" cy="617409"/>
          </a:xfrm>
          <a:prstGeom prst="ellipse">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black"/>
                </a:solidFill>
                <a:latin typeface="Meiryo UI" pitchFamily="50" charset="-128"/>
                <a:ea typeface="Meiryo UI" pitchFamily="50" charset="-128"/>
                <a:cs typeface="Meiryo UI" pitchFamily="50" charset="-128"/>
              </a:rPr>
              <a:t>総合区長</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196" name="フローチャート : 準備 195"/>
          <p:cNvSpPr/>
          <p:nvPr/>
        </p:nvSpPr>
        <p:spPr>
          <a:xfrm>
            <a:off x="1619672" y="4140242"/>
            <a:ext cx="1296144" cy="691096"/>
          </a:xfrm>
          <a:prstGeom prst="flowChartPreparation">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black"/>
                </a:solidFill>
                <a:latin typeface="Meiryo UI" pitchFamily="50" charset="-128"/>
                <a:ea typeface="Meiryo UI" pitchFamily="50" charset="-128"/>
                <a:cs typeface="Meiryo UI" pitchFamily="50" charset="-128"/>
              </a:rPr>
              <a:t>市長等</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197" name="フローチャート : 準備 196"/>
          <p:cNvSpPr/>
          <p:nvPr/>
        </p:nvSpPr>
        <p:spPr>
          <a:xfrm>
            <a:off x="6228184" y="4117933"/>
            <a:ext cx="1296144" cy="691096"/>
          </a:xfrm>
          <a:prstGeom prst="flowChartPreparation">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black"/>
                </a:solidFill>
                <a:latin typeface="Meiryo UI" pitchFamily="50" charset="-128"/>
                <a:ea typeface="Meiryo UI" pitchFamily="50" charset="-128"/>
                <a:cs typeface="Meiryo UI" pitchFamily="50" charset="-128"/>
              </a:rPr>
              <a:t>市長等</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198" name="フローチャート : 準備 197"/>
          <p:cNvSpPr/>
          <p:nvPr/>
        </p:nvSpPr>
        <p:spPr>
          <a:xfrm>
            <a:off x="6228184" y="5464474"/>
            <a:ext cx="1296144" cy="670381"/>
          </a:xfrm>
          <a:prstGeom prst="flowChartPreparation">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black"/>
                </a:solidFill>
                <a:latin typeface="Meiryo UI" pitchFamily="50" charset="-128"/>
                <a:ea typeface="Meiryo UI" pitchFamily="50" charset="-128"/>
                <a:cs typeface="Meiryo UI" pitchFamily="50" charset="-128"/>
              </a:rPr>
              <a:t>市長等</a:t>
            </a:r>
            <a:endParaRPr lang="ja-JP" altLang="en-US" sz="1400" dirty="0">
              <a:solidFill>
                <a:prstClr val="black"/>
              </a:solidFill>
              <a:latin typeface="Meiryo UI" pitchFamily="50" charset="-128"/>
              <a:ea typeface="Meiryo UI" pitchFamily="50" charset="-128"/>
              <a:cs typeface="Meiryo UI" pitchFamily="50" charset="-128"/>
            </a:endParaRPr>
          </a:p>
        </p:txBody>
      </p:sp>
      <p:cxnSp>
        <p:nvCxnSpPr>
          <p:cNvPr id="12" name="直線矢印コネクタ 11"/>
          <p:cNvCxnSpPr/>
          <p:nvPr/>
        </p:nvCxnSpPr>
        <p:spPr>
          <a:xfrm>
            <a:off x="2931886" y="2808829"/>
            <a:ext cx="3269302"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55" name="正方形/長方形 54"/>
          <p:cNvSpPr/>
          <p:nvPr/>
        </p:nvSpPr>
        <p:spPr>
          <a:xfrm>
            <a:off x="4487168" y="2521924"/>
            <a:ext cx="296883" cy="655688"/>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r>
              <a:rPr lang="ja-JP" altLang="en-US" sz="14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建議</a:t>
            </a:r>
            <a:endParaRPr lang="ja-JP" altLang="en-US" sz="14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99" name="直線矢印コネクタ 198"/>
          <p:cNvCxnSpPr/>
          <p:nvPr/>
        </p:nvCxnSpPr>
        <p:spPr>
          <a:xfrm flipV="1">
            <a:off x="2933205" y="1950192"/>
            <a:ext cx="1043709" cy="1"/>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00" name="直線矢印コネクタ 199"/>
          <p:cNvCxnSpPr/>
          <p:nvPr/>
        </p:nvCxnSpPr>
        <p:spPr>
          <a:xfrm>
            <a:off x="5259242" y="1948585"/>
            <a:ext cx="967387" cy="16238"/>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71" name="正方形/長方形 70"/>
          <p:cNvSpPr/>
          <p:nvPr/>
        </p:nvSpPr>
        <p:spPr>
          <a:xfrm>
            <a:off x="5569526" y="1605808"/>
            <a:ext cx="286089" cy="672191"/>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r>
              <a:rPr lang="ja-JP" altLang="en-US" sz="14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答申</a:t>
            </a:r>
            <a:endParaRPr lang="ja-JP" altLang="en-US" sz="14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01" name="直線矢印コネクタ 200"/>
          <p:cNvCxnSpPr/>
          <p:nvPr/>
        </p:nvCxnSpPr>
        <p:spPr>
          <a:xfrm flipV="1">
            <a:off x="2893414" y="4493464"/>
            <a:ext cx="1098015" cy="1"/>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03" name="直線矢印コネクタ 202"/>
          <p:cNvCxnSpPr/>
          <p:nvPr/>
        </p:nvCxnSpPr>
        <p:spPr>
          <a:xfrm>
            <a:off x="5268686" y="4481368"/>
            <a:ext cx="986971"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204" name="正方形/長方形 203"/>
          <p:cNvSpPr/>
          <p:nvPr/>
        </p:nvSpPr>
        <p:spPr>
          <a:xfrm>
            <a:off x="5569526" y="4210284"/>
            <a:ext cx="286089" cy="672191"/>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r>
              <a:rPr lang="ja-JP" altLang="en-US" sz="14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答申</a:t>
            </a:r>
            <a:endParaRPr lang="ja-JP" altLang="en-US" sz="14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8" name="正方形/長方形 207"/>
          <p:cNvSpPr/>
          <p:nvPr/>
        </p:nvSpPr>
        <p:spPr>
          <a:xfrm>
            <a:off x="1669142" y="2488386"/>
            <a:ext cx="1246673" cy="617409"/>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black"/>
                </a:solidFill>
                <a:latin typeface="Meiryo UI" pitchFamily="50" charset="-128"/>
                <a:ea typeface="Meiryo UI" pitchFamily="50" charset="-128"/>
                <a:cs typeface="Meiryo UI" pitchFamily="50" charset="-128"/>
              </a:rPr>
              <a:t>地域協議会</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209" name="正方形/長方形 208"/>
          <p:cNvSpPr/>
          <p:nvPr/>
        </p:nvSpPr>
        <p:spPr>
          <a:xfrm>
            <a:off x="1683657" y="5464475"/>
            <a:ext cx="1204686" cy="655555"/>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black"/>
                </a:solidFill>
                <a:latin typeface="Meiryo UI" pitchFamily="50" charset="-128"/>
                <a:ea typeface="Meiryo UI" pitchFamily="50" charset="-128"/>
                <a:cs typeface="Meiryo UI" pitchFamily="50" charset="-128"/>
              </a:rPr>
              <a:t>地域協議会</a:t>
            </a:r>
            <a:endParaRPr lang="ja-JP" altLang="en-US" sz="1400" dirty="0">
              <a:solidFill>
                <a:prstClr val="black"/>
              </a:solidFill>
              <a:latin typeface="Meiryo UI" pitchFamily="50" charset="-128"/>
              <a:ea typeface="Meiryo UI" pitchFamily="50" charset="-128"/>
              <a:cs typeface="Meiryo UI" pitchFamily="50" charset="-128"/>
            </a:endParaRPr>
          </a:p>
        </p:txBody>
      </p:sp>
      <p:cxnSp>
        <p:nvCxnSpPr>
          <p:cNvPr id="216" name="直線コネクタ 215"/>
          <p:cNvCxnSpPr>
            <a:stCxn id="76" idx="2"/>
          </p:cNvCxnSpPr>
          <p:nvPr/>
        </p:nvCxnSpPr>
        <p:spPr>
          <a:xfrm flipH="1">
            <a:off x="4632960" y="6095480"/>
            <a:ext cx="2650" cy="368468"/>
          </a:xfrm>
          <a:prstGeom prst="line">
            <a:avLst/>
          </a:prstGeom>
          <a:ln w="38100" cmpd="dbl"/>
        </p:spPr>
        <p:style>
          <a:lnRef idx="1">
            <a:schemeClr val="accent1"/>
          </a:lnRef>
          <a:fillRef idx="0">
            <a:schemeClr val="accent1"/>
          </a:fillRef>
          <a:effectRef idx="0">
            <a:schemeClr val="accent1"/>
          </a:effectRef>
          <a:fontRef idx="minor">
            <a:schemeClr val="tx1"/>
          </a:fontRef>
        </p:style>
      </p:cxnSp>
      <p:cxnSp>
        <p:nvCxnSpPr>
          <p:cNvPr id="222" name="直線コネクタ 221"/>
          <p:cNvCxnSpPr/>
          <p:nvPr/>
        </p:nvCxnSpPr>
        <p:spPr>
          <a:xfrm>
            <a:off x="5704114" y="4869543"/>
            <a:ext cx="1" cy="249762"/>
          </a:xfrm>
          <a:prstGeom prst="line">
            <a:avLst/>
          </a:prstGeom>
          <a:ln w="38100" cmpd="dbl"/>
        </p:spPr>
        <p:style>
          <a:lnRef idx="1">
            <a:schemeClr val="accent1"/>
          </a:lnRef>
          <a:fillRef idx="0">
            <a:schemeClr val="accent1"/>
          </a:fillRef>
          <a:effectRef idx="0">
            <a:schemeClr val="accent1"/>
          </a:effectRef>
          <a:fontRef idx="minor">
            <a:schemeClr val="tx1"/>
          </a:fontRef>
        </p:style>
      </p:cxnSp>
      <p:sp>
        <p:nvSpPr>
          <p:cNvPr id="43" name="正方形/長方形 42"/>
          <p:cNvSpPr/>
          <p:nvPr/>
        </p:nvSpPr>
        <p:spPr>
          <a:xfrm>
            <a:off x="9718" y="-13668"/>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2000" b="1" dirty="0">
                <a:solidFill>
                  <a:prstClr val="black"/>
                </a:solidFill>
                <a:latin typeface="Meiryo UI" pitchFamily="50" charset="-128"/>
                <a:ea typeface="Meiryo UI" pitchFamily="50" charset="-128"/>
                <a:cs typeface="Meiryo UI" pitchFamily="50" charset="-128"/>
              </a:rPr>
              <a:t>4</a:t>
            </a:r>
            <a:r>
              <a:rPr lang="ja-JP" altLang="en-US" sz="2000" b="1" dirty="0" smtClean="0">
                <a:solidFill>
                  <a:prstClr val="black"/>
                </a:solidFill>
                <a:latin typeface="Meiryo UI" pitchFamily="50" charset="-128"/>
                <a:ea typeface="Meiryo UI" pitchFamily="50" charset="-128"/>
                <a:cs typeface="Meiryo UI" pitchFamily="50" charset="-128"/>
              </a:rPr>
              <a:t>　地域自治区（地域協議会）</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45" name="テキスト ボックス 44"/>
          <p:cNvSpPr txBox="1"/>
          <p:nvPr/>
        </p:nvSpPr>
        <p:spPr>
          <a:xfrm>
            <a:off x="-121196" y="476672"/>
            <a:ext cx="5217337" cy="400110"/>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sz="2000" b="1" dirty="0" smtClean="0">
                <a:solidFill>
                  <a:prstClr val="black"/>
                </a:solidFill>
                <a:latin typeface="Meiryo UI" pitchFamily="50" charset="-128"/>
                <a:ea typeface="Meiryo UI" pitchFamily="50" charset="-128"/>
                <a:cs typeface="Meiryo UI" pitchFamily="50" charset="-128"/>
              </a:rPr>
              <a:t>諮問・答申、建議のパターン例</a:t>
            </a:r>
            <a:endParaRPr lang="en-US" altLang="ja-JP" sz="2000" b="1" dirty="0" smtClean="0">
              <a:solidFill>
                <a:prstClr val="black"/>
              </a:solidFill>
              <a:latin typeface="Meiryo UI" pitchFamily="50" charset="-128"/>
              <a:ea typeface="Meiryo UI" pitchFamily="50" charset="-128"/>
              <a:cs typeface="Meiryo UI" pitchFamily="50" charset="-128"/>
            </a:endParaRPr>
          </a:p>
        </p:txBody>
      </p:sp>
      <p:sp>
        <p:nvSpPr>
          <p:cNvPr id="46" name="正方形/長方形 45"/>
          <p:cNvSpPr/>
          <p:nvPr/>
        </p:nvSpPr>
        <p:spPr>
          <a:xfrm>
            <a:off x="3311511" y="1605808"/>
            <a:ext cx="286089" cy="672191"/>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r>
              <a:rPr lang="ja-JP" altLang="en-US" sz="14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諮問</a:t>
            </a:r>
            <a:endParaRPr lang="ja-JP" altLang="en-US" sz="14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p:cNvSpPr/>
          <p:nvPr/>
        </p:nvSpPr>
        <p:spPr>
          <a:xfrm>
            <a:off x="3311511" y="4214663"/>
            <a:ext cx="286089" cy="672191"/>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r>
              <a:rPr lang="ja-JP" altLang="en-US" sz="14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諮問</a:t>
            </a:r>
            <a:endParaRPr lang="ja-JP" altLang="en-US" sz="14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正方形/長方形 47"/>
          <p:cNvSpPr/>
          <p:nvPr/>
        </p:nvSpPr>
        <p:spPr>
          <a:xfrm>
            <a:off x="4006371" y="1621654"/>
            <a:ext cx="1246673" cy="617409"/>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black"/>
                </a:solidFill>
                <a:latin typeface="Meiryo UI" pitchFamily="50" charset="-128"/>
                <a:ea typeface="Meiryo UI" pitchFamily="50" charset="-128"/>
                <a:cs typeface="Meiryo UI" pitchFamily="50" charset="-128"/>
              </a:rPr>
              <a:t>地域協議会</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54" name="正方形/長方形 53"/>
          <p:cNvSpPr/>
          <p:nvPr/>
        </p:nvSpPr>
        <p:spPr>
          <a:xfrm>
            <a:off x="343112" y="3823589"/>
            <a:ext cx="1436612" cy="310341"/>
          </a:xfrm>
          <a:prstGeom prst="rect">
            <a:avLst/>
          </a:prstGeom>
        </p:spPr>
        <p:txBody>
          <a:bodyPr wrap="none">
            <a:spAutoFit/>
          </a:bodyPr>
          <a:lstStyle/>
          <a:p>
            <a:pPr marL="285750" indent="-285750">
              <a:lnSpc>
                <a:spcPts val="1700"/>
              </a:lnSpc>
            </a:pPr>
            <a:r>
              <a:rPr lang="ja-JP" altLang="en-US" sz="1500" dirty="0" smtClean="0">
                <a:solidFill>
                  <a:prstClr val="black"/>
                </a:solidFill>
                <a:latin typeface="Meiryo UI" panose="020B0604030504040204" pitchFamily="50" charset="-128"/>
                <a:ea typeface="Meiryo UI" panose="020B0604030504040204" pitchFamily="50" charset="-128"/>
              </a:rPr>
              <a:t>　</a:t>
            </a:r>
            <a:r>
              <a:rPr lang="en-US" altLang="ja-JP" sz="1500" dirty="0">
                <a:solidFill>
                  <a:prstClr val="black"/>
                </a:solidFill>
                <a:latin typeface="Meiryo UI" panose="020B0604030504040204" pitchFamily="50" charset="-128"/>
                <a:ea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rPr>
              <a:t>諮問・答申</a:t>
            </a:r>
            <a:r>
              <a:rPr lang="en-US" altLang="ja-JP" sz="1500" dirty="0" smtClean="0">
                <a:solidFill>
                  <a:prstClr val="black"/>
                </a:solidFill>
                <a:latin typeface="Meiryo UI" panose="020B0604030504040204" pitchFamily="50" charset="-128"/>
                <a:ea typeface="Meiryo UI" panose="020B0604030504040204" pitchFamily="50" charset="-128"/>
              </a:rPr>
              <a:t>】 </a:t>
            </a:r>
            <a:endParaRPr lang="en-US" altLang="ja-JP" sz="1500" dirty="0">
              <a:solidFill>
                <a:prstClr val="black"/>
              </a:solidFill>
              <a:latin typeface="Meiryo UI" panose="020B0604030504040204" pitchFamily="50" charset="-128"/>
              <a:ea typeface="Meiryo UI" panose="020B0604030504040204" pitchFamily="50" charset="-128"/>
            </a:endParaRPr>
          </a:p>
        </p:txBody>
      </p:sp>
      <p:sp>
        <p:nvSpPr>
          <p:cNvPr id="56" name="ホームベース 55"/>
          <p:cNvSpPr/>
          <p:nvPr/>
        </p:nvSpPr>
        <p:spPr>
          <a:xfrm>
            <a:off x="363736" y="5138358"/>
            <a:ext cx="967452" cy="310341"/>
          </a:xfrm>
          <a:prstGeom prst="homePlate">
            <a:avLst/>
          </a:prstGeom>
        </p:spPr>
        <p:txBody>
          <a:bodyPr wrap="none">
            <a:spAutoFit/>
          </a:bodyPr>
          <a:lstStyle/>
          <a:p>
            <a:pPr marL="285750" indent="-285750">
              <a:lnSpc>
                <a:spcPts val="1700"/>
              </a:lnSpc>
            </a:pPr>
            <a:r>
              <a:rPr lang="ja-JP" altLang="en-US" sz="1500" dirty="0" smtClean="0">
                <a:solidFill>
                  <a:prstClr val="black"/>
                </a:solidFill>
                <a:latin typeface="Meiryo UI" panose="020B0604030504040204" pitchFamily="50" charset="-128"/>
                <a:ea typeface="Meiryo UI" panose="020B0604030504040204" pitchFamily="50" charset="-128"/>
              </a:rPr>
              <a:t>　</a:t>
            </a:r>
            <a:r>
              <a:rPr lang="en-US" altLang="ja-JP" sz="1500" dirty="0">
                <a:solidFill>
                  <a:prstClr val="black"/>
                </a:solidFill>
                <a:latin typeface="Meiryo UI" panose="020B0604030504040204" pitchFamily="50" charset="-128"/>
                <a:ea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rPr>
              <a:t>建議</a:t>
            </a:r>
            <a:r>
              <a:rPr lang="en-US" altLang="ja-JP" sz="1500" dirty="0" smtClean="0">
                <a:solidFill>
                  <a:prstClr val="black"/>
                </a:solidFill>
                <a:latin typeface="Meiryo UI" panose="020B0604030504040204" pitchFamily="50" charset="-128"/>
                <a:ea typeface="Meiryo UI" panose="020B0604030504040204" pitchFamily="50" charset="-128"/>
              </a:rPr>
              <a:t>】</a:t>
            </a:r>
            <a:endParaRPr lang="en-US" altLang="ja-JP" sz="1500" dirty="0">
              <a:solidFill>
                <a:prstClr val="black"/>
              </a:solidFill>
              <a:latin typeface="Meiryo UI" panose="020B0604030504040204" pitchFamily="50" charset="-128"/>
              <a:ea typeface="Meiryo UI" panose="020B0604030504040204" pitchFamily="50" charset="-128"/>
            </a:endParaRPr>
          </a:p>
        </p:txBody>
      </p:sp>
      <p:sp>
        <p:nvSpPr>
          <p:cNvPr id="68" name="正方形/長方形 67"/>
          <p:cNvSpPr/>
          <p:nvPr/>
        </p:nvSpPr>
        <p:spPr>
          <a:xfrm>
            <a:off x="4006371" y="4199811"/>
            <a:ext cx="1246673" cy="617409"/>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black"/>
                </a:solidFill>
                <a:latin typeface="Meiryo UI" pitchFamily="50" charset="-128"/>
                <a:ea typeface="Meiryo UI" pitchFamily="50" charset="-128"/>
                <a:cs typeface="Meiryo UI" pitchFamily="50" charset="-128"/>
              </a:rPr>
              <a:t>地域協議会</a:t>
            </a:r>
            <a:endParaRPr lang="ja-JP" altLang="en-US" sz="1400" dirty="0">
              <a:solidFill>
                <a:prstClr val="black"/>
              </a:solidFill>
              <a:latin typeface="Meiryo UI" pitchFamily="50" charset="-128"/>
              <a:ea typeface="Meiryo UI" pitchFamily="50" charset="-128"/>
              <a:cs typeface="Meiryo UI" pitchFamily="50" charset="-128"/>
            </a:endParaRPr>
          </a:p>
        </p:txBody>
      </p:sp>
      <p:cxnSp>
        <p:nvCxnSpPr>
          <p:cNvPr id="74" name="直線矢印コネクタ 73"/>
          <p:cNvCxnSpPr>
            <a:endCxn id="198" idx="1"/>
          </p:cNvCxnSpPr>
          <p:nvPr/>
        </p:nvCxnSpPr>
        <p:spPr>
          <a:xfrm flipV="1">
            <a:off x="2893414" y="5799665"/>
            <a:ext cx="3334770" cy="169"/>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76" name="正方形/長方形 75"/>
          <p:cNvSpPr/>
          <p:nvPr/>
        </p:nvSpPr>
        <p:spPr>
          <a:xfrm>
            <a:off x="4487168" y="5439792"/>
            <a:ext cx="296883" cy="655688"/>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r>
              <a:rPr lang="ja-JP" altLang="en-US" sz="14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建議</a:t>
            </a:r>
            <a:endParaRPr lang="ja-JP" altLang="en-US" sz="14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正方形/長方形 27"/>
          <p:cNvSpPr>
            <a:spLocks noChangeArrowheads="1"/>
          </p:cNvSpPr>
          <p:nvPr/>
        </p:nvSpPr>
        <p:spPr bwMode="auto">
          <a:xfrm>
            <a:off x="8112125" y="24526"/>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地域</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７</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val="4775431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11953</TotalTime>
  <Words>634</Words>
  <Application>Microsoft Office PowerPoint</Application>
  <PresentationFormat>画面に合わせる (4:3)</PresentationFormat>
  <Paragraphs>220</Paragraphs>
  <Slides>10</Slides>
  <Notes>6</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HG丸ｺﾞｼｯｸM-PRO</vt:lpstr>
      <vt:lpstr>Meiryo UI</vt:lpstr>
      <vt:lpstr>ＭＳ Ｐゴシック</vt:lpstr>
      <vt:lpstr>メイリオ</vt:lpstr>
      <vt:lpstr>Arial</vt:lpstr>
      <vt:lpstr>Calibri</vt:lpstr>
      <vt:lpstr>Wingdings</vt:lpstr>
      <vt:lpstr>Office テーマ</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
  <cp:lastModifiedBy>米谷 隆平</cp:lastModifiedBy>
  <cp:revision>1429</cp:revision>
  <cp:lastPrinted>2017-08-03T09:16:11Z</cp:lastPrinted>
  <dcterms:created xsi:type="dcterms:W3CDTF">2013-07-16T06:48:23Z</dcterms:created>
  <dcterms:modified xsi:type="dcterms:W3CDTF">2017-08-16T04:29:54Z</dcterms:modified>
</cp:coreProperties>
</file>