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452" r:id="rId2"/>
    <p:sldId id="454" r:id="rId3"/>
    <p:sldId id="455" r:id="rId4"/>
    <p:sldId id="456" r:id="rId5"/>
    <p:sldId id="457" r:id="rId6"/>
    <p:sldId id="458" r:id="rId7"/>
    <p:sldId id="459" r:id="rId8"/>
    <p:sldId id="460" r:id="rId9"/>
  </p:sldIdLst>
  <p:sldSz cx="9144000" cy="6858000" type="screen4x3"/>
  <p:notesSz cx="9939338" cy="68072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18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00" autoAdjust="0"/>
    <p:restoredTop sz="94737" autoAdjust="0"/>
  </p:normalViewPr>
  <p:slideViewPr>
    <p:cSldViewPr>
      <p:cViewPr varScale="1">
        <p:scale>
          <a:sx n="74" d="100"/>
          <a:sy n="74" d="100"/>
        </p:scale>
        <p:origin x="139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plotArea>
      <c:layout/>
      <c:doughnutChart>
        <c:varyColors val="1"/>
        <c:ser>
          <c:idx val="0"/>
          <c:order val="0"/>
          <c:val>
            <c:numRef>
              <c:f>Sheet1!$B$19:$B$25</c:f>
              <c:numCache>
                <c:formatCode>General</c:formatCode>
                <c:ptCount val="7"/>
                <c:pt idx="0">
                  <c:v>30</c:v>
                </c:pt>
                <c:pt idx="1">
                  <c:v>25</c:v>
                </c:pt>
                <c:pt idx="2">
                  <c:v>20</c:v>
                </c:pt>
                <c:pt idx="3">
                  <c:v>15</c:v>
                </c:pt>
                <c:pt idx="4">
                  <c:v>10</c:v>
                </c:pt>
                <c:pt idx="5">
                  <c:v>5</c:v>
                </c:pt>
                <c:pt idx="6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B31-4A4C-BAEC-A81E4EE3E0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0"/>
    <c:plotArea>
      <c:layout/>
      <c:doughnutChart>
        <c:varyColors val="1"/>
        <c:ser>
          <c:idx val="0"/>
          <c:order val="0"/>
          <c:val>
            <c:numRef>
              <c:f>Sheet1!$B$19:$B$25</c:f>
              <c:numCache>
                <c:formatCode>General</c:formatCode>
                <c:ptCount val="7"/>
                <c:pt idx="0">
                  <c:v>30</c:v>
                </c:pt>
                <c:pt idx="1">
                  <c:v>25</c:v>
                </c:pt>
                <c:pt idx="2">
                  <c:v>20</c:v>
                </c:pt>
                <c:pt idx="3">
                  <c:v>15</c:v>
                </c:pt>
                <c:pt idx="4">
                  <c:v>10</c:v>
                </c:pt>
                <c:pt idx="5">
                  <c:v>5</c:v>
                </c:pt>
                <c:pt idx="6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B58-4BE3-892A-63316EF911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doughnutChart>
        <c:varyColors val="1"/>
        <c:ser>
          <c:idx val="0"/>
          <c:order val="0"/>
          <c:val>
            <c:numRef>
              <c:f>Sheet1!$B$10:$B$16</c:f>
              <c:numCache>
                <c:formatCode>General</c:formatCode>
                <c:ptCount val="7"/>
                <c:pt idx="0">
                  <c:v>54</c:v>
                </c:pt>
                <c:pt idx="1">
                  <c:v>19</c:v>
                </c:pt>
                <c:pt idx="2">
                  <c:v>12</c:v>
                </c:pt>
                <c:pt idx="3">
                  <c:v>10</c:v>
                </c:pt>
                <c:pt idx="4">
                  <c:v>9</c:v>
                </c:pt>
                <c:pt idx="5">
                  <c:v>4</c:v>
                </c:pt>
                <c:pt idx="6">
                  <c:v>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0EE-446E-A78D-A510240B6E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doughnutChart>
        <c:varyColors val="1"/>
        <c:ser>
          <c:idx val="0"/>
          <c:order val="0"/>
          <c:val>
            <c:numRef>
              <c:f>Sheet1!$B$2:$B$8</c:f>
              <c:numCache>
                <c:formatCode>General</c:formatCode>
                <c:ptCount val="7"/>
                <c:pt idx="0">
                  <c:v>25</c:v>
                </c:pt>
                <c:pt idx="1">
                  <c:v>20</c:v>
                </c:pt>
                <c:pt idx="2">
                  <c:v>15</c:v>
                </c:pt>
                <c:pt idx="3">
                  <c:v>10</c:v>
                </c:pt>
                <c:pt idx="4">
                  <c:v>5</c:v>
                </c:pt>
                <c:pt idx="5">
                  <c:v>3</c:v>
                </c:pt>
                <c:pt idx="6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893-40F9-AACB-979B6C3577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0"/>
    <c:plotArea>
      <c:layout/>
      <c:doughnutChart>
        <c:varyColors val="1"/>
        <c:ser>
          <c:idx val="0"/>
          <c:order val="0"/>
          <c:val>
            <c:numRef>
              <c:f>Sheet1!$B$19:$B$25</c:f>
              <c:numCache>
                <c:formatCode>General</c:formatCode>
                <c:ptCount val="7"/>
                <c:pt idx="0">
                  <c:v>30</c:v>
                </c:pt>
                <c:pt idx="1">
                  <c:v>25</c:v>
                </c:pt>
                <c:pt idx="2">
                  <c:v>20</c:v>
                </c:pt>
                <c:pt idx="3">
                  <c:v>15</c:v>
                </c:pt>
                <c:pt idx="4">
                  <c:v>10</c:v>
                </c:pt>
                <c:pt idx="5">
                  <c:v>5</c:v>
                </c:pt>
                <c:pt idx="6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B58-4BE3-892A-63316EF911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7047" cy="3403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5629992" y="0"/>
            <a:ext cx="4307047" cy="3403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79279C-853F-4F34-A5D2-B95F4823AB07}" type="datetimeFigureOut">
              <a:rPr kumimoji="1" lang="ja-JP" altLang="en-US" smtClean="0"/>
              <a:pPr/>
              <a:t>2017/8/16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3268663" y="511175"/>
            <a:ext cx="3402012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993934" y="3233420"/>
            <a:ext cx="7951470" cy="3063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6465659"/>
            <a:ext cx="4307047" cy="3403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5629992" y="6465659"/>
            <a:ext cx="4307047" cy="3403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08C615-631D-4AD2-8CDC-5C132F111DA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5786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1536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389F0FC-4190-4FFE-AB08-4DED16EE2F4D}" type="slidenum">
              <a:rPr lang="ja-JP" altLang="en-US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58207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8C615-631D-4AD2-8CDC-5C132F111DAD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6456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8C615-631D-4AD2-8CDC-5C132F111DAD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50798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8C615-631D-4AD2-8CDC-5C132F111DAD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01370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8C615-631D-4AD2-8CDC-5C132F111DAD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77944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8C615-631D-4AD2-8CDC-5C132F111DAD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82054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8C615-631D-4AD2-8CDC-5C132F111DAD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1530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2017/8/16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2017/8/16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2017/8/16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2017/8/16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2017/8/16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2017/8/16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2017/8/16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2017/8/16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2017/8/16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2017/8/16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2017/8/16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2017/8/16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7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1"/>
          <p:cNvSpPr txBox="1">
            <a:spLocks/>
          </p:cNvSpPr>
          <p:nvPr/>
        </p:nvSpPr>
        <p:spPr>
          <a:xfrm>
            <a:off x="0" y="1772816"/>
            <a:ext cx="9144000" cy="2451279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ja-JP" altLang="en-US" sz="4000" dirty="0">
                <a:solidFill>
                  <a:prstClr val="black"/>
                </a:solidFill>
              </a:rPr>
              <a:t>　　　　　　</a:t>
            </a:r>
            <a:r>
              <a:rPr lang="ja-JP" altLang="en-US" sz="4000" dirty="0">
                <a:solidFill>
                  <a:srgbClr val="FF0000"/>
                </a:solidFill>
              </a:rPr>
              <a:t>　　　　　</a:t>
            </a:r>
            <a:r>
              <a:rPr lang="ja-JP" altLang="en-US" sz="4000" dirty="0">
                <a:solidFill>
                  <a:prstClr val="black"/>
                </a:solidFill>
              </a:rPr>
              <a:t>　　　　　　　</a:t>
            </a:r>
            <a:endParaRPr lang="en-US" altLang="ja-JP" sz="3600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ja-JP" altLang="en-US" sz="3600" dirty="0" smtClean="0">
                <a:solidFill>
                  <a:prstClr val="black"/>
                </a:solidFill>
              </a:rPr>
              <a:t>４ </a:t>
            </a:r>
            <a:r>
              <a:rPr lang="ja-JP" altLang="en-US" sz="3600" dirty="0">
                <a:solidFill>
                  <a:prstClr val="black"/>
                </a:solidFill>
              </a:rPr>
              <a:t>　予算の仕組み</a:t>
            </a:r>
            <a:endParaRPr lang="ja-JP" altLang="en-US" sz="2600" dirty="0">
              <a:solidFill>
                <a:prstClr val="black"/>
              </a:solidFill>
              <a:latin typeface="ＭＳ Ｐゴシック"/>
            </a:endParaRPr>
          </a:p>
        </p:txBody>
      </p:sp>
      <p:sp>
        <p:nvSpPr>
          <p:cNvPr id="4" name="スライド番号プレースホルダー 2"/>
          <p:cNvSpPr txBox="1">
            <a:spLocks/>
          </p:cNvSpPr>
          <p:nvPr/>
        </p:nvSpPr>
        <p:spPr>
          <a:xfrm>
            <a:off x="7032206" y="13123"/>
            <a:ext cx="21251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PｺﾞｼｯｸE" pitchFamily="50" charset="-128"/>
              <a:ea typeface="HGPｺﾞｼｯｸE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7749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658344" y="1914900"/>
            <a:ext cx="7748677" cy="2936413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200000"/>
              </a:lnSpc>
            </a:pPr>
            <a:r>
              <a:rPr lang="en-US" altLang="ja-JP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１　基本的な考え方</a:t>
            </a:r>
            <a:endParaRPr lang="en-US" altLang="ja-JP" sz="20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ct val="200000"/>
              </a:lnSpc>
            </a:pPr>
            <a:r>
              <a:rPr lang="en-US" altLang="ja-JP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２  総合区長がマネジメントできる財源の充実</a:t>
            </a:r>
            <a:endParaRPr lang="en-US" altLang="ja-JP" sz="20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ct val="200000"/>
              </a:lnSpc>
            </a:pPr>
            <a:r>
              <a:rPr kumimoji="1"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３　</a:t>
            </a:r>
            <a:r>
              <a:rPr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総合区長の予算意見具申権の具体化</a:t>
            </a:r>
            <a:endParaRPr lang="en-US" altLang="ja-JP" sz="20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ct val="200000"/>
              </a:lnSpc>
            </a:pPr>
            <a:r>
              <a:rPr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４　総合区予算の「見える化」</a:t>
            </a:r>
            <a:endParaRPr lang="en-US" altLang="ja-JP" sz="20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448538" y="800964"/>
            <a:ext cx="8229600" cy="1143000"/>
          </a:xfrm>
        </p:spPr>
        <p:txBody>
          <a:bodyPr>
            <a:noAutofit/>
          </a:bodyPr>
          <a:lstStyle/>
          <a:p>
            <a:r>
              <a:rPr kumimoji="1" lang="ja-JP" altLang="en-US" sz="3600" dirty="0" smtClean="0"/>
              <a:t>目　　次</a:t>
            </a:r>
            <a:endParaRPr kumimoji="1" lang="ja-JP" altLang="en-US" sz="3600" dirty="0"/>
          </a:p>
        </p:txBody>
      </p:sp>
      <p:sp>
        <p:nvSpPr>
          <p:cNvPr id="6" name="正方形/長方形 5"/>
          <p:cNvSpPr/>
          <p:nvPr/>
        </p:nvSpPr>
        <p:spPr>
          <a:xfrm>
            <a:off x="5220072" y="3410724"/>
            <a:ext cx="3195647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・・・・・・・・・・・・・・・</a:t>
            </a:r>
            <a:r>
              <a:rPr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予算</a:t>
            </a:r>
            <a:r>
              <a:rPr lang="en-US" altLang="ja-JP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-</a:t>
            </a:r>
            <a:r>
              <a:rPr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４</a:t>
            </a:r>
            <a:endParaRPr kumimoji="1" lang="ja-JP" altLang="en-US" sz="200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848377" y="2199134"/>
            <a:ext cx="5614553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・・・・・・・・</a:t>
            </a:r>
            <a:r>
              <a:rPr kumimoji="1"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・・</a:t>
            </a:r>
            <a:r>
              <a:rPr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・・・・・・・・・・・・・・・</a:t>
            </a:r>
            <a:r>
              <a:rPr kumimoji="1"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・・・・・・・・</a:t>
            </a:r>
            <a:r>
              <a:rPr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予算</a:t>
            </a:r>
            <a:r>
              <a:rPr lang="en-US" altLang="ja-JP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-</a:t>
            </a:r>
            <a:r>
              <a:rPr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１</a:t>
            </a:r>
            <a:endParaRPr kumimoji="1" lang="ja-JP" altLang="en-US" sz="200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5198768" y="2811021"/>
            <a:ext cx="3466056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・・・・・</a:t>
            </a:r>
            <a:r>
              <a:rPr kumimoji="1"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・・・・・・・・予算</a:t>
            </a:r>
            <a:r>
              <a:rPr kumimoji="1" lang="en-US" altLang="ja-JP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-</a:t>
            </a:r>
            <a:r>
              <a:rPr kumimoji="1"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２</a:t>
            </a:r>
            <a:endParaRPr kumimoji="1" lang="ja-JP" altLang="en-US" sz="200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3743287" y="3997873"/>
            <a:ext cx="4624557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 ・・・</a:t>
            </a:r>
            <a:r>
              <a:rPr kumimoji="1"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</a:t>
            </a:r>
            <a:r>
              <a:rPr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・・・・・・・・・・・・・</a:t>
            </a:r>
            <a:r>
              <a:rPr kumimoji="1"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・・・・・・・・</a:t>
            </a:r>
            <a:r>
              <a:rPr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予算</a:t>
            </a:r>
            <a:r>
              <a:rPr lang="en-US" altLang="ja-JP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-</a:t>
            </a:r>
            <a:r>
              <a:rPr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６</a:t>
            </a:r>
            <a:endParaRPr kumimoji="1" lang="ja-JP" altLang="en-US" sz="200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07527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スライド番号プレースホルダー 2"/>
          <p:cNvSpPr txBox="1">
            <a:spLocks/>
          </p:cNvSpPr>
          <p:nvPr/>
        </p:nvSpPr>
        <p:spPr>
          <a:xfrm>
            <a:off x="7032206" y="13123"/>
            <a:ext cx="21251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600" kern="0" noProof="0" dirty="0">
                <a:solidFill>
                  <a:sysClr val="windowText" lastClr="000000"/>
                </a:solidFill>
                <a:latin typeface="HGPｺﾞｼｯｸE" pitchFamily="50" charset="-128"/>
                <a:ea typeface="HGPｺﾞｼｯｸE" pitchFamily="50" charset="-128"/>
              </a:rPr>
              <a:t>1</a:t>
            </a:r>
            <a:endParaRPr kumimoji="1" lang="ja-JP" altLang="en-US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PｺﾞｼｯｸE" pitchFamily="50" charset="-128"/>
              <a:ea typeface="HGPｺﾞｼｯｸE" pitchFamily="50" charset="-128"/>
              <a:cs typeface="+mn-cs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0" y="-1660"/>
            <a:ext cx="9144000" cy="432000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ja-JP" sz="2000" b="1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1</a:t>
            </a:r>
            <a:r>
              <a:rPr lang="ja-JP" altLang="en-US" sz="20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基本的な考え方</a:t>
            </a:r>
            <a:endParaRPr lang="ja-JP" altLang="en-US" sz="2000" b="1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2580928" y="4721767"/>
            <a:ext cx="3528391" cy="81560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2700" cmpd="dbl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 anchorCtr="0">
            <a:spAutoFit/>
          </a:bodyPr>
          <a:lstStyle/>
          <a:p>
            <a:pPr algn="ctr"/>
            <a:r>
              <a:rPr lang="ja-JP" altLang="en-US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総合区長の予算意見具申権の</a:t>
            </a:r>
            <a:endParaRPr lang="en-US" altLang="ja-JP" b="1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/>
            <a:r>
              <a:rPr lang="ja-JP" altLang="en-US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具体化</a:t>
            </a:r>
            <a:endParaRPr lang="en-US" altLang="ja-JP" b="1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/>
            <a:r>
              <a:rPr lang="en-US" altLang="ja-JP" sz="11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(</a:t>
            </a:r>
            <a:r>
              <a:rPr lang="ja-JP" altLang="en-US" sz="11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総合区長が市長と施策方針を共有できる仕組みを構築</a:t>
            </a:r>
            <a:r>
              <a:rPr lang="en-US" altLang="ja-JP" sz="11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)</a:t>
            </a:r>
            <a:endParaRPr lang="en-US" altLang="ja-JP" sz="110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-121196" y="476672"/>
            <a:ext cx="5217337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9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（１）基本的な考え方</a:t>
            </a:r>
            <a:endParaRPr lang="ja-JP" altLang="en-US" sz="19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140567" y="1190171"/>
            <a:ext cx="8879607" cy="1509485"/>
          </a:xfrm>
          <a:prstGeom prst="rect">
            <a:avLst/>
          </a:prstGeom>
          <a:gradFill>
            <a:gsLst>
              <a:gs pos="0">
                <a:schemeClr val="accent6">
                  <a:tint val="50000"/>
                  <a:satMod val="300000"/>
                </a:schemeClr>
              </a:gs>
              <a:gs pos="35000">
                <a:schemeClr val="accent6">
                  <a:tint val="37000"/>
                  <a:satMod val="300000"/>
                </a:schemeClr>
              </a:gs>
              <a:gs pos="100000">
                <a:schemeClr val="accent6">
                  <a:tint val="15000"/>
                  <a:satMod val="350000"/>
                </a:schemeClr>
              </a:gs>
            </a:gsLst>
            <a:lin ang="16200000" scaled="1"/>
          </a:gradFill>
          <a:ln w="127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>
              <a:lnSpc>
                <a:spcPts val="2500"/>
              </a:lnSpc>
            </a:pP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◆　大阪市ではニア・イズ・ベターの考え方に基づき、区ＣＭ制度を設けるなど、区の特性を活かす取組みを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itchFamily="50" charset="-128"/>
            </a:endParaRPr>
          </a:p>
          <a:p>
            <a:pPr>
              <a:lnSpc>
                <a:spcPts val="2500"/>
              </a:lnSpc>
            </a:pPr>
            <a:r>
              <a:rPr lang="en-US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     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他の政令指定都市に先駆けて実施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itchFamily="50" charset="-128"/>
            </a:endParaRPr>
          </a:p>
          <a:p>
            <a:pPr>
              <a:lnSpc>
                <a:spcPts val="2500"/>
              </a:lnSpc>
            </a:pP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◆　総合区制度の創設により、予算に関して総合区長が市長に意見を述べる権限（予算意見具申権）も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itchFamily="50" charset="-128"/>
            </a:endParaRPr>
          </a:p>
          <a:p>
            <a:pPr>
              <a:lnSpc>
                <a:spcPts val="2500"/>
              </a:lnSpc>
            </a:pPr>
            <a:r>
              <a:rPr lang="en-US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     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法律で新たに位置付け　　　　　　　　　　　　　　　　　　　　　　　　　　　　　　　　　　　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itchFamily="50" charset="-128"/>
            </a:endParaRPr>
          </a:p>
        </p:txBody>
      </p:sp>
      <p:sp>
        <p:nvSpPr>
          <p:cNvPr id="21" name="ホームベース 20"/>
          <p:cNvSpPr/>
          <p:nvPr/>
        </p:nvSpPr>
        <p:spPr>
          <a:xfrm>
            <a:off x="140028" y="970606"/>
            <a:ext cx="2360081" cy="275771"/>
          </a:xfrm>
          <a:prstGeom prst="homePlate">
            <a:avLst/>
          </a:prstGeom>
          <a:solidFill>
            <a:schemeClr val="bg1"/>
          </a:solidFill>
          <a:ln w="127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7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 制度</a:t>
            </a:r>
            <a:r>
              <a:rPr lang="ja-JP" altLang="en-US" sz="1700" b="1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検討</a:t>
            </a:r>
            <a:r>
              <a:rPr lang="ja-JP" altLang="en-US" sz="17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の背景</a:t>
            </a:r>
            <a:endParaRPr lang="en-US" altLang="ja-JP" sz="1700" b="1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129540" y="3611871"/>
            <a:ext cx="1895148" cy="2016224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ja-JP" altLang="en-US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総合区長の</a:t>
            </a:r>
            <a:endParaRPr lang="en-US" altLang="ja-JP" b="1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自律性の強化</a:t>
            </a:r>
            <a:endParaRPr lang="en-US" altLang="ja-JP" b="1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129540" y="5847959"/>
            <a:ext cx="1895148" cy="864096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ja-JP" altLang="en-US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総合区予算の</a:t>
            </a:r>
            <a:endParaRPr lang="en-US" altLang="ja-JP" b="1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「見える化」</a:t>
            </a:r>
            <a:endParaRPr lang="en-US" altLang="ja-JP" b="1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34" name="右矢印 33"/>
          <p:cNvSpPr/>
          <p:nvPr/>
        </p:nvSpPr>
        <p:spPr>
          <a:xfrm>
            <a:off x="2143120" y="3624447"/>
            <a:ext cx="309776" cy="995536"/>
          </a:xfrm>
          <a:prstGeom prst="rightArrow">
            <a:avLst>
              <a:gd name="adj1" fmla="val 50000"/>
              <a:gd name="adj2" fmla="val 114286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2580928" y="3603527"/>
            <a:ext cx="3532895" cy="64633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2700" cmpd="dbl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 anchorCtr="0">
            <a:spAutoFit/>
          </a:bodyPr>
          <a:lstStyle/>
          <a:p>
            <a:pPr algn="ctr"/>
            <a:r>
              <a:rPr lang="ja-JP" altLang="en-US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総合区長が直接マネジメントできる財源の充実</a:t>
            </a:r>
            <a:endParaRPr lang="en-US" altLang="ja-JP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42" name="右矢印 41"/>
          <p:cNvSpPr/>
          <p:nvPr/>
        </p:nvSpPr>
        <p:spPr>
          <a:xfrm>
            <a:off x="2143120" y="5919967"/>
            <a:ext cx="309776" cy="635496"/>
          </a:xfrm>
          <a:prstGeom prst="rightArrow">
            <a:avLst>
              <a:gd name="adj1" fmla="val 50000"/>
              <a:gd name="adj2" fmla="val 114286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2501401" y="4253167"/>
            <a:ext cx="3761847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285750" indent="-285750">
              <a:lnSpc>
                <a:spcPts val="1700"/>
              </a:lnSpc>
            </a:pPr>
            <a:r>
              <a:rPr lang="ja-JP" altLang="en-US" sz="13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⇒　地域の実情に応じた特色ある行政サービスを充実</a:t>
            </a:r>
            <a:endParaRPr lang="en-US" altLang="ja-JP" sz="1300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2493409" y="5517231"/>
            <a:ext cx="3761847" cy="3232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285750" indent="-285750">
              <a:lnSpc>
                <a:spcPts val="1700"/>
              </a:lnSpc>
            </a:pPr>
            <a:r>
              <a:rPr lang="ja-JP" altLang="en-US" sz="13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⇒　市全体としての施策の一体性を確保・継続</a:t>
            </a:r>
            <a:endParaRPr lang="en-US" altLang="ja-JP" sz="1300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48" name="右矢印 47"/>
          <p:cNvSpPr/>
          <p:nvPr/>
        </p:nvSpPr>
        <p:spPr>
          <a:xfrm>
            <a:off x="2143120" y="4690111"/>
            <a:ext cx="309776" cy="995536"/>
          </a:xfrm>
          <a:prstGeom prst="rightArrow">
            <a:avLst>
              <a:gd name="adj1" fmla="val 50000"/>
              <a:gd name="adj2" fmla="val 114286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2580928" y="5871231"/>
            <a:ext cx="3528392" cy="8412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27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予算の「見える化」をさらに充実</a:t>
            </a:r>
            <a:endParaRPr lang="en-US" altLang="ja-JP" b="1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6381016" y="3568891"/>
            <a:ext cx="2654072" cy="312831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ストライプ矢印 51"/>
          <p:cNvSpPr/>
          <p:nvPr/>
        </p:nvSpPr>
        <p:spPr>
          <a:xfrm>
            <a:off x="6150104" y="3680079"/>
            <a:ext cx="288032" cy="504056"/>
          </a:xfrm>
          <a:prstGeom prst="stripedRightArrow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ストライプ矢印 52"/>
          <p:cNvSpPr/>
          <p:nvPr/>
        </p:nvSpPr>
        <p:spPr>
          <a:xfrm>
            <a:off x="6150104" y="4798714"/>
            <a:ext cx="288032" cy="504056"/>
          </a:xfrm>
          <a:prstGeom prst="stripedRightArrow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ストライプ矢印 53"/>
          <p:cNvSpPr/>
          <p:nvPr/>
        </p:nvSpPr>
        <p:spPr>
          <a:xfrm>
            <a:off x="6150104" y="5974895"/>
            <a:ext cx="288032" cy="504056"/>
          </a:xfrm>
          <a:prstGeom prst="stripedRightArrow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正方形/長方形 56"/>
          <p:cNvSpPr/>
          <p:nvPr/>
        </p:nvSpPr>
        <p:spPr>
          <a:xfrm>
            <a:off x="6493104" y="4342973"/>
            <a:ext cx="2489720" cy="682238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 anchorCtr="0">
            <a:spAutoFit/>
          </a:bodyPr>
          <a:lstStyle/>
          <a:p>
            <a:pPr>
              <a:lnSpc>
                <a:spcPts val="23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住民ニーズを市政・区政により的確</a:t>
            </a:r>
            <a:r>
              <a:rPr lang="ja-JP" altLang="en-US" sz="1200" spc="-4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に反映できる仕組みをいかに整備するか</a:t>
            </a:r>
            <a:endParaRPr lang="en-US" altLang="ja-JP" sz="1200" spc="-4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6493104" y="5103996"/>
            <a:ext cx="2489720" cy="682238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 anchorCtr="0">
            <a:spAutoFit/>
          </a:bodyPr>
          <a:lstStyle/>
          <a:p>
            <a:pPr>
              <a:lnSpc>
                <a:spcPts val="2300"/>
              </a:lnSpc>
            </a:pPr>
            <a:r>
              <a:rPr lang="ja-JP" altLang="en-US" sz="1200" spc="-2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総合区長が市長と施策方針を共有</a:t>
            </a:r>
            <a:r>
              <a:rPr lang="ja-JP" altLang="en-US" sz="1200" spc="-3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するための仕組みをいかに制度化するか</a:t>
            </a:r>
            <a:endParaRPr lang="en-US" altLang="ja-JP" sz="1200" spc="-3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6482056" y="3627895"/>
            <a:ext cx="2489720" cy="639021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 anchorCtr="0">
            <a:spAutoFit/>
          </a:bodyPr>
          <a:lstStyle/>
          <a:p>
            <a:pPr>
              <a:lnSpc>
                <a:spcPts val="23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新たなサービスに必要な財源確保の</a:t>
            </a:r>
            <a:endParaRPr lang="en-US" altLang="ja-JP" sz="12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23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インセンティブをいかに保障するか</a:t>
            </a:r>
            <a:endParaRPr lang="en-US" altLang="ja-JP" sz="120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6493104" y="5919356"/>
            <a:ext cx="2489720" cy="607602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 anchorCtr="0">
            <a:spAutoFit/>
          </a:bodyPr>
          <a:lstStyle/>
          <a:p>
            <a:pPr indent="4763">
              <a:lnSpc>
                <a:spcPct val="1500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拡大する総合区予算についての説明責任をいかに果たすか</a:t>
            </a:r>
            <a:endParaRPr lang="ja-JP" altLang="ja-JP" sz="120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-121196" y="3068960"/>
            <a:ext cx="5217337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9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（２）検討の視点</a:t>
            </a:r>
            <a:endParaRPr lang="ja-JP" altLang="en-US" sz="19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369268" y="2708920"/>
            <a:ext cx="8964488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285750" indent="-285750"/>
            <a:r>
              <a:rPr lang="en-US" altLang="ja-JP" sz="10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※</a:t>
            </a:r>
            <a:r>
              <a:rPr lang="ja-JP" altLang="en-US" sz="10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区ＣＭ（シティ・マネージャー）とは、区長を局長より上位に格付けし、局を区長の補助組織に位置付け、区長の指揮監督のもとで総合的な観点から</a:t>
            </a:r>
            <a:endParaRPr lang="en-US" altLang="ja-JP" sz="100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285750" indent="-285750"/>
            <a:r>
              <a:rPr lang="en-US" altLang="ja-JP" sz="10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    </a:t>
            </a:r>
            <a:r>
              <a:rPr lang="ja-JP" altLang="en-US" sz="10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基礎自治業務を実施する仕組みとして導入。区ＣＭは区長をもって充てる</a:t>
            </a:r>
            <a:endParaRPr lang="en-US" altLang="ja-JP" sz="1000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32" name="正方形/長方形 27"/>
          <p:cNvSpPr>
            <a:spLocks noChangeArrowheads="1"/>
          </p:cNvSpPr>
          <p:nvPr/>
        </p:nvSpPr>
        <p:spPr bwMode="auto">
          <a:xfrm>
            <a:off x="8100392" y="44624"/>
            <a:ext cx="1031875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ja-JP" altLang="en-US" sz="1100" b="1" dirty="0">
                <a:solidFill>
                  <a:srgbClr val="000000"/>
                </a:solidFill>
                <a:latin typeface="ＭＳ Ｐゴシック" charset="-128"/>
                <a:ea typeface="Meiryo UI" pitchFamily="50" charset="-128"/>
                <a:cs typeface="Meiryo UI" pitchFamily="50" charset="-128"/>
              </a:rPr>
              <a:t> 予算</a:t>
            </a:r>
            <a:r>
              <a:rPr lang="en-US" altLang="ja-JP" sz="1100" b="1" dirty="0" smtClean="0">
                <a:solidFill>
                  <a:srgbClr val="000000"/>
                </a:solidFill>
                <a:latin typeface="ＭＳ Ｐゴシック" charset="-128"/>
                <a:ea typeface="Meiryo UI" pitchFamily="50" charset="-128"/>
                <a:cs typeface="Meiryo UI" pitchFamily="50" charset="-128"/>
              </a:rPr>
              <a:t>-</a:t>
            </a:r>
            <a:r>
              <a:rPr lang="ja-JP" altLang="en-US" sz="1100" b="1" dirty="0" smtClean="0">
                <a:solidFill>
                  <a:srgbClr val="000000"/>
                </a:solidFill>
                <a:latin typeface="ＭＳ Ｐゴシック" charset="-128"/>
                <a:ea typeface="Meiryo UI" pitchFamily="50" charset="-128"/>
                <a:cs typeface="Meiryo UI" pitchFamily="50" charset="-128"/>
              </a:rPr>
              <a:t>１</a:t>
            </a:r>
            <a:endParaRPr lang="ja-JP" altLang="en-US" sz="1200" b="1" dirty="0">
              <a:solidFill>
                <a:srgbClr val="000000"/>
              </a:solidFill>
              <a:latin typeface="ＭＳ Ｐゴシック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089464" y="2300054"/>
            <a:ext cx="1945624" cy="412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【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予算編成は市長の権限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】</a:t>
            </a:r>
          </a:p>
        </p:txBody>
      </p:sp>
    </p:spTree>
    <p:extLst>
      <p:ext uri="{BB962C8B-B14F-4D97-AF65-F5344CB8AC3E}">
        <p14:creationId xmlns:p14="http://schemas.microsoft.com/office/powerpoint/2010/main" val="1787044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正方形/長方形 13"/>
          <p:cNvSpPr/>
          <p:nvPr/>
        </p:nvSpPr>
        <p:spPr>
          <a:xfrm>
            <a:off x="0" y="-14165"/>
            <a:ext cx="9144000" cy="432000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ja-JP" sz="2000" b="1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2</a:t>
            </a:r>
            <a:r>
              <a:rPr lang="ja-JP" altLang="en-US" sz="20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総合</a:t>
            </a:r>
            <a:r>
              <a:rPr lang="ja-JP" altLang="en-US" sz="2000" b="1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区長がマネジメントできる財源</a:t>
            </a:r>
            <a:r>
              <a:rPr lang="ja-JP" altLang="en-US" sz="20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の充実</a:t>
            </a:r>
            <a:endParaRPr lang="ja-JP" altLang="en-US" sz="2000" b="1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-121196" y="476672"/>
            <a:ext cx="6997452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9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（１）地域の実情に応じた特色ある行政サービスの実現</a:t>
            </a:r>
            <a:endParaRPr lang="ja-JP" altLang="en-US" sz="19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132055" y="1161144"/>
            <a:ext cx="8888120" cy="489002"/>
          </a:xfrm>
          <a:prstGeom prst="rect">
            <a:avLst/>
          </a:prstGeom>
          <a:gradFill>
            <a:gsLst>
              <a:gs pos="0">
                <a:schemeClr val="accent6">
                  <a:tint val="50000"/>
                  <a:satMod val="300000"/>
                </a:schemeClr>
              </a:gs>
              <a:gs pos="35000">
                <a:schemeClr val="accent6">
                  <a:tint val="37000"/>
                  <a:satMod val="300000"/>
                </a:schemeClr>
              </a:gs>
              <a:gs pos="100000">
                <a:schemeClr val="accent6">
                  <a:tint val="15000"/>
                  <a:satMod val="350000"/>
                </a:schemeClr>
              </a:gs>
            </a:gsLst>
            <a:lin ang="16200000" scaled="1"/>
          </a:gradFill>
          <a:ln w="127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marL="177800" indent="-95250"/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◆　区ＣＭ制度では、区長が区ＣＭの立場で各局を指揮して事業実施できるが、関与は間接的</a:t>
            </a:r>
            <a:endParaRPr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itchFamily="50" charset="-128"/>
            </a:endParaRPr>
          </a:p>
        </p:txBody>
      </p:sp>
      <p:sp>
        <p:nvSpPr>
          <p:cNvPr id="18" name="ホームベース 17"/>
          <p:cNvSpPr/>
          <p:nvPr/>
        </p:nvSpPr>
        <p:spPr>
          <a:xfrm>
            <a:off x="131822" y="914399"/>
            <a:ext cx="1191612" cy="308381"/>
          </a:xfrm>
          <a:prstGeom prst="homePlate">
            <a:avLst/>
          </a:prstGeom>
          <a:solidFill>
            <a:schemeClr val="bg1"/>
          </a:solidFill>
          <a:ln w="127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9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 現状</a:t>
            </a:r>
            <a:endParaRPr lang="en-US" altLang="ja-JP" sz="1900" b="1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33" name="二等辺三角形 32"/>
          <p:cNvSpPr/>
          <p:nvPr/>
        </p:nvSpPr>
        <p:spPr>
          <a:xfrm flipV="1">
            <a:off x="1024515" y="1875258"/>
            <a:ext cx="6696743" cy="337000"/>
          </a:xfrm>
          <a:prstGeom prst="triangle">
            <a:avLst>
              <a:gd name="adj" fmla="val 52048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126722" y="2637830"/>
            <a:ext cx="8902978" cy="1639202"/>
          </a:xfrm>
          <a:prstGeom prst="rect">
            <a:avLst/>
          </a:prstGeom>
          <a:gradFill>
            <a:gsLst>
              <a:gs pos="0">
                <a:schemeClr val="accent6">
                  <a:tint val="50000"/>
                  <a:satMod val="300000"/>
                </a:schemeClr>
              </a:gs>
              <a:gs pos="35000">
                <a:schemeClr val="accent6">
                  <a:tint val="37000"/>
                  <a:satMod val="300000"/>
                </a:schemeClr>
              </a:gs>
              <a:gs pos="100000">
                <a:schemeClr val="accent6">
                  <a:tint val="15000"/>
                  <a:satMod val="350000"/>
                </a:schemeClr>
              </a:gs>
            </a:gsLst>
            <a:lin ang="16200000" scaled="1"/>
          </a:gradFill>
          <a:ln w="127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marL="177800" indent="-95250">
              <a:lnSpc>
                <a:spcPts val="2700"/>
              </a:lnSpc>
            </a:pP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◆　事務分担に応じて、総合区長が直接マネジメントできる財源（総合区予算）を充実</a:t>
            </a:r>
            <a:endParaRPr lang="en-US" altLang="ja-JP" sz="1600" u="sng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itchFamily="50" charset="-128"/>
            </a:endParaRPr>
          </a:p>
          <a:p>
            <a:pPr marL="177800" indent="-95250">
              <a:lnSpc>
                <a:spcPts val="2700"/>
              </a:lnSpc>
            </a:pP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◆　これまで以上に施策分野の枠を超えた予算の策定、選択と集中による事業の再構築が可能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itchFamily="50" charset="-128"/>
            </a:endParaRPr>
          </a:p>
          <a:p>
            <a:pPr marL="177800" indent="-95250">
              <a:lnSpc>
                <a:spcPts val="2700"/>
              </a:lnSpc>
            </a:pP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◆　区</a:t>
            </a:r>
            <a:r>
              <a:rPr lang="ja-JP" altLang="en-US" sz="1600" i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の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管理資産の有効活用や寄附金などにより、現在のインセンティブ制度を活用して新たに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itchFamily="50" charset="-128"/>
            </a:endParaRPr>
          </a:p>
          <a:p>
            <a:pPr marL="177800" indent="-95250">
              <a:lnSpc>
                <a:spcPts val="2700"/>
              </a:lnSpc>
            </a:pP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　　 確保した歳入は、総合区の財源として活用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itchFamily="50" charset="-128"/>
            </a:endParaRPr>
          </a:p>
        </p:txBody>
      </p:sp>
      <p:sp>
        <p:nvSpPr>
          <p:cNvPr id="35" name="ホームベース 34"/>
          <p:cNvSpPr/>
          <p:nvPr/>
        </p:nvSpPr>
        <p:spPr>
          <a:xfrm>
            <a:off x="128920" y="2372357"/>
            <a:ext cx="2022664" cy="327017"/>
          </a:xfrm>
          <a:prstGeom prst="homePlate">
            <a:avLst/>
          </a:prstGeom>
          <a:solidFill>
            <a:schemeClr val="bg1"/>
          </a:solidFill>
          <a:ln w="127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9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 総合区設置後</a:t>
            </a:r>
            <a:endParaRPr lang="en-US" altLang="ja-JP" sz="1900" b="1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123825" y="5256485"/>
            <a:ext cx="8905875" cy="967334"/>
          </a:xfrm>
          <a:prstGeom prst="rect">
            <a:avLst/>
          </a:prstGeom>
          <a:gradFill>
            <a:gsLst>
              <a:gs pos="0">
                <a:schemeClr val="accent6">
                  <a:tint val="50000"/>
                  <a:satMod val="300000"/>
                </a:schemeClr>
              </a:gs>
              <a:gs pos="35000">
                <a:schemeClr val="accent6">
                  <a:tint val="37000"/>
                  <a:satMod val="300000"/>
                </a:schemeClr>
              </a:gs>
              <a:gs pos="100000">
                <a:schemeClr val="accent6">
                  <a:tint val="15000"/>
                  <a:satMod val="350000"/>
                </a:schemeClr>
              </a:gs>
            </a:gsLst>
            <a:lin ang="16200000" scaled="1"/>
          </a:gradFill>
          <a:ln w="12700" cmpd="sng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rIns="54000" rtlCol="0" anchor="ctr" anchorCtr="0"/>
          <a:lstStyle/>
          <a:p>
            <a:pPr>
              <a:lnSpc>
                <a:spcPts val="2600"/>
              </a:lnSpc>
            </a:pPr>
            <a:r>
              <a:rPr lang="ja-JP" altLang="en-US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    総合区長のマネジメントのもと、施策分野の枠を超えた事業の展開により、</a:t>
            </a:r>
            <a:endParaRPr lang="en-US" altLang="ja-JP" b="1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2600"/>
              </a:lnSpc>
            </a:pPr>
            <a:r>
              <a:rPr lang="ja-JP" altLang="en-US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 地域の実情や住民ニーズに応じた、きめ細かで特色あるサービスが実現</a:t>
            </a:r>
            <a:endParaRPr lang="ja-JP" altLang="en-US" b="1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39" name="ストライプ矢印 38"/>
          <p:cNvSpPr/>
          <p:nvPr/>
        </p:nvSpPr>
        <p:spPr>
          <a:xfrm rot="5400000">
            <a:off x="4240092" y="1186778"/>
            <a:ext cx="441673" cy="7200800"/>
          </a:xfrm>
          <a:prstGeom prst="stripedRightArrow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27"/>
          <p:cNvSpPr>
            <a:spLocks noChangeArrowheads="1"/>
          </p:cNvSpPr>
          <p:nvPr/>
        </p:nvSpPr>
        <p:spPr bwMode="auto">
          <a:xfrm>
            <a:off x="8100392" y="6597352"/>
            <a:ext cx="1031875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ja-JP" altLang="en-US" sz="1100" b="1" dirty="0">
                <a:solidFill>
                  <a:srgbClr val="000000"/>
                </a:solidFill>
                <a:latin typeface="ＭＳ Ｐゴシック" charset="-128"/>
                <a:ea typeface="Meiryo UI" pitchFamily="50" charset="-128"/>
                <a:cs typeface="Meiryo UI" pitchFamily="50" charset="-128"/>
              </a:rPr>
              <a:t> 予算</a:t>
            </a:r>
            <a:r>
              <a:rPr lang="en-US" altLang="ja-JP" sz="1100" b="1" dirty="0" smtClean="0">
                <a:solidFill>
                  <a:srgbClr val="000000"/>
                </a:solidFill>
                <a:latin typeface="ＭＳ Ｐゴシック" charset="-128"/>
                <a:ea typeface="Meiryo UI" pitchFamily="50" charset="-128"/>
                <a:cs typeface="Meiryo UI" pitchFamily="50" charset="-128"/>
              </a:rPr>
              <a:t>-</a:t>
            </a:r>
            <a:r>
              <a:rPr lang="ja-JP" altLang="en-US" sz="1100" b="1" dirty="0" smtClean="0">
                <a:solidFill>
                  <a:srgbClr val="000000"/>
                </a:solidFill>
                <a:latin typeface="ＭＳ Ｐゴシック" charset="-128"/>
                <a:ea typeface="Meiryo UI" pitchFamily="50" charset="-128"/>
                <a:cs typeface="Meiryo UI" pitchFamily="50" charset="-128"/>
              </a:rPr>
              <a:t>２</a:t>
            </a:r>
            <a:endParaRPr lang="ja-JP" altLang="en-US" sz="1200" b="1" dirty="0">
              <a:solidFill>
                <a:srgbClr val="000000"/>
              </a:solidFill>
              <a:latin typeface="ＭＳ Ｐゴシック" charset="-128"/>
              <a:ea typeface="Meiryo UI" pitchFamily="50" charset="-128"/>
              <a:cs typeface="Meiryo UI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99714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正方形/長方形 52"/>
          <p:cNvSpPr/>
          <p:nvPr/>
        </p:nvSpPr>
        <p:spPr>
          <a:xfrm>
            <a:off x="0" y="-14165"/>
            <a:ext cx="9144000" cy="432000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ja-JP" sz="2000" b="1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2</a:t>
            </a:r>
            <a:r>
              <a:rPr lang="ja-JP" altLang="en-US" sz="20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総合</a:t>
            </a:r>
            <a:r>
              <a:rPr lang="ja-JP" altLang="en-US" sz="2000" b="1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区長がマネジメントできる</a:t>
            </a:r>
            <a:r>
              <a:rPr lang="ja-JP" altLang="en-US" sz="2000" b="1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財源</a:t>
            </a:r>
            <a:r>
              <a:rPr lang="ja-JP" altLang="en-US" sz="2000" b="1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の充実</a:t>
            </a:r>
            <a:endParaRPr lang="ja-JP" altLang="en-US" sz="2000" b="1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-121196" y="476672"/>
            <a:ext cx="6997452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9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（２）総合区長が直接マネジメントできる財源の充実イメージ</a:t>
            </a:r>
            <a:endParaRPr lang="ja-JP" altLang="en-US" sz="19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9" name="正方形/長方形 128"/>
          <p:cNvSpPr/>
          <p:nvPr/>
        </p:nvSpPr>
        <p:spPr>
          <a:xfrm>
            <a:off x="325353" y="4155323"/>
            <a:ext cx="194421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u="sng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総合区長のマネジメントとは</a:t>
            </a:r>
          </a:p>
        </p:txBody>
      </p:sp>
      <p:sp>
        <p:nvSpPr>
          <p:cNvPr id="130" name="角丸四角形吹き出し 129"/>
          <p:cNvSpPr/>
          <p:nvPr/>
        </p:nvSpPr>
        <p:spPr>
          <a:xfrm>
            <a:off x="513249" y="4587371"/>
            <a:ext cx="2116360" cy="306467"/>
          </a:xfrm>
          <a:prstGeom prst="wedgeRoundRectCallout">
            <a:avLst>
              <a:gd name="adj1" fmla="val 4722"/>
              <a:gd name="adj2" fmla="val 76735"/>
              <a:gd name="adj3" fmla="val 16667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○○サービスを充実してほしい</a:t>
            </a:r>
            <a:endParaRPr kumimoji="1" lang="ja-JP" altLang="en-US" sz="120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31" name="角丸四角形 130"/>
          <p:cNvSpPr/>
          <p:nvPr/>
        </p:nvSpPr>
        <p:spPr>
          <a:xfrm>
            <a:off x="3098169" y="6459579"/>
            <a:ext cx="3059832" cy="306467"/>
          </a:xfrm>
          <a:prstGeom prst="round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spAutoFit/>
          </a:bodyPr>
          <a:lstStyle/>
          <a:p>
            <a:r>
              <a:rPr lang="ja-JP" altLang="en-US" sz="12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・区の施設や資産をさらに有効活用しよう　</a:t>
            </a:r>
            <a:r>
              <a:rPr lang="en-US" altLang="ja-JP" sz="12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…</a:t>
            </a:r>
            <a:endParaRPr kumimoji="1" lang="ja-JP" altLang="en-US" sz="120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32" name="角丸四角形吹き出し 131"/>
          <p:cNvSpPr/>
          <p:nvPr/>
        </p:nvSpPr>
        <p:spPr>
          <a:xfrm>
            <a:off x="4499992" y="4797152"/>
            <a:ext cx="1512168" cy="612934"/>
          </a:xfrm>
          <a:prstGeom prst="wedgeRoundRectCallout">
            <a:avLst>
              <a:gd name="adj1" fmla="val -64679"/>
              <a:gd name="adj2" fmla="val 42916"/>
              <a:gd name="adj3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0" rIns="36000" bIns="0" rtlCol="0" anchor="ctr">
            <a:spAutoFit/>
          </a:bodyPr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○○サービス</a:t>
            </a:r>
            <a:r>
              <a:rPr lang="ja-JP" altLang="en-US" sz="12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は</a:t>
            </a:r>
            <a:endParaRPr lang="en-US" altLang="ja-JP" sz="12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/>
            <a:r>
              <a:rPr lang="ja-JP" altLang="en-US" sz="12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もっと</a:t>
            </a:r>
            <a:r>
              <a:rPr lang="ja-JP" altLang="en-US" sz="12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充実したいが、</a:t>
            </a:r>
            <a:endParaRPr lang="en-US" altLang="ja-JP" sz="120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それには財源が必要だ</a:t>
            </a:r>
            <a:endParaRPr kumimoji="1" lang="ja-JP" altLang="en-US" sz="120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33" name="正方形/長方形 132"/>
          <p:cNvSpPr/>
          <p:nvPr/>
        </p:nvSpPr>
        <p:spPr>
          <a:xfrm>
            <a:off x="6374025" y="4659379"/>
            <a:ext cx="1512168" cy="71824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08000" tIns="108000" rIns="108000" bIns="108000" rtlCol="0" anchor="ctr">
            <a:spAutoFit/>
          </a:bodyPr>
          <a:lstStyle/>
          <a:p>
            <a:pPr algn="ctr">
              <a:lnSpc>
                <a:spcPts val="13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市長に提出する</a:t>
            </a:r>
            <a:endParaRPr kumimoji="1" lang="en-US" altLang="ja-JP" sz="120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>
              <a:lnSpc>
                <a:spcPts val="13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総合区予算案に</a:t>
            </a:r>
            <a:endParaRPr kumimoji="1" lang="en-US" altLang="ja-JP" sz="120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>
              <a:lnSpc>
                <a:spcPts val="13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反映</a:t>
            </a:r>
            <a:endParaRPr lang="en-US" altLang="ja-JP" sz="120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34" name="角丸四角形 133"/>
          <p:cNvSpPr/>
          <p:nvPr/>
        </p:nvSpPr>
        <p:spPr>
          <a:xfrm>
            <a:off x="3098169" y="6093296"/>
            <a:ext cx="3059832" cy="306467"/>
          </a:xfrm>
          <a:prstGeom prst="round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spAutoFit/>
          </a:bodyPr>
          <a:lstStyle/>
          <a:p>
            <a:r>
              <a:rPr lang="ja-JP" altLang="en-US" sz="12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</a:t>
            </a:r>
            <a:r>
              <a:rPr lang="ja-JP" altLang="en-US" sz="12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社会環境等に応じて事務は見直そう　</a:t>
            </a:r>
            <a:r>
              <a:rPr lang="en-US" altLang="ja-JP" sz="12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…</a:t>
            </a:r>
            <a:endParaRPr kumimoji="1" lang="ja-JP" altLang="en-US" sz="120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36" name="左右矢印 135"/>
          <p:cNvSpPr/>
          <p:nvPr/>
        </p:nvSpPr>
        <p:spPr>
          <a:xfrm>
            <a:off x="2432208" y="5307451"/>
            <a:ext cx="845473" cy="410415"/>
          </a:xfrm>
          <a:prstGeom prst="left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7" name="正方形/長方形 136"/>
          <p:cNvSpPr>
            <a:spLocks/>
          </p:cNvSpPr>
          <p:nvPr/>
        </p:nvSpPr>
        <p:spPr>
          <a:xfrm>
            <a:off x="1994081" y="2852868"/>
            <a:ext cx="2007928" cy="68870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38" name="テキスト ボックス 137"/>
          <p:cNvSpPr txBox="1">
            <a:spLocks/>
          </p:cNvSpPr>
          <p:nvPr/>
        </p:nvSpPr>
        <p:spPr>
          <a:xfrm>
            <a:off x="1981537" y="2931187"/>
            <a:ext cx="2007928" cy="501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区予算</a:t>
            </a:r>
            <a:endParaRPr lang="en-US" altLang="ja-JP" sz="14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/>
            <a:r>
              <a:rPr lang="en-US" altLang="ja-JP" sz="14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82</a:t>
            </a:r>
            <a:r>
              <a:rPr lang="ja-JP" altLang="en-US" sz="14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億円</a:t>
            </a:r>
            <a:endParaRPr kumimoji="1" lang="ja-JP" altLang="en-US" sz="14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39" name="正方形/長方形 138"/>
          <p:cNvSpPr>
            <a:spLocks/>
          </p:cNvSpPr>
          <p:nvPr/>
        </p:nvSpPr>
        <p:spPr>
          <a:xfrm>
            <a:off x="5016248" y="1995082"/>
            <a:ext cx="2007928" cy="154774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40" name="テキスト ボックス 139"/>
          <p:cNvSpPr txBox="1">
            <a:spLocks/>
          </p:cNvSpPr>
          <p:nvPr/>
        </p:nvSpPr>
        <p:spPr>
          <a:xfrm>
            <a:off x="5005873" y="2571147"/>
            <a:ext cx="2007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総合区予算</a:t>
            </a:r>
            <a:endParaRPr lang="en-US" altLang="ja-JP" sz="14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/>
            <a:r>
              <a:rPr lang="en-US" altLang="ja-JP" sz="1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226</a:t>
            </a:r>
            <a:r>
              <a:rPr lang="ja-JP" altLang="en-US" sz="1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億円</a:t>
            </a:r>
            <a:endParaRPr kumimoji="1" lang="ja-JP" altLang="en-US" sz="14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41" name="正方形/長方形 140"/>
          <p:cNvSpPr>
            <a:spLocks/>
          </p:cNvSpPr>
          <p:nvPr/>
        </p:nvSpPr>
        <p:spPr>
          <a:xfrm>
            <a:off x="1994081" y="1635043"/>
            <a:ext cx="2007928" cy="11612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42" name="テキスト ボックス 141"/>
          <p:cNvSpPr txBox="1">
            <a:spLocks/>
          </p:cNvSpPr>
          <p:nvPr/>
        </p:nvSpPr>
        <p:spPr>
          <a:xfrm>
            <a:off x="1981537" y="1923075"/>
            <a:ext cx="2007928" cy="678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区ＣＭ予算</a:t>
            </a:r>
            <a:endParaRPr lang="en-US" altLang="ja-JP" sz="14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/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（各局で計上）</a:t>
            </a:r>
            <a:endParaRPr lang="en-US" altLang="ja-JP" sz="14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/>
            <a:r>
              <a:rPr lang="en-US" altLang="ja-JP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159</a:t>
            </a: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億円</a:t>
            </a:r>
            <a:endParaRPr kumimoji="1" lang="ja-JP" altLang="en-US" sz="14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cxnSp>
        <p:nvCxnSpPr>
          <p:cNvPr id="143" name="直線コネクタ 142"/>
          <p:cNvCxnSpPr>
            <a:cxnSpLocks/>
          </p:cNvCxnSpPr>
          <p:nvPr/>
        </p:nvCxnSpPr>
        <p:spPr>
          <a:xfrm flipV="1">
            <a:off x="4002008" y="1995083"/>
            <a:ext cx="1003865" cy="85778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正方形/長方形 143"/>
          <p:cNvSpPr>
            <a:spLocks/>
          </p:cNvSpPr>
          <p:nvPr/>
        </p:nvSpPr>
        <p:spPr>
          <a:xfrm>
            <a:off x="1994081" y="979890"/>
            <a:ext cx="2007928" cy="338554"/>
          </a:xfrm>
          <a:prstGeom prst="rect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kumimoji="1" lang="ja-JP" altLang="en-US" sz="16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現</a:t>
            </a:r>
            <a:r>
              <a:rPr lang="ja-JP" altLang="en-US" sz="16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在の</a:t>
            </a:r>
            <a:r>
              <a:rPr lang="en-US" altLang="ja-JP" sz="16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24</a:t>
            </a:r>
            <a:r>
              <a:rPr lang="ja-JP" altLang="en-US" sz="16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区</a:t>
            </a:r>
            <a:endParaRPr kumimoji="1" lang="ja-JP" altLang="en-US" sz="16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cxnSp>
        <p:nvCxnSpPr>
          <p:cNvPr id="145" name="直線コネクタ 144"/>
          <p:cNvCxnSpPr>
            <a:cxnSpLocks/>
          </p:cNvCxnSpPr>
          <p:nvPr/>
        </p:nvCxnSpPr>
        <p:spPr>
          <a:xfrm>
            <a:off x="4002008" y="3542825"/>
            <a:ext cx="1003964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テキスト ボックス 145"/>
          <p:cNvSpPr txBox="1"/>
          <p:nvPr/>
        </p:nvSpPr>
        <p:spPr>
          <a:xfrm>
            <a:off x="2269569" y="3613190"/>
            <a:ext cx="5030090" cy="415498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r>
              <a:rPr lang="en-US" altLang="ja-JP" sz="9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※</a:t>
            </a:r>
            <a:r>
              <a:rPr lang="ja-JP" altLang="en-US" sz="9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総合区執行予算は、局で予算の配付を行い、事業は総合区において総合区長のマネジメントで執行</a:t>
            </a:r>
            <a:endParaRPr lang="en-US" altLang="ja-JP" sz="9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en-US" altLang="ja-JP" sz="9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※</a:t>
            </a:r>
            <a:r>
              <a:rPr lang="ja-JP" altLang="en-US" sz="9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区ＣＭ事務の一部は、局事務に移管</a:t>
            </a:r>
            <a:endParaRPr lang="en-US" altLang="ja-JP" sz="9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en-US" altLang="ja-JP" sz="9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※</a:t>
            </a:r>
            <a:r>
              <a:rPr lang="ja-JP" altLang="en-US" sz="9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局</a:t>
            </a:r>
            <a:r>
              <a:rPr lang="ja-JP" altLang="en-US" sz="9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事務からも一部が総合区事務に</a:t>
            </a:r>
            <a:r>
              <a:rPr lang="ja-JP" altLang="en-US" sz="9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移管</a:t>
            </a:r>
            <a:endParaRPr lang="en-US" altLang="ja-JP" sz="9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47" name="テキスト ボックス 146"/>
          <p:cNvSpPr txBox="1"/>
          <p:nvPr/>
        </p:nvSpPr>
        <p:spPr>
          <a:xfrm>
            <a:off x="107504" y="3356992"/>
            <a:ext cx="1985147" cy="553998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r>
              <a:rPr lang="ja-JP" altLang="en-US" sz="9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・総合区予算・総合区執行予算の</a:t>
            </a:r>
            <a:endParaRPr lang="en-US" altLang="ja-JP" sz="9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9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内訳は、平成</a:t>
            </a:r>
            <a:r>
              <a:rPr lang="en-US" altLang="ja-JP" sz="9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28</a:t>
            </a:r>
            <a:r>
              <a:rPr lang="ja-JP" altLang="en-US" sz="9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年度当初予算で</a:t>
            </a:r>
            <a:endParaRPr lang="en-US" altLang="ja-JP" sz="9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9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試算したものであり、今後の検討に</a:t>
            </a:r>
            <a:endParaRPr lang="en-US" altLang="ja-JP" sz="9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90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より変動する</a:t>
            </a:r>
            <a:endParaRPr lang="ja-JP" altLang="en-US" sz="9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48" name="正方形/長方形 147"/>
          <p:cNvSpPr>
            <a:spLocks/>
          </p:cNvSpPr>
          <p:nvPr/>
        </p:nvSpPr>
        <p:spPr>
          <a:xfrm>
            <a:off x="5005972" y="986971"/>
            <a:ext cx="2007928" cy="3243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kumimoji="1" lang="ja-JP" altLang="en-US" sz="16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総合区</a:t>
            </a:r>
          </a:p>
        </p:txBody>
      </p:sp>
      <p:sp>
        <p:nvSpPr>
          <p:cNvPr id="149" name="ストライプ矢印 148"/>
          <p:cNvSpPr/>
          <p:nvPr/>
        </p:nvSpPr>
        <p:spPr>
          <a:xfrm>
            <a:off x="4199384" y="1412776"/>
            <a:ext cx="602378" cy="557990"/>
          </a:xfrm>
          <a:prstGeom prst="stripedRightArrow">
            <a:avLst>
              <a:gd name="adj1" fmla="val 100000"/>
              <a:gd name="adj2" fmla="val 43173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1" name="曲折矢印 150"/>
          <p:cNvSpPr/>
          <p:nvPr/>
        </p:nvSpPr>
        <p:spPr>
          <a:xfrm rot="16200000" flipV="1">
            <a:off x="6194005" y="5487471"/>
            <a:ext cx="1080120" cy="1008112"/>
          </a:xfrm>
          <a:prstGeom prst="bentArrow">
            <a:avLst>
              <a:gd name="adj1" fmla="val 16264"/>
              <a:gd name="adj2" fmla="val 15718"/>
              <a:gd name="adj3" fmla="val 25000"/>
              <a:gd name="adj4" fmla="val 43750"/>
            </a:avLst>
          </a:prstGeom>
          <a:solidFill>
            <a:srgbClr val="FF7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52" name="正方形/長方形 151"/>
          <p:cNvSpPr/>
          <p:nvPr/>
        </p:nvSpPr>
        <p:spPr>
          <a:xfrm>
            <a:off x="6446033" y="5868707"/>
            <a:ext cx="1612304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>
            <a:spAutoFit/>
          </a:bodyPr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新たなサービスに必要な</a:t>
            </a:r>
            <a:endParaRPr kumimoji="1" lang="en-US" altLang="ja-JP" sz="12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/>
            <a:r>
              <a:rPr lang="ja-JP" altLang="en-US" sz="12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財源を確保</a:t>
            </a:r>
            <a:endParaRPr kumimoji="1" lang="ja-JP" altLang="en-US" sz="120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53" name="正方形/長方形 152"/>
          <p:cNvSpPr>
            <a:spLocks/>
          </p:cNvSpPr>
          <p:nvPr/>
        </p:nvSpPr>
        <p:spPr>
          <a:xfrm>
            <a:off x="5005873" y="1347011"/>
            <a:ext cx="2007928" cy="5760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54" name="テキスト ボックス 153"/>
          <p:cNvSpPr txBox="1">
            <a:spLocks/>
          </p:cNvSpPr>
          <p:nvPr/>
        </p:nvSpPr>
        <p:spPr>
          <a:xfrm>
            <a:off x="5005873" y="1419019"/>
            <a:ext cx="2007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総合区執行予算</a:t>
            </a:r>
            <a:endParaRPr lang="en-US" altLang="ja-JP" sz="14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/>
            <a:r>
              <a:rPr lang="en-US" altLang="ja-JP" sz="1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58</a:t>
            </a:r>
            <a:r>
              <a:rPr lang="ja-JP" altLang="en-US" sz="1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億円</a:t>
            </a:r>
            <a:endParaRPr kumimoji="1" lang="ja-JP" altLang="en-US" sz="14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55" name="角丸四角形吹き出し 154"/>
          <p:cNvSpPr/>
          <p:nvPr/>
        </p:nvSpPr>
        <p:spPr>
          <a:xfrm>
            <a:off x="109329" y="1635043"/>
            <a:ext cx="1800200" cy="929861"/>
          </a:xfrm>
          <a:prstGeom prst="wedgeRoundRectCallout">
            <a:avLst>
              <a:gd name="adj1" fmla="val 68040"/>
              <a:gd name="adj2" fmla="val 3696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指示・命令はできるが、事業は局で実施</a:t>
            </a:r>
            <a:endParaRPr lang="en-US" altLang="ja-JP" sz="13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/>
            <a:r>
              <a:rPr lang="en-US" altLang="ja-JP" sz="13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(</a:t>
            </a:r>
            <a:r>
              <a:rPr lang="ja-JP" altLang="en-US" sz="13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間接的な関与</a:t>
            </a:r>
            <a:r>
              <a:rPr lang="en-US" altLang="ja-JP" sz="13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)</a:t>
            </a:r>
          </a:p>
        </p:txBody>
      </p:sp>
      <p:sp>
        <p:nvSpPr>
          <p:cNvPr id="156" name="角丸四角形吹き出し 155"/>
          <p:cNvSpPr/>
          <p:nvPr/>
        </p:nvSpPr>
        <p:spPr>
          <a:xfrm>
            <a:off x="7094104" y="2420887"/>
            <a:ext cx="1870383" cy="1086363"/>
          </a:xfrm>
          <a:prstGeom prst="wedgeRoundRectCallout">
            <a:avLst>
              <a:gd name="adj1" fmla="val -60046"/>
              <a:gd name="adj2" fmla="val 5296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3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これまで以上に施策</a:t>
            </a:r>
            <a:endParaRPr kumimoji="1" lang="en-US" altLang="ja-JP" sz="13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/>
            <a:r>
              <a:rPr kumimoji="1" lang="ja-JP" altLang="en-US" sz="13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分野の枠を超えて</a:t>
            </a:r>
            <a:endParaRPr kumimoji="1" lang="en-US" altLang="ja-JP" sz="13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/>
            <a:r>
              <a:rPr kumimoji="1" lang="ja-JP" altLang="en-US" sz="13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マネジメントが可能</a:t>
            </a:r>
            <a:endParaRPr kumimoji="1" lang="en-US" altLang="ja-JP" sz="13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/>
            <a:r>
              <a:rPr lang="en-US" altLang="ja-JP" sz="13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(</a:t>
            </a:r>
            <a:r>
              <a:rPr lang="ja-JP" altLang="en-US" sz="13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直接的な関与</a:t>
            </a:r>
            <a:r>
              <a:rPr lang="en-US" altLang="ja-JP" sz="13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)</a:t>
            </a:r>
            <a:endParaRPr kumimoji="1" lang="ja-JP" altLang="en-US" sz="130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57" name="角丸四角形吹き出し 156"/>
          <p:cNvSpPr/>
          <p:nvPr/>
        </p:nvSpPr>
        <p:spPr>
          <a:xfrm>
            <a:off x="7094104" y="1124745"/>
            <a:ext cx="1870384" cy="1008112"/>
          </a:xfrm>
          <a:prstGeom prst="wedgeRoundRectCallout">
            <a:avLst>
              <a:gd name="adj1" fmla="val -60969"/>
              <a:gd name="adj2" fmla="val -2712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3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執行段階で、</a:t>
            </a:r>
            <a:endParaRPr kumimoji="1" lang="en-US" altLang="ja-JP" sz="13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/>
            <a:r>
              <a:rPr kumimoji="1" lang="ja-JP" altLang="en-US" sz="13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議決予算の</a:t>
            </a:r>
            <a:endParaRPr kumimoji="1" lang="en-US" altLang="ja-JP" sz="13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/>
            <a:r>
              <a:rPr kumimoji="1" lang="ja-JP" altLang="en-US" sz="13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範囲内において</a:t>
            </a:r>
            <a:endParaRPr kumimoji="1" lang="en-US" altLang="ja-JP" sz="13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/>
            <a:r>
              <a:rPr kumimoji="1" lang="ja-JP" altLang="en-US" sz="13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裁量を発揮</a:t>
            </a:r>
            <a:endParaRPr kumimoji="1" lang="ja-JP" altLang="en-US" sz="130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grpSp>
        <p:nvGrpSpPr>
          <p:cNvPr id="2" name="グループ化 54"/>
          <p:cNvGrpSpPr/>
          <p:nvPr/>
        </p:nvGrpSpPr>
        <p:grpSpPr>
          <a:xfrm>
            <a:off x="3275856" y="5157192"/>
            <a:ext cx="1259632" cy="853909"/>
            <a:chOff x="3277681" y="5013176"/>
            <a:chExt cx="1259632" cy="853909"/>
          </a:xfrm>
        </p:grpSpPr>
        <p:sp>
          <p:nvSpPr>
            <p:cNvPr id="150" name="正方形/長方形 149"/>
            <p:cNvSpPr/>
            <p:nvPr/>
          </p:nvSpPr>
          <p:spPr>
            <a:xfrm>
              <a:off x="3277681" y="5700373"/>
              <a:ext cx="1259632" cy="16671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36000" tIns="0" rIns="36000" bIns="0" rtlCol="0" anchor="ctr">
              <a:spAutoFit/>
            </a:bodyPr>
            <a:lstStyle/>
            <a:p>
              <a:pPr algn="ctr">
                <a:lnSpc>
                  <a:spcPts val="1300"/>
                </a:lnSpc>
              </a:pPr>
              <a:r>
                <a:rPr lang="ja-JP" altLang="en-US" sz="1200" dirty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総合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区長</a:t>
              </a:r>
              <a:endParaRPr lang="en-US" altLang="ja-JP" sz="12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grpSp>
          <p:nvGrpSpPr>
            <p:cNvPr id="3" name="グループ化 61"/>
            <p:cNvGrpSpPr/>
            <p:nvPr/>
          </p:nvGrpSpPr>
          <p:grpSpPr>
            <a:xfrm>
              <a:off x="3707904" y="5013176"/>
              <a:ext cx="372458" cy="613721"/>
              <a:chOff x="3707902" y="5013176"/>
              <a:chExt cx="372458" cy="613721"/>
            </a:xfrm>
          </p:grpSpPr>
          <p:sp>
            <p:nvSpPr>
              <p:cNvPr id="60" name="二等辺三角形 59"/>
              <p:cNvSpPr/>
              <p:nvPr/>
            </p:nvSpPr>
            <p:spPr>
              <a:xfrm>
                <a:off x="3707902" y="5283554"/>
                <a:ext cx="365761" cy="343343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1" name="フローチャート : 結合子 60"/>
              <p:cNvSpPr/>
              <p:nvPr/>
            </p:nvSpPr>
            <p:spPr>
              <a:xfrm>
                <a:off x="3707904" y="5013176"/>
                <a:ext cx="372456" cy="405568"/>
              </a:xfrm>
              <a:prstGeom prst="flowChart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4" name="グループ化 62"/>
          <p:cNvGrpSpPr/>
          <p:nvPr/>
        </p:nvGrpSpPr>
        <p:grpSpPr>
          <a:xfrm>
            <a:off x="1043608" y="5013176"/>
            <a:ext cx="1080120" cy="864096"/>
            <a:chOff x="1043608" y="5085184"/>
            <a:chExt cx="1080120" cy="864096"/>
          </a:xfrm>
        </p:grpSpPr>
        <p:grpSp>
          <p:nvGrpSpPr>
            <p:cNvPr id="5" name="グループ化 107"/>
            <p:cNvGrpSpPr/>
            <p:nvPr/>
          </p:nvGrpSpPr>
          <p:grpSpPr>
            <a:xfrm>
              <a:off x="1751272" y="5085184"/>
              <a:ext cx="372456" cy="613721"/>
              <a:chOff x="827584" y="404664"/>
              <a:chExt cx="1080120" cy="1634480"/>
            </a:xfrm>
          </p:grpSpPr>
          <p:sp>
            <p:nvSpPr>
              <p:cNvPr id="51" name="二等辺三角形 50"/>
              <p:cNvSpPr/>
              <p:nvPr/>
            </p:nvSpPr>
            <p:spPr>
              <a:xfrm>
                <a:off x="827584" y="1124744"/>
                <a:ext cx="1060704" cy="914400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2" name="フローチャート : 結合子 51"/>
              <p:cNvSpPr/>
              <p:nvPr/>
            </p:nvSpPr>
            <p:spPr>
              <a:xfrm>
                <a:off x="827584" y="404664"/>
                <a:ext cx="1080120" cy="1080120"/>
              </a:xfrm>
              <a:prstGeom prst="flowChart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6" name="グループ化 114"/>
            <p:cNvGrpSpPr/>
            <p:nvPr/>
          </p:nvGrpSpPr>
          <p:grpSpPr>
            <a:xfrm>
              <a:off x="1397440" y="5085184"/>
              <a:ext cx="372456" cy="613721"/>
              <a:chOff x="827584" y="404664"/>
              <a:chExt cx="1080120" cy="1634480"/>
            </a:xfrm>
          </p:grpSpPr>
          <p:sp>
            <p:nvSpPr>
              <p:cNvPr id="49" name="二等辺三角形 48"/>
              <p:cNvSpPr/>
              <p:nvPr/>
            </p:nvSpPr>
            <p:spPr>
              <a:xfrm>
                <a:off x="827584" y="1124744"/>
                <a:ext cx="1060704" cy="914400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0" name="フローチャート : 結合子 49"/>
              <p:cNvSpPr/>
              <p:nvPr/>
            </p:nvSpPr>
            <p:spPr>
              <a:xfrm>
                <a:off x="827584" y="404664"/>
                <a:ext cx="1080120" cy="1080120"/>
              </a:xfrm>
              <a:prstGeom prst="flowChart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47" name="二等辺三角形 46"/>
            <p:cNvSpPr/>
            <p:nvPr/>
          </p:nvSpPr>
          <p:spPr>
            <a:xfrm>
              <a:off x="1633327" y="5605937"/>
              <a:ext cx="365761" cy="343343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8" name="フローチャート : 結合子 47"/>
            <p:cNvSpPr/>
            <p:nvPr/>
          </p:nvSpPr>
          <p:spPr>
            <a:xfrm>
              <a:off x="1633327" y="5335559"/>
              <a:ext cx="372456" cy="405568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7" name="グループ化 111"/>
            <p:cNvGrpSpPr/>
            <p:nvPr/>
          </p:nvGrpSpPr>
          <p:grpSpPr>
            <a:xfrm>
              <a:off x="1043608" y="5085184"/>
              <a:ext cx="372456" cy="613721"/>
              <a:chOff x="827584" y="404664"/>
              <a:chExt cx="1080120" cy="1634480"/>
            </a:xfrm>
          </p:grpSpPr>
          <p:sp>
            <p:nvSpPr>
              <p:cNvPr id="45" name="二等辺三角形 44"/>
              <p:cNvSpPr/>
              <p:nvPr/>
            </p:nvSpPr>
            <p:spPr>
              <a:xfrm>
                <a:off x="827584" y="1124744"/>
                <a:ext cx="1060704" cy="914400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6" name="フローチャート : 結合子 45"/>
              <p:cNvSpPr/>
              <p:nvPr/>
            </p:nvSpPr>
            <p:spPr>
              <a:xfrm>
                <a:off x="827584" y="404664"/>
                <a:ext cx="1080120" cy="1080120"/>
              </a:xfrm>
              <a:prstGeom prst="flowChart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8" name="グループ化 117"/>
            <p:cNvGrpSpPr/>
            <p:nvPr/>
          </p:nvGrpSpPr>
          <p:grpSpPr>
            <a:xfrm>
              <a:off x="1279496" y="5335559"/>
              <a:ext cx="372456" cy="613721"/>
              <a:chOff x="827584" y="404664"/>
              <a:chExt cx="1080120" cy="1634480"/>
            </a:xfrm>
          </p:grpSpPr>
          <p:sp>
            <p:nvSpPr>
              <p:cNvPr id="43" name="二等辺三角形 42"/>
              <p:cNvSpPr/>
              <p:nvPr/>
            </p:nvSpPr>
            <p:spPr>
              <a:xfrm>
                <a:off x="827584" y="1124744"/>
                <a:ext cx="1060704" cy="914400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4" name="フローチャート : 結合子 43"/>
              <p:cNvSpPr/>
              <p:nvPr/>
            </p:nvSpPr>
            <p:spPr>
              <a:xfrm>
                <a:off x="827584" y="404664"/>
                <a:ext cx="1080120" cy="1080120"/>
              </a:xfrm>
              <a:prstGeom prst="flowChart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54" name="角丸四角形 53"/>
          <p:cNvSpPr/>
          <p:nvPr/>
        </p:nvSpPr>
        <p:spPr>
          <a:xfrm>
            <a:off x="1115616" y="5949280"/>
            <a:ext cx="1080120" cy="284749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spAutoFit/>
          </a:bodyPr>
          <a:lstStyle/>
          <a:p>
            <a:pPr algn="ctr"/>
            <a:r>
              <a:rPr kumimoji="1" lang="ja-JP" altLang="en-US" sz="12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住 民</a:t>
            </a:r>
            <a:endParaRPr kumimoji="1" lang="ja-JP" altLang="en-US" sz="1200" b="1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58" name="正方形/長方形 27"/>
          <p:cNvSpPr>
            <a:spLocks noChangeArrowheads="1"/>
          </p:cNvSpPr>
          <p:nvPr/>
        </p:nvSpPr>
        <p:spPr bwMode="auto">
          <a:xfrm>
            <a:off x="8100392" y="-1289"/>
            <a:ext cx="1031875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ja-JP" altLang="en-US" sz="1100" b="1" dirty="0">
                <a:solidFill>
                  <a:srgbClr val="000000"/>
                </a:solidFill>
                <a:latin typeface="ＭＳ Ｐゴシック" charset="-128"/>
                <a:ea typeface="Meiryo UI" pitchFamily="50" charset="-128"/>
                <a:cs typeface="Meiryo UI" pitchFamily="50" charset="-128"/>
              </a:rPr>
              <a:t> 予算</a:t>
            </a:r>
            <a:r>
              <a:rPr lang="en-US" altLang="ja-JP" sz="1100" b="1" dirty="0" smtClean="0">
                <a:solidFill>
                  <a:srgbClr val="000000"/>
                </a:solidFill>
                <a:latin typeface="ＭＳ Ｐゴシック" charset="-128"/>
                <a:ea typeface="Meiryo UI" pitchFamily="50" charset="-128"/>
                <a:cs typeface="Meiryo UI" pitchFamily="50" charset="-128"/>
              </a:rPr>
              <a:t>-</a:t>
            </a:r>
            <a:r>
              <a:rPr lang="ja-JP" altLang="en-US" sz="1100" b="1" dirty="0">
                <a:solidFill>
                  <a:srgbClr val="000000"/>
                </a:solidFill>
                <a:latin typeface="ＭＳ Ｐゴシック" charset="-128"/>
                <a:ea typeface="Meiryo UI" pitchFamily="50" charset="-128"/>
                <a:cs typeface="Meiryo UI" pitchFamily="50" charset="-128"/>
              </a:rPr>
              <a:t>３</a:t>
            </a:r>
            <a:endParaRPr lang="ja-JP" altLang="en-US" sz="1200" b="1" dirty="0">
              <a:solidFill>
                <a:srgbClr val="000000"/>
              </a:solidFill>
              <a:latin typeface="ＭＳ Ｐゴシック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55" name="大かっこ 54"/>
          <p:cNvSpPr/>
          <p:nvPr/>
        </p:nvSpPr>
        <p:spPr>
          <a:xfrm>
            <a:off x="179512" y="3284984"/>
            <a:ext cx="1728192" cy="648072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1512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矢印: 右 7"/>
          <p:cNvSpPr/>
          <p:nvPr/>
        </p:nvSpPr>
        <p:spPr>
          <a:xfrm rot="5400000">
            <a:off x="4002054" y="3127223"/>
            <a:ext cx="432048" cy="1512168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0" y="-14165"/>
            <a:ext cx="9144000" cy="432000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ja-JP" altLang="en-US" sz="2000" b="1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３</a:t>
            </a:r>
            <a:r>
              <a:rPr lang="ja-JP" altLang="en-US" sz="20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20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総合区長の予算意見具申権の具体化</a:t>
            </a:r>
            <a:endParaRPr lang="ja-JP" altLang="en-US" sz="2000" b="1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-121196" y="476672"/>
            <a:ext cx="6997452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9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（１）住民ニーズを市政・区政に的確に反映</a:t>
            </a:r>
            <a:endParaRPr lang="ja-JP" altLang="en-US" sz="19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149626" y="1070155"/>
            <a:ext cx="8921803" cy="1058896"/>
          </a:xfrm>
          <a:prstGeom prst="rect">
            <a:avLst/>
          </a:prstGeom>
          <a:gradFill>
            <a:gsLst>
              <a:gs pos="0">
                <a:schemeClr val="accent6">
                  <a:tint val="50000"/>
                  <a:satMod val="300000"/>
                </a:schemeClr>
              </a:gs>
              <a:gs pos="35000">
                <a:schemeClr val="accent6">
                  <a:tint val="37000"/>
                  <a:satMod val="300000"/>
                </a:schemeClr>
              </a:gs>
              <a:gs pos="100000">
                <a:schemeClr val="accent6">
                  <a:tint val="15000"/>
                  <a:satMod val="350000"/>
                </a:schemeClr>
              </a:gs>
            </a:gsLst>
            <a:lin ang="16200000" scaled="1"/>
          </a:gradFill>
          <a:ln w="127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marL="177800" indent="-95250">
              <a:lnSpc>
                <a:spcPts val="2400"/>
              </a:lnSpc>
            </a:pP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◆　総合区長の「予算意見具申権」が法定化されたことを受け、住民ニーズを把握する総合区長が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itchFamily="50" charset="-128"/>
            </a:endParaRPr>
          </a:p>
          <a:p>
            <a:pPr marL="177800" indent="-95250">
              <a:lnSpc>
                <a:spcPts val="2400"/>
              </a:lnSpc>
            </a:pP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　 　市長・副市長と意見交換する仕組みを整備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itchFamily="50" charset="-128"/>
            </a:endParaRPr>
          </a:p>
          <a:p>
            <a:pPr marL="177800" indent="-95250">
              <a:lnSpc>
                <a:spcPts val="2400"/>
              </a:lnSpc>
            </a:pP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◆　住民に密接に関わる各局所管の事務も意見具申の対象</a:t>
            </a:r>
            <a:endParaRPr lang="en-US" altLang="ja-JP" sz="1600" u="sng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itchFamily="50" charset="-128"/>
            </a:endParaRPr>
          </a:p>
        </p:txBody>
      </p:sp>
      <p:sp>
        <p:nvSpPr>
          <p:cNvPr id="19" name="ホームベース 18"/>
          <p:cNvSpPr/>
          <p:nvPr/>
        </p:nvSpPr>
        <p:spPr>
          <a:xfrm>
            <a:off x="145937" y="885371"/>
            <a:ext cx="1191612" cy="264837"/>
          </a:xfrm>
          <a:prstGeom prst="homePlate">
            <a:avLst/>
          </a:prstGeom>
          <a:solidFill>
            <a:schemeClr val="bg1"/>
          </a:solidFill>
          <a:ln w="127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 考え方</a:t>
            </a:r>
            <a:endParaRPr lang="en-US" altLang="ja-JP" b="1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0" name="二等辺三角形 19"/>
          <p:cNvSpPr/>
          <p:nvPr/>
        </p:nvSpPr>
        <p:spPr>
          <a:xfrm flipV="1">
            <a:off x="850613" y="2231376"/>
            <a:ext cx="6696743" cy="227862"/>
          </a:xfrm>
          <a:prstGeom prst="triangle">
            <a:avLst>
              <a:gd name="adj" fmla="val 52048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150954" y="2746625"/>
            <a:ext cx="8905959" cy="3400424"/>
          </a:xfrm>
          <a:prstGeom prst="rect">
            <a:avLst/>
          </a:prstGeom>
          <a:gradFill>
            <a:gsLst>
              <a:gs pos="0">
                <a:schemeClr val="accent6">
                  <a:tint val="50000"/>
                  <a:satMod val="300000"/>
                </a:schemeClr>
              </a:gs>
              <a:gs pos="35000">
                <a:schemeClr val="accent6">
                  <a:tint val="37000"/>
                  <a:satMod val="300000"/>
                </a:schemeClr>
              </a:gs>
              <a:gs pos="100000">
                <a:schemeClr val="accent6">
                  <a:tint val="15000"/>
                  <a:satMod val="350000"/>
                </a:schemeClr>
              </a:gs>
            </a:gsLst>
            <a:lin ang="16200000" scaled="1"/>
          </a:gradFill>
          <a:ln w="127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261938" indent="-261938">
              <a:lnSpc>
                <a:spcPct val="150000"/>
              </a:lnSpc>
            </a:pPr>
            <a:r>
              <a:rPr lang="ja-JP" altLang="en-US" sz="16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◆　予算編成に先立つ方針策定プロセスからの参画</a:t>
            </a:r>
            <a:endParaRPr lang="en-US" altLang="ja-JP" sz="1600" b="1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261938" indent="-261938">
              <a:lnSpc>
                <a:spcPts val="2200"/>
              </a:lnSpc>
            </a:pPr>
            <a:r>
              <a:rPr lang="ja-JP" altLang="en-US" sz="16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○　サマーレビュー（仮称）の設定</a:t>
            </a:r>
            <a:endParaRPr lang="en-US" altLang="ja-JP" sz="1600" b="1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261938" indent="-261938">
              <a:lnSpc>
                <a:spcPts val="2200"/>
              </a:lnSpc>
            </a:pPr>
            <a:r>
              <a:rPr lang="ja-JP" altLang="en-US" sz="14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     　　　　　</a:t>
            </a:r>
            <a:endParaRPr lang="en-US" altLang="ja-JP" sz="14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261938" indent="-261938">
              <a:lnSpc>
                <a:spcPts val="2200"/>
              </a:lnSpc>
            </a:pPr>
            <a:r>
              <a:rPr lang="ja-JP" altLang="en-US" sz="14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en-US" altLang="ja-JP" sz="14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         </a:t>
            </a:r>
            <a:r>
              <a:rPr lang="ja-JP" altLang="en-US" sz="14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</a:t>
            </a:r>
            <a:endParaRPr lang="en-US" altLang="ja-JP" sz="14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261938" indent="-261938">
              <a:lnSpc>
                <a:spcPts val="2200"/>
              </a:lnSpc>
            </a:pPr>
            <a:endParaRPr lang="en-US" altLang="ja-JP" sz="14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261938" indent="-261938">
              <a:lnSpc>
                <a:spcPts val="2200"/>
              </a:lnSpc>
            </a:pPr>
            <a:r>
              <a:rPr lang="ja-JP" altLang="en-US" sz="14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○　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戦略会議など方針策定の場への直接参画</a:t>
            </a:r>
            <a:endParaRPr lang="en-US" altLang="ja-JP" sz="1600" b="1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261938" indent="-261938">
              <a:lnSpc>
                <a:spcPct val="150000"/>
              </a:lnSpc>
            </a:pPr>
            <a:endParaRPr lang="en-US" altLang="ja-JP" sz="1600" b="1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261938" indent="-261938">
              <a:lnSpc>
                <a:spcPts val="2200"/>
              </a:lnSpc>
            </a:pPr>
            <a:endParaRPr lang="en-US" altLang="ja-JP" sz="1400" b="1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261938" indent="-261938">
              <a:lnSpc>
                <a:spcPts val="2200"/>
              </a:lnSpc>
            </a:pPr>
            <a:r>
              <a:rPr lang="en-US" altLang="ja-JP" sz="14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 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◆　予算編成段階の関与</a:t>
            </a:r>
            <a:endParaRPr lang="en-US" altLang="ja-JP" sz="1600" b="1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261938" indent="-261938">
              <a:lnSpc>
                <a:spcPts val="2200"/>
              </a:lnSpc>
            </a:pPr>
            <a:endParaRPr lang="en-US" altLang="ja-JP" sz="1400" u="sng" dirty="0" smtClean="0">
              <a:solidFill>
                <a:srgbClr val="FF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261938" indent="-261938">
              <a:lnSpc>
                <a:spcPts val="2200"/>
              </a:lnSpc>
            </a:pPr>
            <a:endParaRPr lang="en-US" altLang="ja-JP" sz="14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2" name="ホームベース 21"/>
          <p:cNvSpPr/>
          <p:nvPr/>
        </p:nvSpPr>
        <p:spPr>
          <a:xfrm>
            <a:off x="152747" y="2534604"/>
            <a:ext cx="2022664" cy="280842"/>
          </a:xfrm>
          <a:prstGeom prst="homePlate">
            <a:avLst/>
          </a:prstGeom>
          <a:solidFill>
            <a:schemeClr val="bg1"/>
          </a:solidFill>
          <a:ln w="127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 総合区設置後</a:t>
            </a:r>
            <a:endParaRPr lang="en-US" altLang="ja-JP" b="1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4" name="角丸四角形 23"/>
          <p:cNvSpPr/>
          <p:nvPr/>
        </p:nvSpPr>
        <p:spPr>
          <a:xfrm>
            <a:off x="1247397" y="6326126"/>
            <a:ext cx="6926424" cy="420914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4625"/>
            <a:r>
              <a:rPr lang="ja-JP" altLang="en-US" sz="16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市全体の</a:t>
            </a:r>
            <a:r>
              <a:rPr lang="ja-JP" altLang="en-US" sz="1600" b="1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施策の一体性を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確保・継続しつつ、住民ニーズを市政・区政に反映</a:t>
            </a:r>
            <a:endParaRPr lang="ja-JP" altLang="en-US" sz="1600" b="1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5" name="二等辺三角形 24"/>
          <p:cNvSpPr/>
          <p:nvPr/>
        </p:nvSpPr>
        <p:spPr>
          <a:xfrm rot="16200000" flipV="1">
            <a:off x="774585" y="6403195"/>
            <a:ext cx="365025" cy="259028"/>
          </a:xfrm>
          <a:prstGeom prst="triangle">
            <a:avLst>
              <a:gd name="adj" fmla="val 52048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849288" y="4540699"/>
            <a:ext cx="6494488" cy="56155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1938" indent="-261938">
              <a:lnSpc>
                <a:spcPts val="2200"/>
              </a:lnSpc>
            </a:pPr>
            <a:r>
              <a:rPr lang="ja-JP" altLang="en-US" sz="13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　「市政運営の基本的な考え方」「予算編成方針」の策定議論に総合区長が直接参画</a:t>
            </a:r>
            <a:endParaRPr lang="en-US" altLang="ja-JP" sz="13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261938" indent="-261938">
              <a:lnSpc>
                <a:spcPts val="2200"/>
              </a:lnSpc>
            </a:pPr>
            <a:r>
              <a:rPr lang="ja-JP" altLang="en-US" sz="13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　住民ニーズを発信しつつ、市政の現状・課題やめざす姿について市長・副市長と認識を共有</a:t>
            </a:r>
            <a:endParaRPr lang="en-US" altLang="ja-JP" sz="13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849287" y="5486405"/>
            <a:ext cx="8106027" cy="56155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200"/>
              </a:lnSpc>
            </a:pPr>
            <a:r>
              <a:rPr lang="ja-JP" altLang="en-US" sz="14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　総合区予算の要求内容について、市長に直接説明する場を設定</a:t>
            </a:r>
            <a:endParaRPr lang="en-US" altLang="ja-JP" sz="14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sz="14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　</a:t>
            </a:r>
            <a:r>
              <a:rPr lang="ja-JP" altLang="en-US" sz="1400" spc="-7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予算編成過程で、市長や副市長（各局）と意見交換を行い、総合区の取組内容を総合区予算案としてとりまとめ</a:t>
            </a:r>
            <a:endParaRPr lang="en-US" altLang="ja-JP" sz="1400" spc="-7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7" name="大かっこ 26"/>
          <p:cNvSpPr/>
          <p:nvPr/>
        </p:nvSpPr>
        <p:spPr>
          <a:xfrm>
            <a:off x="1557338" y="3841626"/>
            <a:ext cx="5400675" cy="342900"/>
          </a:xfrm>
          <a:prstGeom prst="bracketPair">
            <a:avLst>
              <a:gd name="adj" fmla="val 16667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1938" indent="-261938">
              <a:lnSpc>
                <a:spcPts val="2200"/>
              </a:lnSpc>
            </a:pPr>
            <a:endParaRPr kumimoji="1" lang="ja-JP" altLang="en-US" sz="1200" dirty="0"/>
          </a:p>
        </p:txBody>
      </p:sp>
      <p:sp>
        <p:nvSpPr>
          <p:cNvPr id="28" name="正方形/長方形 27"/>
          <p:cNvSpPr/>
          <p:nvPr/>
        </p:nvSpPr>
        <p:spPr>
          <a:xfrm>
            <a:off x="849288" y="3432424"/>
            <a:ext cx="5694388" cy="385761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61938" indent="-261938">
              <a:lnSpc>
                <a:spcPts val="2200"/>
              </a:lnSpc>
            </a:pPr>
            <a:r>
              <a:rPr lang="ja-JP" altLang="en-US" sz="13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　次年度の予算編成に向け、住民ニーズをもとに市長・副市長と幅広く意見交換</a:t>
            </a:r>
            <a:endParaRPr lang="en-US" altLang="ja-JP" sz="13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1725961" y="3770189"/>
            <a:ext cx="6228133" cy="478333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1938" indent="-261938"/>
            <a:r>
              <a:rPr lang="ja-JP" altLang="en-US" sz="1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サマーレビュー（仮称）の想定テーマ　</a:t>
            </a:r>
            <a:endParaRPr lang="en-US" altLang="ja-JP" sz="10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261938" indent="-261938"/>
            <a:r>
              <a:rPr lang="ja-JP" altLang="en-US" sz="1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⇒　住民ニーズを踏まえた総合区の現状と課題、次年度の市政運営や予算編成に向けた意見等</a:t>
            </a:r>
            <a:endParaRPr kumimoji="1" lang="ja-JP" altLang="en-US" sz="1000" dirty="0"/>
          </a:p>
        </p:txBody>
      </p:sp>
      <p:sp>
        <p:nvSpPr>
          <p:cNvPr id="29" name="正方形/長方形 27"/>
          <p:cNvSpPr>
            <a:spLocks noChangeArrowheads="1"/>
          </p:cNvSpPr>
          <p:nvPr/>
        </p:nvSpPr>
        <p:spPr bwMode="auto">
          <a:xfrm>
            <a:off x="8100392" y="6597352"/>
            <a:ext cx="1031875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ja-JP" altLang="en-US" sz="1100" b="1" dirty="0">
                <a:solidFill>
                  <a:srgbClr val="000000"/>
                </a:solidFill>
                <a:latin typeface="ＭＳ Ｐゴシック" charset="-128"/>
                <a:ea typeface="Meiryo UI" pitchFamily="50" charset="-128"/>
                <a:cs typeface="Meiryo UI" pitchFamily="50" charset="-128"/>
              </a:rPr>
              <a:t> 予算</a:t>
            </a:r>
            <a:r>
              <a:rPr lang="en-US" altLang="ja-JP" sz="1100" b="1" dirty="0" smtClean="0">
                <a:solidFill>
                  <a:srgbClr val="000000"/>
                </a:solidFill>
                <a:latin typeface="ＭＳ Ｐゴシック" charset="-128"/>
                <a:ea typeface="Meiryo UI" pitchFamily="50" charset="-128"/>
                <a:cs typeface="Meiryo UI" pitchFamily="50" charset="-128"/>
              </a:rPr>
              <a:t>-</a:t>
            </a:r>
            <a:r>
              <a:rPr lang="ja-JP" altLang="en-US" sz="1100" b="1" dirty="0">
                <a:solidFill>
                  <a:srgbClr val="000000"/>
                </a:solidFill>
                <a:latin typeface="ＭＳ Ｐゴシック" charset="-128"/>
                <a:ea typeface="Meiryo UI" pitchFamily="50" charset="-128"/>
                <a:cs typeface="Meiryo UI" pitchFamily="50" charset="-128"/>
              </a:rPr>
              <a:t>４</a:t>
            </a:r>
            <a:endParaRPr lang="ja-JP" altLang="en-US" sz="1200" b="1" dirty="0">
              <a:solidFill>
                <a:srgbClr val="000000"/>
              </a:solidFill>
              <a:latin typeface="ＭＳ Ｐゴシック" charset="-128"/>
              <a:ea typeface="Meiryo UI" pitchFamily="50" charset="-128"/>
              <a:cs typeface="Meiryo UI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6154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右矢印 102"/>
          <p:cNvSpPr/>
          <p:nvPr/>
        </p:nvSpPr>
        <p:spPr>
          <a:xfrm rot="5400000">
            <a:off x="6012160" y="1875497"/>
            <a:ext cx="216024" cy="360040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32" name="直線矢印コネクタ 131"/>
          <p:cNvCxnSpPr/>
          <p:nvPr/>
        </p:nvCxnSpPr>
        <p:spPr>
          <a:xfrm>
            <a:off x="6156176" y="5495302"/>
            <a:ext cx="0" cy="504056"/>
          </a:xfrm>
          <a:prstGeom prst="straightConnector1">
            <a:avLst/>
          </a:prstGeom>
          <a:ln w="3175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表 10"/>
          <p:cNvGraphicFramePr>
            <a:graphicFrameLocks noGrp="1"/>
          </p:cNvGraphicFramePr>
          <p:nvPr/>
        </p:nvGraphicFramePr>
        <p:xfrm>
          <a:off x="827584" y="858440"/>
          <a:ext cx="7416824" cy="5416853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345638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96044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2233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市長</a:t>
                      </a:r>
                      <a:endParaRPr kumimoji="1" lang="ja-JP" altLang="en-US" sz="1600" b="1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総合区長</a:t>
                      </a:r>
                      <a:endParaRPr kumimoji="1" lang="ja-JP" altLang="en-US" sz="1600" b="1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81573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dirty="0" smtClean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endParaRPr kumimoji="1" lang="en-US" altLang="ja-JP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endParaRPr kumimoji="1" lang="en-US" altLang="ja-JP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endParaRPr kumimoji="1" lang="en-US" altLang="ja-JP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endParaRPr kumimoji="1" lang="en-US" altLang="ja-JP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endParaRPr kumimoji="1" lang="en-US" altLang="ja-JP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endParaRPr kumimoji="1" lang="en-US" altLang="ja-JP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endParaRPr kumimoji="1" lang="en-US" altLang="ja-JP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endParaRPr kumimoji="1" lang="en-US" altLang="ja-JP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endParaRPr kumimoji="1" lang="en-US" altLang="ja-JP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endParaRPr kumimoji="1" lang="en-US" altLang="ja-JP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endParaRPr kumimoji="1" lang="en-US" altLang="ja-JP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endParaRPr kumimoji="1" lang="en-US" altLang="ja-JP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endParaRPr kumimoji="1" lang="en-US" altLang="ja-JP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endParaRPr kumimoji="1" lang="en-US" altLang="ja-JP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endParaRPr kumimoji="1" lang="ja-JP" altLang="en-US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cxnSp>
        <p:nvCxnSpPr>
          <p:cNvPr id="133" name="直線矢印コネクタ 132"/>
          <p:cNvCxnSpPr/>
          <p:nvPr/>
        </p:nvCxnSpPr>
        <p:spPr>
          <a:xfrm flipH="1">
            <a:off x="827584" y="5999358"/>
            <a:ext cx="3312368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矢印コネクタ 57"/>
          <p:cNvCxnSpPr/>
          <p:nvPr/>
        </p:nvCxnSpPr>
        <p:spPr>
          <a:xfrm>
            <a:off x="2627784" y="5495302"/>
            <a:ext cx="0" cy="504056"/>
          </a:xfrm>
          <a:prstGeom prst="straightConnector1">
            <a:avLst/>
          </a:prstGeom>
          <a:ln w="3175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スライド番号プレースホルダー 2"/>
          <p:cNvSpPr txBox="1">
            <a:spLocks/>
          </p:cNvSpPr>
          <p:nvPr/>
        </p:nvSpPr>
        <p:spPr>
          <a:xfrm>
            <a:off x="7032206" y="13123"/>
            <a:ext cx="21251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600" kern="0" dirty="0" smtClean="0">
                <a:solidFill>
                  <a:sysClr val="windowText" lastClr="000000"/>
                </a:solidFill>
                <a:latin typeface="HGPｺﾞｼｯｸE" pitchFamily="50" charset="-128"/>
                <a:ea typeface="HGPｺﾞｼｯｸE" pitchFamily="50" charset="-128"/>
              </a:rPr>
              <a:t>6</a:t>
            </a:r>
            <a:endParaRPr lang="en-US" altLang="ja-JP" sz="1600" kern="0" noProof="0" dirty="0">
              <a:solidFill>
                <a:sysClr val="windowText" lastClr="000000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2123728" y="2142435"/>
            <a:ext cx="4320480" cy="506264"/>
          </a:xfrm>
          <a:prstGeom prst="roundRect">
            <a:avLst/>
          </a:prstGeom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【</a:t>
            </a:r>
            <a:r>
              <a:rPr lang="ja-JP" altLang="en-US" sz="12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次年度に向けた検討</a:t>
            </a:r>
            <a:r>
              <a:rPr lang="en-US" altLang="ja-JP" sz="12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】</a:t>
            </a:r>
          </a:p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市政運営の基本的な</a:t>
            </a:r>
            <a:r>
              <a:rPr lang="ja-JP" altLang="en-US" sz="12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考え方・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予算</a:t>
            </a:r>
            <a:r>
              <a:rPr kumimoji="1" lang="ja-JP" altLang="en-US" sz="12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編成の方針</a:t>
            </a:r>
            <a:endParaRPr kumimoji="1" lang="en-US" altLang="ja-JP" sz="120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32" name="角丸四角形 31"/>
          <p:cNvSpPr/>
          <p:nvPr/>
        </p:nvSpPr>
        <p:spPr>
          <a:xfrm>
            <a:off x="1331640" y="3318091"/>
            <a:ext cx="2664296" cy="1523819"/>
          </a:xfrm>
          <a:prstGeom prst="roundRect">
            <a:avLst>
              <a:gd name="adj" fmla="val 10628"/>
            </a:avLst>
          </a:prstGeom>
          <a:noFill/>
          <a:ln w="952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160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/>
            <a:endParaRPr kumimoji="1" lang="ja-JP" altLang="en-US" sz="160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45" name="角丸四角形 44"/>
          <p:cNvSpPr/>
          <p:nvPr/>
        </p:nvSpPr>
        <p:spPr>
          <a:xfrm>
            <a:off x="4427984" y="1633214"/>
            <a:ext cx="3744416" cy="34051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方針策定への直接参画（戦略会議など）</a:t>
            </a:r>
            <a:endParaRPr kumimoji="1" lang="ja-JP" altLang="en-US" sz="140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6" name="角丸四角形 65"/>
          <p:cNvSpPr/>
          <p:nvPr/>
        </p:nvSpPr>
        <p:spPr>
          <a:xfrm>
            <a:off x="4716016" y="4265847"/>
            <a:ext cx="2664296" cy="50938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市長と意見交換のうえ</a:t>
            </a:r>
            <a:endParaRPr lang="en-US" altLang="ja-JP" sz="100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/>
            <a:r>
              <a:rPr lang="ja-JP" altLang="en-US" sz="14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総合区予算案</a:t>
            </a:r>
            <a:r>
              <a:rPr lang="ja-JP" altLang="en-US" sz="14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をとりまとめ</a:t>
            </a:r>
            <a:endParaRPr kumimoji="1" lang="ja-JP" altLang="en-US" sz="140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80" name="角丸四角形 79"/>
          <p:cNvSpPr/>
          <p:nvPr/>
        </p:nvSpPr>
        <p:spPr>
          <a:xfrm>
            <a:off x="4499992" y="3318092"/>
            <a:ext cx="2952328" cy="1523819"/>
          </a:xfrm>
          <a:prstGeom prst="roundRect">
            <a:avLst>
              <a:gd name="adj" fmla="val 10628"/>
            </a:avLst>
          </a:prstGeom>
          <a:noFill/>
          <a:ln w="952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81" name="角丸四角形 80"/>
          <p:cNvSpPr/>
          <p:nvPr/>
        </p:nvSpPr>
        <p:spPr>
          <a:xfrm>
            <a:off x="4716016" y="3689535"/>
            <a:ext cx="2664296" cy="2880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市長への直接説明</a:t>
            </a:r>
            <a:endParaRPr kumimoji="1" lang="ja-JP" altLang="en-US" sz="140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6156176" y="1227425"/>
            <a:ext cx="20882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住民ニーズの</a:t>
            </a:r>
            <a:r>
              <a:rPr kumimoji="1"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把握</a:t>
            </a:r>
            <a:endParaRPr kumimoji="1"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01" name="左右矢印 100"/>
          <p:cNvSpPr/>
          <p:nvPr/>
        </p:nvSpPr>
        <p:spPr>
          <a:xfrm flipH="1" flipV="1">
            <a:off x="3851920" y="4366883"/>
            <a:ext cx="822568" cy="288032"/>
          </a:xfrm>
          <a:prstGeom prst="left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5" name="グループ化 4"/>
          <p:cNvGrpSpPr/>
          <p:nvPr/>
        </p:nvGrpSpPr>
        <p:grpSpPr>
          <a:xfrm>
            <a:off x="179512" y="1146470"/>
            <a:ext cx="648072" cy="4999768"/>
            <a:chOff x="230183" y="1124744"/>
            <a:chExt cx="597401" cy="4954768"/>
          </a:xfrm>
        </p:grpSpPr>
        <p:sp>
          <p:nvSpPr>
            <p:cNvPr id="2" name="矢印: 右 1"/>
            <p:cNvSpPr/>
            <p:nvPr/>
          </p:nvSpPr>
          <p:spPr>
            <a:xfrm>
              <a:off x="230183" y="1124744"/>
              <a:ext cx="597401" cy="474560"/>
            </a:xfrm>
            <a:prstGeom prst="rightArrow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" name="正方形/長方形 2"/>
            <p:cNvSpPr/>
            <p:nvPr/>
          </p:nvSpPr>
          <p:spPr>
            <a:xfrm>
              <a:off x="230183" y="1268760"/>
              <a:ext cx="222527" cy="4810752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" name="正方形/長方形 3"/>
            <p:cNvSpPr/>
            <p:nvPr/>
          </p:nvSpPr>
          <p:spPr>
            <a:xfrm>
              <a:off x="230183" y="5791969"/>
              <a:ext cx="597401" cy="282584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85" name="テキスト ボックス 84"/>
          <p:cNvSpPr txBox="1"/>
          <p:nvPr/>
        </p:nvSpPr>
        <p:spPr>
          <a:xfrm>
            <a:off x="107504" y="2659695"/>
            <a:ext cx="369332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ＰＤＣＡ</a:t>
            </a:r>
            <a:r>
              <a:rPr kumimoji="1"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サイクル</a:t>
            </a:r>
            <a:endParaRPr kumimoji="1" lang="ja-JP" altLang="en-US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1302612" y="3342318"/>
            <a:ext cx="1080120" cy="276999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予算編成</a:t>
            </a:r>
            <a:endParaRPr kumimoji="1" lang="ja-JP" altLang="en-US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98" name="角丸四角形 97"/>
          <p:cNvSpPr/>
          <p:nvPr/>
        </p:nvSpPr>
        <p:spPr>
          <a:xfrm>
            <a:off x="3070880" y="5669798"/>
            <a:ext cx="2520280" cy="432048"/>
          </a:xfrm>
          <a:prstGeom prst="roundRect">
            <a:avLst>
              <a:gd name="adj" fmla="val 9612"/>
            </a:avLst>
          </a:prstGeom>
          <a:ln w="63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0" bIns="0" rtlCol="0" anchor="b" anchorCtr="0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市会の審議を経て予算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成立</a:t>
            </a:r>
            <a:endParaRPr kumimoji="1" lang="en-US" altLang="ja-JP" sz="12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予算の執行</a:t>
            </a:r>
            <a:endParaRPr kumimoji="1" lang="en-US" altLang="ja-JP" sz="120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90" name="正方形/長方形 89"/>
          <p:cNvSpPr/>
          <p:nvPr/>
        </p:nvSpPr>
        <p:spPr>
          <a:xfrm>
            <a:off x="-900608" y="4094808"/>
            <a:ext cx="72007" cy="57606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5" name="角丸四角形 104"/>
          <p:cNvSpPr/>
          <p:nvPr/>
        </p:nvSpPr>
        <p:spPr>
          <a:xfrm>
            <a:off x="4860032" y="5290331"/>
            <a:ext cx="2484016" cy="2880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総合区予算（案）説明</a:t>
            </a:r>
            <a:endParaRPr kumimoji="1" lang="ja-JP" altLang="en-US" sz="140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59" name="曲折矢印 58"/>
          <p:cNvSpPr/>
          <p:nvPr/>
        </p:nvSpPr>
        <p:spPr>
          <a:xfrm rot="5400000">
            <a:off x="7674732" y="4956507"/>
            <a:ext cx="1787422" cy="792087"/>
          </a:xfrm>
          <a:prstGeom prst="bentArrow">
            <a:avLst>
              <a:gd name="adj1" fmla="val 45716"/>
              <a:gd name="adj2" fmla="val 50000"/>
              <a:gd name="adj3" fmla="val 50000"/>
              <a:gd name="adj4" fmla="val 45962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scene3d>
            <a:camera prst="orthographicFront">
              <a:rot lat="0" lon="10799999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7" name="正方形/長方形 66"/>
          <p:cNvSpPr/>
          <p:nvPr/>
        </p:nvSpPr>
        <p:spPr>
          <a:xfrm>
            <a:off x="8316416" y="4530846"/>
            <a:ext cx="547857" cy="17724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1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行政サービスの提供</a:t>
            </a:r>
            <a:endParaRPr kumimoji="1" lang="ja-JP" altLang="en-US" sz="110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9" name="曲折矢印 68"/>
          <p:cNvSpPr/>
          <p:nvPr/>
        </p:nvSpPr>
        <p:spPr>
          <a:xfrm>
            <a:off x="8028384" y="786430"/>
            <a:ext cx="792088" cy="2664296"/>
          </a:xfrm>
          <a:prstGeom prst="bentArrow">
            <a:avLst>
              <a:gd name="adj1" fmla="val 42964"/>
              <a:gd name="adj2" fmla="val 35353"/>
              <a:gd name="adj3" fmla="val 48814"/>
              <a:gd name="adj4" fmla="val 33153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scene3d>
            <a:camera prst="orthographicFront">
              <a:rot lat="0" lon="10799977" rev="51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0" name="正方形/長方形 69"/>
          <p:cNvSpPr/>
          <p:nvPr/>
        </p:nvSpPr>
        <p:spPr>
          <a:xfrm>
            <a:off x="8388424" y="1578518"/>
            <a:ext cx="504056" cy="17724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1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地域の実情・地域の声</a:t>
            </a:r>
            <a:endParaRPr kumimoji="1" lang="ja-JP" altLang="en-US" sz="110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2" name="角丸四角形 61"/>
          <p:cNvSpPr/>
          <p:nvPr/>
        </p:nvSpPr>
        <p:spPr>
          <a:xfrm>
            <a:off x="8244408" y="4077072"/>
            <a:ext cx="720080" cy="284749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>
            <a:spAutoFit/>
          </a:bodyPr>
          <a:lstStyle/>
          <a:p>
            <a:pPr algn="ctr"/>
            <a:r>
              <a:rPr kumimoji="1" lang="ja-JP" altLang="en-US" sz="12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住 民</a:t>
            </a:r>
            <a:endParaRPr kumimoji="1" lang="ja-JP" altLang="en-US" sz="1200" b="1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grpSp>
        <p:nvGrpSpPr>
          <p:cNvPr id="6" name="グループ化 76"/>
          <p:cNvGrpSpPr/>
          <p:nvPr/>
        </p:nvGrpSpPr>
        <p:grpSpPr>
          <a:xfrm>
            <a:off x="1828800" y="815005"/>
            <a:ext cx="308880" cy="373992"/>
            <a:chOff x="827584" y="404664"/>
            <a:chExt cx="1080120" cy="1634480"/>
          </a:xfrm>
        </p:grpSpPr>
        <p:sp>
          <p:nvSpPr>
            <p:cNvPr id="75" name="二等辺三角形 74"/>
            <p:cNvSpPr/>
            <p:nvPr/>
          </p:nvSpPr>
          <p:spPr>
            <a:xfrm>
              <a:off x="827584" y="1124744"/>
              <a:ext cx="1060704" cy="91440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4" name="フローチャート : 結合子 73"/>
            <p:cNvSpPr/>
            <p:nvPr/>
          </p:nvSpPr>
          <p:spPr>
            <a:xfrm>
              <a:off x="827584" y="404664"/>
              <a:ext cx="1080120" cy="108012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" name="グループ化 120"/>
          <p:cNvGrpSpPr/>
          <p:nvPr/>
        </p:nvGrpSpPr>
        <p:grpSpPr>
          <a:xfrm>
            <a:off x="6948264" y="822484"/>
            <a:ext cx="864096" cy="353014"/>
            <a:chOff x="6804248" y="332656"/>
            <a:chExt cx="1368152" cy="360040"/>
          </a:xfrm>
        </p:grpSpPr>
        <p:grpSp>
          <p:nvGrpSpPr>
            <p:cNvPr id="9" name="グループ化 77"/>
            <p:cNvGrpSpPr/>
            <p:nvPr/>
          </p:nvGrpSpPr>
          <p:grpSpPr>
            <a:xfrm>
              <a:off x="7812360" y="332656"/>
              <a:ext cx="360040" cy="360040"/>
              <a:chOff x="827584" y="404664"/>
              <a:chExt cx="1080120" cy="1634480"/>
            </a:xfrm>
          </p:grpSpPr>
          <p:sp>
            <p:nvSpPr>
              <p:cNvPr id="82" name="二等辺三角形 81"/>
              <p:cNvSpPr/>
              <p:nvPr/>
            </p:nvSpPr>
            <p:spPr>
              <a:xfrm>
                <a:off x="827584" y="1124744"/>
                <a:ext cx="1060704" cy="914400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4" name="フローチャート : 結合子 83"/>
              <p:cNvSpPr/>
              <p:nvPr/>
            </p:nvSpPr>
            <p:spPr>
              <a:xfrm>
                <a:off x="827584" y="404664"/>
                <a:ext cx="1080120" cy="1080120"/>
              </a:xfrm>
              <a:prstGeom prst="flowChart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0" name="グループ化 86"/>
            <p:cNvGrpSpPr/>
            <p:nvPr/>
          </p:nvGrpSpPr>
          <p:grpSpPr>
            <a:xfrm>
              <a:off x="7668344" y="332656"/>
              <a:ext cx="360040" cy="360040"/>
              <a:chOff x="827584" y="404664"/>
              <a:chExt cx="1080120" cy="1634480"/>
            </a:xfrm>
          </p:grpSpPr>
          <p:sp>
            <p:nvSpPr>
              <p:cNvPr id="88" name="二等辺三角形 87"/>
              <p:cNvSpPr/>
              <p:nvPr/>
            </p:nvSpPr>
            <p:spPr>
              <a:xfrm>
                <a:off x="827584" y="1124744"/>
                <a:ext cx="1060704" cy="914400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9" name="フローチャート : 結合子 88"/>
              <p:cNvSpPr/>
              <p:nvPr/>
            </p:nvSpPr>
            <p:spPr>
              <a:xfrm>
                <a:off x="827584" y="404664"/>
                <a:ext cx="1080120" cy="1080120"/>
              </a:xfrm>
              <a:prstGeom prst="flowChart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2" name="グループ化 90"/>
            <p:cNvGrpSpPr/>
            <p:nvPr/>
          </p:nvGrpSpPr>
          <p:grpSpPr>
            <a:xfrm>
              <a:off x="7524328" y="332656"/>
              <a:ext cx="360040" cy="360040"/>
              <a:chOff x="827584" y="404664"/>
              <a:chExt cx="1080120" cy="1634480"/>
            </a:xfrm>
          </p:grpSpPr>
          <p:sp>
            <p:nvSpPr>
              <p:cNvPr id="92" name="二等辺三角形 91"/>
              <p:cNvSpPr/>
              <p:nvPr/>
            </p:nvSpPr>
            <p:spPr>
              <a:xfrm>
                <a:off x="827584" y="1124744"/>
                <a:ext cx="1060704" cy="914400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4" name="フローチャート : 結合子 93"/>
              <p:cNvSpPr/>
              <p:nvPr/>
            </p:nvSpPr>
            <p:spPr>
              <a:xfrm>
                <a:off x="827584" y="404664"/>
                <a:ext cx="1080120" cy="1080120"/>
              </a:xfrm>
              <a:prstGeom prst="flowChart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3" name="グループ化 94"/>
            <p:cNvGrpSpPr/>
            <p:nvPr/>
          </p:nvGrpSpPr>
          <p:grpSpPr>
            <a:xfrm>
              <a:off x="7380312" y="332656"/>
              <a:ext cx="360040" cy="360040"/>
              <a:chOff x="827584" y="404664"/>
              <a:chExt cx="1080120" cy="1634480"/>
            </a:xfrm>
          </p:grpSpPr>
          <p:sp>
            <p:nvSpPr>
              <p:cNvPr id="96" name="二等辺三角形 95"/>
              <p:cNvSpPr/>
              <p:nvPr/>
            </p:nvSpPr>
            <p:spPr>
              <a:xfrm>
                <a:off x="827584" y="1124744"/>
                <a:ext cx="1060704" cy="914400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7" name="フローチャート : 結合子 96"/>
              <p:cNvSpPr/>
              <p:nvPr/>
            </p:nvSpPr>
            <p:spPr>
              <a:xfrm>
                <a:off x="827584" y="404664"/>
                <a:ext cx="1080120" cy="1080120"/>
              </a:xfrm>
              <a:prstGeom prst="flowChart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4" name="グループ化 107"/>
            <p:cNvGrpSpPr/>
            <p:nvPr/>
          </p:nvGrpSpPr>
          <p:grpSpPr>
            <a:xfrm>
              <a:off x="7236296" y="332656"/>
              <a:ext cx="360040" cy="360040"/>
              <a:chOff x="827584" y="404664"/>
              <a:chExt cx="1080120" cy="1634480"/>
            </a:xfrm>
          </p:grpSpPr>
          <p:sp>
            <p:nvSpPr>
              <p:cNvPr id="110" name="二等辺三角形 109"/>
              <p:cNvSpPr/>
              <p:nvPr/>
            </p:nvSpPr>
            <p:spPr>
              <a:xfrm>
                <a:off x="827584" y="1124744"/>
                <a:ext cx="1060704" cy="914400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1" name="フローチャート : 結合子 110"/>
              <p:cNvSpPr/>
              <p:nvPr/>
            </p:nvSpPr>
            <p:spPr>
              <a:xfrm>
                <a:off x="827584" y="404664"/>
                <a:ext cx="1080120" cy="1080120"/>
              </a:xfrm>
              <a:prstGeom prst="flowChart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5" name="グループ化 111"/>
            <p:cNvGrpSpPr/>
            <p:nvPr/>
          </p:nvGrpSpPr>
          <p:grpSpPr>
            <a:xfrm>
              <a:off x="7092280" y="332656"/>
              <a:ext cx="360040" cy="360040"/>
              <a:chOff x="827584" y="404664"/>
              <a:chExt cx="1080120" cy="1634480"/>
            </a:xfrm>
          </p:grpSpPr>
          <p:sp>
            <p:nvSpPr>
              <p:cNvPr id="113" name="二等辺三角形 112"/>
              <p:cNvSpPr/>
              <p:nvPr/>
            </p:nvSpPr>
            <p:spPr>
              <a:xfrm>
                <a:off x="827584" y="1124744"/>
                <a:ext cx="1060704" cy="914400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4" name="フローチャート : 結合子 113"/>
              <p:cNvSpPr/>
              <p:nvPr/>
            </p:nvSpPr>
            <p:spPr>
              <a:xfrm>
                <a:off x="827584" y="404664"/>
                <a:ext cx="1080120" cy="1080120"/>
              </a:xfrm>
              <a:prstGeom prst="flowChart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6" name="グループ化 114"/>
            <p:cNvGrpSpPr/>
            <p:nvPr/>
          </p:nvGrpSpPr>
          <p:grpSpPr>
            <a:xfrm>
              <a:off x="6948264" y="332656"/>
              <a:ext cx="360040" cy="360040"/>
              <a:chOff x="827584" y="404664"/>
              <a:chExt cx="1080120" cy="1634480"/>
            </a:xfrm>
          </p:grpSpPr>
          <p:sp>
            <p:nvSpPr>
              <p:cNvPr id="116" name="二等辺三角形 115"/>
              <p:cNvSpPr/>
              <p:nvPr/>
            </p:nvSpPr>
            <p:spPr>
              <a:xfrm>
                <a:off x="827584" y="1124744"/>
                <a:ext cx="1060704" cy="914400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7" name="フローチャート : 結合子 116"/>
              <p:cNvSpPr/>
              <p:nvPr/>
            </p:nvSpPr>
            <p:spPr>
              <a:xfrm>
                <a:off x="827584" y="404664"/>
                <a:ext cx="1080120" cy="1080120"/>
              </a:xfrm>
              <a:prstGeom prst="flowChart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7" name="グループ化 117"/>
            <p:cNvGrpSpPr/>
            <p:nvPr/>
          </p:nvGrpSpPr>
          <p:grpSpPr>
            <a:xfrm>
              <a:off x="6804248" y="332656"/>
              <a:ext cx="360040" cy="360040"/>
              <a:chOff x="827584" y="404664"/>
              <a:chExt cx="1080120" cy="1634480"/>
            </a:xfrm>
          </p:grpSpPr>
          <p:sp>
            <p:nvSpPr>
              <p:cNvPr id="119" name="二等辺三角形 118"/>
              <p:cNvSpPr/>
              <p:nvPr/>
            </p:nvSpPr>
            <p:spPr>
              <a:xfrm>
                <a:off x="827584" y="1124744"/>
                <a:ext cx="1060704" cy="914400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0" name="フローチャート : 結合子 119"/>
              <p:cNvSpPr/>
              <p:nvPr/>
            </p:nvSpPr>
            <p:spPr>
              <a:xfrm>
                <a:off x="827584" y="404664"/>
                <a:ext cx="1080120" cy="1080120"/>
              </a:xfrm>
              <a:prstGeom prst="flowChart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122" name="角丸四角形 121"/>
          <p:cNvSpPr/>
          <p:nvPr/>
        </p:nvSpPr>
        <p:spPr>
          <a:xfrm>
            <a:off x="1475656" y="3617527"/>
            <a:ext cx="2376264" cy="576064"/>
          </a:xfrm>
          <a:prstGeom prst="roundRect">
            <a:avLst/>
          </a:prstGeom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総合区長の意見を踏まえ</a:t>
            </a:r>
            <a:endParaRPr lang="en-US" altLang="ja-JP" sz="10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全市的観点から</a:t>
            </a:r>
            <a:endParaRPr lang="en-US" altLang="ja-JP" sz="10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/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各局予算を検討</a:t>
            </a:r>
            <a:endParaRPr lang="ja-JP" altLang="en-US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23" name="角丸四角形 122"/>
          <p:cNvSpPr/>
          <p:nvPr/>
        </p:nvSpPr>
        <p:spPr>
          <a:xfrm>
            <a:off x="1475656" y="4305063"/>
            <a:ext cx="2376264" cy="464840"/>
          </a:xfrm>
          <a:prstGeom prst="roundRect">
            <a:avLst/>
          </a:prstGeom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各総合区の特色ある予算</a:t>
            </a:r>
            <a:endParaRPr lang="en-US" altLang="ja-JP" sz="120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25" name="角丸四角形 124"/>
          <p:cNvSpPr/>
          <p:nvPr/>
        </p:nvSpPr>
        <p:spPr>
          <a:xfrm>
            <a:off x="1475656" y="4913919"/>
            <a:ext cx="2448272" cy="288000"/>
          </a:xfrm>
          <a:prstGeom prst="roundRect">
            <a:avLst/>
          </a:prstGeom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市政運営の基本方針策定</a:t>
            </a:r>
            <a:endParaRPr lang="ja-JP" altLang="en-US" sz="120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26" name="角丸四角形 125"/>
          <p:cNvSpPr/>
          <p:nvPr/>
        </p:nvSpPr>
        <p:spPr>
          <a:xfrm>
            <a:off x="4860032" y="4913919"/>
            <a:ext cx="2448272" cy="288000"/>
          </a:xfrm>
          <a:prstGeom prst="roundRect">
            <a:avLst/>
          </a:prstGeom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区政運営の基本方針策定</a:t>
            </a:r>
            <a:endParaRPr lang="ja-JP" altLang="en-US" sz="120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28" name="右矢印 127"/>
          <p:cNvSpPr/>
          <p:nvPr/>
        </p:nvSpPr>
        <p:spPr>
          <a:xfrm rot="5400000">
            <a:off x="3887924" y="1623469"/>
            <a:ext cx="720080" cy="360040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9" name="テキスト ボックス 128"/>
          <p:cNvSpPr txBox="1"/>
          <p:nvPr/>
        </p:nvSpPr>
        <p:spPr>
          <a:xfrm>
            <a:off x="4572000" y="3341756"/>
            <a:ext cx="2304256" cy="276999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総合区予算の要求・説明</a:t>
            </a:r>
            <a:endParaRPr kumimoji="1" lang="ja-JP" altLang="en-US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31" name="角丸四角形 130"/>
          <p:cNvSpPr/>
          <p:nvPr/>
        </p:nvSpPr>
        <p:spPr>
          <a:xfrm>
            <a:off x="1475656" y="5290299"/>
            <a:ext cx="2448272" cy="288000"/>
          </a:xfrm>
          <a:prstGeom prst="roundRect">
            <a:avLst/>
          </a:prstGeom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予算（案）説明</a:t>
            </a:r>
            <a:endParaRPr lang="ja-JP" altLang="en-US" sz="120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cxnSp>
        <p:nvCxnSpPr>
          <p:cNvPr id="136" name="直線矢印コネクタ 135"/>
          <p:cNvCxnSpPr/>
          <p:nvPr/>
        </p:nvCxnSpPr>
        <p:spPr>
          <a:xfrm>
            <a:off x="5580112" y="5999358"/>
            <a:ext cx="2520280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直線矢印コネクタ 141"/>
          <p:cNvCxnSpPr>
            <a:endCxn id="32" idx="0"/>
          </p:cNvCxnSpPr>
          <p:nvPr/>
        </p:nvCxnSpPr>
        <p:spPr>
          <a:xfrm>
            <a:off x="2663788" y="2674212"/>
            <a:ext cx="0" cy="643879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直線矢印コネクタ 155"/>
          <p:cNvCxnSpPr/>
          <p:nvPr/>
        </p:nvCxnSpPr>
        <p:spPr>
          <a:xfrm flipH="1">
            <a:off x="5580112" y="1515457"/>
            <a:ext cx="2520280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角丸四角形 159"/>
          <p:cNvSpPr/>
          <p:nvPr/>
        </p:nvSpPr>
        <p:spPr>
          <a:xfrm>
            <a:off x="3027423" y="2719256"/>
            <a:ext cx="2664296" cy="50405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サマーレビュー等を踏まえた</a:t>
            </a:r>
            <a:endParaRPr lang="en-US" altLang="ja-JP" sz="11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/>
            <a:r>
              <a:rPr lang="ja-JP" altLang="en-US" sz="14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総合区・各局間の調整</a:t>
            </a:r>
            <a:endParaRPr lang="ja-JP" altLang="en-US" sz="140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3032068" y="1299465"/>
            <a:ext cx="2520280" cy="2880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サマーレビュー（仮称）</a:t>
            </a:r>
          </a:p>
        </p:txBody>
      </p:sp>
      <p:sp>
        <p:nvSpPr>
          <p:cNvPr id="100" name="右矢印 99"/>
          <p:cNvSpPr/>
          <p:nvPr/>
        </p:nvSpPr>
        <p:spPr>
          <a:xfrm rot="10800000">
            <a:off x="3880496" y="3675247"/>
            <a:ext cx="720080" cy="360040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円/楕円 76"/>
          <p:cNvSpPr/>
          <p:nvPr/>
        </p:nvSpPr>
        <p:spPr>
          <a:xfrm>
            <a:off x="908077" y="6374021"/>
            <a:ext cx="4032448" cy="468000"/>
          </a:xfrm>
          <a:prstGeom prst="ellipse">
            <a:avLst/>
          </a:prstGeom>
          <a:solidFill>
            <a:schemeClr val="accent6">
              <a:lumMod val="60000"/>
              <a:lumOff val="40000"/>
              <a:alpha val="4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円/楕円 77"/>
          <p:cNvSpPr/>
          <p:nvPr/>
        </p:nvSpPr>
        <p:spPr>
          <a:xfrm>
            <a:off x="4216309" y="6374021"/>
            <a:ext cx="4032448" cy="468000"/>
          </a:xfrm>
          <a:prstGeom prst="ellipse">
            <a:avLst/>
          </a:prstGeom>
          <a:solidFill>
            <a:schemeClr val="accent6">
              <a:lumMod val="60000"/>
              <a:lumOff val="40000"/>
              <a:alpha val="4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1983388" y="6350206"/>
            <a:ext cx="18870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大阪市全体としての</a:t>
            </a:r>
            <a:endParaRPr kumimoji="1" lang="en-US" altLang="ja-JP" sz="12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/>
            <a:r>
              <a:rPr kumimoji="1"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施策の一体性を確保・継続</a:t>
            </a:r>
            <a:endParaRPr kumimoji="1" lang="ja-JP" altLang="en-US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86" name="テキスト ボックス 85"/>
          <p:cNvSpPr txBox="1"/>
          <p:nvPr/>
        </p:nvSpPr>
        <p:spPr>
          <a:xfrm>
            <a:off x="5083739" y="6350206"/>
            <a:ext cx="19431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地域の実情に応じた</a:t>
            </a:r>
            <a:endParaRPr kumimoji="1" lang="en-US" altLang="ja-JP" sz="12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/>
            <a:r>
              <a:rPr kumimoji="1"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特色ある行政サービスを充実</a:t>
            </a:r>
            <a:endParaRPr kumimoji="1" lang="ja-JP" altLang="en-US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91" name="正方形/長方形 90"/>
          <p:cNvSpPr/>
          <p:nvPr/>
        </p:nvSpPr>
        <p:spPr>
          <a:xfrm>
            <a:off x="0" y="-14165"/>
            <a:ext cx="9144000" cy="432000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ja-JP" altLang="en-US" sz="2000" b="1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３</a:t>
            </a:r>
            <a:r>
              <a:rPr lang="ja-JP" altLang="en-US" sz="20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20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総合区長の予算意見具申権の具体化</a:t>
            </a:r>
            <a:endParaRPr lang="ja-JP" altLang="en-US" sz="2000" b="1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95" name="テキスト ボックス 94"/>
          <p:cNvSpPr txBox="1"/>
          <p:nvPr/>
        </p:nvSpPr>
        <p:spPr>
          <a:xfrm>
            <a:off x="-121196" y="409781"/>
            <a:ext cx="35410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9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（２）</a:t>
            </a:r>
            <a:r>
              <a:rPr lang="ja-JP" altLang="en-US" sz="20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予算編成プロセス</a:t>
            </a:r>
            <a:endParaRPr lang="ja-JP" altLang="en-US" sz="20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grpSp>
        <p:nvGrpSpPr>
          <p:cNvPr id="18" name="グループ化 145"/>
          <p:cNvGrpSpPr/>
          <p:nvPr/>
        </p:nvGrpSpPr>
        <p:grpSpPr>
          <a:xfrm>
            <a:off x="8244408" y="3501008"/>
            <a:ext cx="720080" cy="569038"/>
            <a:chOff x="9900592" y="3717032"/>
            <a:chExt cx="659442" cy="497030"/>
          </a:xfrm>
        </p:grpSpPr>
        <p:grpSp>
          <p:nvGrpSpPr>
            <p:cNvPr id="20" name="グループ化 107"/>
            <p:cNvGrpSpPr/>
            <p:nvPr/>
          </p:nvGrpSpPr>
          <p:grpSpPr>
            <a:xfrm>
              <a:off x="10332640" y="3717032"/>
              <a:ext cx="227394" cy="353014"/>
              <a:chOff x="827584" y="404664"/>
              <a:chExt cx="1080120" cy="1634480"/>
            </a:xfrm>
          </p:grpSpPr>
          <p:sp>
            <p:nvSpPr>
              <p:cNvPr id="134" name="二等辺三角形 133"/>
              <p:cNvSpPr/>
              <p:nvPr/>
            </p:nvSpPr>
            <p:spPr>
              <a:xfrm>
                <a:off x="827584" y="1124744"/>
                <a:ext cx="1060704" cy="914400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5" name="フローチャート : 結合子 134"/>
              <p:cNvSpPr/>
              <p:nvPr/>
            </p:nvSpPr>
            <p:spPr>
              <a:xfrm>
                <a:off x="827584" y="404664"/>
                <a:ext cx="1080120" cy="1080120"/>
              </a:xfrm>
              <a:prstGeom prst="flowChart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1" name="グループ化 114"/>
            <p:cNvGrpSpPr/>
            <p:nvPr/>
          </p:nvGrpSpPr>
          <p:grpSpPr>
            <a:xfrm>
              <a:off x="10116616" y="3717032"/>
              <a:ext cx="227394" cy="353014"/>
              <a:chOff x="827584" y="404664"/>
              <a:chExt cx="1080120" cy="1634480"/>
            </a:xfrm>
          </p:grpSpPr>
          <p:sp>
            <p:nvSpPr>
              <p:cNvPr id="121" name="二等辺三角形 120"/>
              <p:cNvSpPr/>
              <p:nvPr/>
            </p:nvSpPr>
            <p:spPr>
              <a:xfrm>
                <a:off x="827584" y="1124744"/>
                <a:ext cx="1060704" cy="914400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4" name="フローチャート : 結合子 123"/>
              <p:cNvSpPr/>
              <p:nvPr/>
            </p:nvSpPr>
            <p:spPr>
              <a:xfrm>
                <a:off x="827584" y="404664"/>
                <a:ext cx="1080120" cy="1080120"/>
              </a:xfrm>
              <a:prstGeom prst="flowChart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2" name="グループ化 90"/>
            <p:cNvGrpSpPr/>
            <p:nvPr/>
          </p:nvGrpSpPr>
          <p:grpSpPr>
            <a:xfrm>
              <a:off x="10260632" y="3861048"/>
              <a:ext cx="227394" cy="353014"/>
              <a:chOff x="827584" y="404664"/>
              <a:chExt cx="1080120" cy="1634480"/>
            </a:xfrm>
          </p:grpSpPr>
          <p:sp>
            <p:nvSpPr>
              <p:cNvPr id="139" name="二等辺三角形 138"/>
              <p:cNvSpPr/>
              <p:nvPr/>
            </p:nvSpPr>
            <p:spPr>
              <a:xfrm>
                <a:off x="827584" y="1124744"/>
                <a:ext cx="1060704" cy="914400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0" name="フローチャート : 結合子 139"/>
              <p:cNvSpPr/>
              <p:nvPr/>
            </p:nvSpPr>
            <p:spPr>
              <a:xfrm>
                <a:off x="827584" y="404664"/>
                <a:ext cx="1080120" cy="1080120"/>
              </a:xfrm>
              <a:prstGeom prst="flowChart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3" name="グループ化 111"/>
            <p:cNvGrpSpPr/>
            <p:nvPr/>
          </p:nvGrpSpPr>
          <p:grpSpPr>
            <a:xfrm>
              <a:off x="9900592" y="3717032"/>
              <a:ext cx="227394" cy="353014"/>
              <a:chOff x="827584" y="404664"/>
              <a:chExt cx="1080120" cy="1634480"/>
            </a:xfrm>
          </p:grpSpPr>
          <p:sp>
            <p:nvSpPr>
              <p:cNvPr id="127" name="二等辺三角形 126"/>
              <p:cNvSpPr/>
              <p:nvPr/>
            </p:nvSpPr>
            <p:spPr>
              <a:xfrm>
                <a:off x="827584" y="1124744"/>
                <a:ext cx="1060704" cy="914400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0" name="フローチャート : 結合子 129"/>
              <p:cNvSpPr/>
              <p:nvPr/>
            </p:nvSpPr>
            <p:spPr>
              <a:xfrm>
                <a:off x="827584" y="404664"/>
                <a:ext cx="1080120" cy="1080120"/>
              </a:xfrm>
              <a:prstGeom prst="flowChart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4" name="グループ化 117"/>
            <p:cNvGrpSpPr/>
            <p:nvPr/>
          </p:nvGrpSpPr>
          <p:grpSpPr>
            <a:xfrm>
              <a:off x="10044608" y="3861048"/>
              <a:ext cx="227394" cy="353014"/>
              <a:chOff x="827584" y="404664"/>
              <a:chExt cx="1080120" cy="1634480"/>
            </a:xfrm>
          </p:grpSpPr>
          <p:sp>
            <p:nvSpPr>
              <p:cNvPr id="115" name="二等辺三角形 114"/>
              <p:cNvSpPr/>
              <p:nvPr/>
            </p:nvSpPr>
            <p:spPr>
              <a:xfrm>
                <a:off x="827584" y="1124744"/>
                <a:ext cx="1060704" cy="914400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8" name="フローチャート : 結合子 117"/>
              <p:cNvSpPr/>
              <p:nvPr/>
            </p:nvSpPr>
            <p:spPr>
              <a:xfrm>
                <a:off x="827584" y="404664"/>
                <a:ext cx="1080120" cy="1080120"/>
              </a:xfrm>
              <a:prstGeom prst="flowChart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99" name="正方形/長方形 27"/>
          <p:cNvSpPr>
            <a:spLocks noChangeArrowheads="1"/>
          </p:cNvSpPr>
          <p:nvPr/>
        </p:nvSpPr>
        <p:spPr bwMode="auto">
          <a:xfrm>
            <a:off x="8100392" y="-1289"/>
            <a:ext cx="1031875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ja-JP" altLang="en-US" sz="1100" b="1" dirty="0">
                <a:solidFill>
                  <a:srgbClr val="000000"/>
                </a:solidFill>
                <a:latin typeface="ＭＳ Ｐゴシック" charset="-128"/>
                <a:ea typeface="Meiryo UI" pitchFamily="50" charset="-128"/>
                <a:cs typeface="Meiryo UI" pitchFamily="50" charset="-128"/>
              </a:rPr>
              <a:t> 予算</a:t>
            </a:r>
            <a:r>
              <a:rPr lang="en-US" altLang="ja-JP" sz="1100" b="1" dirty="0" smtClean="0">
                <a:solidFill>
                  <a:srgbClr val="000000"/>
                </a:solidFill>
                <a:latin typeface="ＭＳ Ｐゴシック" charset="-128"/>
                <a:ea typeface="Meiryo UI" pitchFamily="50" charset="-128"/>
                <a:cs typeface="Meiryo UI" pitchFamily="50" charset="-128"/>
              </a:rPr>
              <a:t>-</a:t>
            </a:r>
            <a:r>
              <a:rPr lang="ja-JP" altLang="en-US" sz="1100" b="1" dirty="0">
                <a:solidFill>
                  <a:srgbClr val="000000"/>
                </a:solidFill>
                <a:latin typeface="ＭＳ Ｐゴシック" charset="-128"/>
                <a:ea typeface="Meiryo UI" pitchFamily="50" charset="-128"/>
                <a:cs typeface="Meiryo UI" pitchFamily="50" charset="-128"/>
              </a:rPr>
              <a:t>５</a:t>
            </a:r>
            <a:endParaRPr lang="ja-JP" altLang="en-US" sz="1200" b="1" dirty="0">
              <a:solidFill>
                <a:srgbClr val="000000"/>
              </a:solidFill>
              <a:latin typeface="ＭＳ Ｐゴシック" charset="-128"/>
              <a:ea typeface="Meiryo UI" pitchFamily="50" charset="-128"/>
              <a:cs typeface="Meiryo UI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32679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二等辺三角形 3"/>
          <p:cNvSpPr/>
          <p:nvPr/>
        </p:nvSpPr>
        <p:spPr>
          <a:xfrm flipV="1">
            <a:off x="2913991" y="5490344"/>
            <a:ext cx="3022977" cy="311192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65"/>
          <p:cNvGrpSpPr/>
          <p:nvPr/>
        </p:nvGrpSpPr>
        <p:grpSpPr>
          <a:xfrm>
            <a:off x="971600" y="2538016"/>
            <a:ext cx="1944216" cy="2924611"/>
            <a:chOff x="433873" y="3212976"/>
            <a:chExt cx="1944216" cy="2446843"/>
          </a:xfrm>
        </p:grpSpPr>
        <p:sp>
          <p:nvSpPr>
            <p:cNvPr id="67" name="四角形: メモ 33"/>
            <p:cNvSpPr/>
            <p:nvPr/>
          </p:nvSpPr>
          <p:spPr>
            <a:xfrm>
              <a:off x="467544" y="3212976"/>
              <a:ext cx="1872208" cy="2446843"/>
            </a:xfrm>
            <a:prstGeom prst="foldedCorner">
              <a:avLst>
                <a:gd name="adj" fmla="val 9055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2" name="テキスト ボックス 81"/>
            <p:cNvSpPr txBox="1"/>
            <p:nvPr/>
          </p:nvSpPr>
          <p:spPr>
            <a:xfrm>
              <a:off x="611560" y="3274146"/>
              <a:ext cx="1584176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200" dirty="0"/>
                <a:t>XX</a:t>
              </a:r>
              <a:r>
                <a:rPr kumimoji="1" lang="ja-JP" altLang="en-US" sz="1200" dirty="0"/>
                <a:t>年度 大阪市予算</a:t>
              </a:r>
            </a:p>
          </p:txBody>
        </p:sp>
        <p:sp>
          <p:nvSpPr>
            <p:cNvPr id="83" name="テキスト ボックス 82"/>
            <p:cNvSpPr txBox="1"/>
            <p:nvPr/>
          </p:nvSpPr>
          <p:spPr>
            <a:xfrm>
              <a:off x="433873" y="5042812"/>
              <a:ext cx="1944216" cy="4826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9388" indent="-179388">
                <a:buFont typeface="Wingdings" panose="05000000000000000000" pitchFamily="2" charset="2"/>
                <a:buChar char="Ø"/>
              </a:pPr>
              <a:r>
                <a:rPr kumimoji="1" lang="ja-JP" altLang="en-US" sz="10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歳出予算は目的別（おおむね局別）に区分して計上</a:t>
              </a:r>
              <a:endParaRPr kumimoji="1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179388" indent="-179388">
                <a:buFont typeface="Wingdings" panose="05000000000000000000" pitchFamily="2" charset="2"/>
                <a:buChar char="Ø"/>
              </a:pPr>
              <a:r>
                <a:rPr kumimoji="1" lang="ja-JP" altLang="en-US" sz="10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性質</a:t>
              </a:r>
              <a:r>
                <a:rPr kumimoji="1" lang="ja-JP" altLang="en-US" sz="10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別の</a:t>
              </a:r>
              <a:r>
                <a:rPr kumimoji="1" lang="ja-JP" altLang="en-US" sz="10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内訳や財源内訳などは、説明資料で公表</a:t>
              </a:r>
              <a:endParaRPr kumimoji="1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38" name="四角形: 角を丸くする 37"/>
          <p:cNvSpPr/>
          <p:nvPr/>
        </p:nvSpPr>
        <p:spPr>
          <a:xfrm>
            <a:off x="3525551" y="2754040"/>
            <a:ext cx="3168352" cy="30844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36000" bIns="36000" rtlCol="0" anchor="ctr">
            <a:spAutoFit/>
          </a:bodyPr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総合区別の予算説明資料</a:t>
            </a:r>
          </a:p>
        </p:txBody>
      </p:sp>
      <p:grpSp>
        <p:nvGrpSpPr>
          <p:cNvPr id="3" name="グループ化 47"/>
          <p:cNvGrpSpPr/>
          <p:nvPr/>
        </p:nvGrpSpPr>
        <p:grpSpPr>
          <a:xfrm>
            <a:off x="3021495" y="3177293"/>
            <a:ext cx="4392488" cy="1903909"/>
            <a:chOff x="2483768" y="3645024"/>
            <a:chExt cx="4044382" cy="1512168"/>
          </a:xfrm>
        </p:grpSpPr>
        <p:sp>
          <p:nvSpPr>
            <p:cNvPr id="49" name="四角形: メモ 10"/>
            <p:cNvSpPr/>
            <p:nvPr/>
          </p:nvSpPr>
          <p:spPr>
            <a:xfrm>
              <a:off x="2627784" y="3861048"/>
              <a:ext cx="876030" cy="1296144"/>
            </a:xfrm>
            <a:prstGeom prst="foldedCorner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t"/>
            <a:lstStyle/>
            <a:p>
              <a:pPr algn="ctr"/>
              <a:endParaRPr kumimoji="1" lang="ja-JP" altLang="en-US" sz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0" name="四角形: メモ 22"/>
            <p:cNvSpPr/>
            <p:nvPr/>
          </p:nvSpPr>
          <p:spPr>
            <a:xfrm>
              <a:off x="3635896" y="3861048"/>
              <a:ext cx="876030" cy="1296144"/>
            </a:xfrm>
            <a:prstGeom prst="foldedCorner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t"/>
            <a:lstStyle/>
            <a:p>
              <a:pPr algn="ctr"/>
              <a:endParaRPr kumimoji="1" lang="ja-JP" altLang="en-US" sz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1" name="四角形: メモ 23"/>
            <p:cNvSpPr/>
            <p:nvPr/>
          </p:nvSpPr>
          <p:spPr>
            <a:xfrm>
              <a:off x="4644008" y="3861048"/>
              <a:ext cx="876030" cy="1296144"/>
            </a:xfrm>
            <a:prstGeom prst="foldedCorner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t"/>
            <a:lstStyle/>
            <a:p>
              <a:pPr algn="ctr"/>
              <a:endParaRPr kumimoji="1" lang="ja-JP" altLang="en-US" sz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2" name="四角形: メモ 24"/>
            <p:cNvSpPr/>
            <p:nvPr/>
          </p:nvSpPr>
          <p:spPr>
            <a:xfrm>
              <a:off x="5652120" y="3861048"/>
              <a:ext cx="876030" cy="1296144"/>
            </a:xfrm>
            <a:prstGeom prst="foldedCorner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t"/>
            <a:lstStyle/>
            <a:p>
              <a:pPr algn="ctr"/>
              <a:endParaRPr kumimoji="1" lang="ja-JP" altLang="en-US" sz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3" name="四角形: メモ 29"/>
            <p:cNvSpPr/>
            <p:nvPr/>
          </p:nvSpPr>
          <p:spPr>
            <a:xfrm>
              <a:off x="2483768" y="3645024"/>
              <a:ext cx="876030" cy="1296144"/>
            </a:xfrm>
            <a:prstGeom prst="foldedCorner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t"/>
            <a:lstStyle/>
            <a:p>
              <a:pPr algn="ctr"/>
              <a:endPara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lang="ja-JP" altLang="en-US" sz="12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○○</a:t>
              </a:r>
              <a:r>
                <a:rPr kumimoji="1" lang="ja-JP" altLang="en-US" sz="12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区</a:t>
              </a:r>
              <a:endPara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kumimoji="1"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予算の概要</a:t>
              </a:r>
            </a:p>
          </p:txBody>
        </p:sp>
        <p:sp>
          <p:nvSpPr>
            <p:cNvPr id="54" name="四角形: メモ 30"/>
            <p:cNvSpPr/>
            <p:nvPr/>
          </p:nvSpPr>
          <p:spPr>
            <a:xfrm>
              <a:off x="3491880" y="3645024"/>
              <a:ext cx="876030" cy="1296144"/>
            </a:xfrm>
            <a:prstGeom prst="foldedCorner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t"/>
            <a:lstStyle/>
            <a:p>
              <a:pPr algn="ctr"/>
              <a:endPara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lang="ja-JP" altLang="en-US" sz="12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△△</a:t>
              </a:r>
              <a:r>
                <a:rPr kumimoji="1" lang="ja-JP" altLang="en-US" sz="12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区</a:t>
              </a:r>
              <a:endPara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kumimoji="1"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予算の概要</a:t>
              </a:r>
            </a:p>
          </p:txBody>
        </p:sp>
        <p:sp>
          <p:nvSpPr>
            <p:cNvPr id="56" name="四角形: メモ 31"/>
            <p:cNvSpPr/>
            <p:nvPr/>
          </p:nvSpPr>
          <p:spPr>
            <a:xfrm>
              <a:off x="4499992" y="3645024"/>
              <a:ext cx="876030" cy="1296144"/>
            </a:xfrm>
            <a:prstGeom prst="foldedCorner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t"/>
            <a:lstStyle/>
            <a:p>
              <a:pPr algn="ctr"/>
              <a:endPara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lang="ja-JP" altLang="en-US" sz="12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□□</a:t>
              </a:r>
              <a:r>
                <a:rPr kumimoji="1" lang="ja-JP" altLang="en-US" sz="12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区</a:t>
              </a:r>
              <a:endPara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kumimoji="1"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予算の概要</a:t>
              </a:r>
            </a:p>
          </p:txBody>
        </p:sp>
        <p:sp>
          <p:nvSpPr>
            <p:cNvPr id="57" name="四角形: メモ 32"/>
            <p:cNvSpPr/>
            <p:nvPr/>
          </p:nvSpPr>
          <p:spPr>
            <a:xfrm>
              <a:off x="5508104" y="3645024"/>
              <a:ext cx="876030" cy="1296144"/>
            </a:xfrm>
            <a:prstGeom prst="foldedCorner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t"/>
            <a:lstStyle/>
            <a:p>
              <a:pPr algn="ctr"/>
              <a:endPara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lang="ja-JP" altLang="en-US" sz="12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◇◇</a:t>
              </a:r>
              <a:r>
                <a:rPr kumimoji="1" lang="ja-JP" altLang="en-US" sz="12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区</a:t>
              </a:r>
              <a:endPara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kumimoji="1"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予算の概要</a:t>
              </a:r>
            </a:p>
          </p:txBody>
        </p:sp>
      </p:grpSp>
      <p:graphicFrame>
        <p:nvGraphicFramePr>
          <p:cNvPr id="68" name="グラフ 6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9257602"/>
              </p:ext>
            </p:extLst>
          </p:nvPr>
        </p:nvGraphicFramePr>
        <p:xfrm>
          <a:off x="2822225" y="3713050"/>
          <a:ext cx="1398504" cy="9869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1" name="グラフ 10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6932517"/>
              </p:ext>
            </p:extLst>
          </p:nvPr>
        </p:nvGraphicFramePr>
        <p:xfrm>
          <a:off x="4965711" y="3713050"/>
          <a:ext cx="1476198" cy="9838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2" name="グラフ 10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8926918"/>
              </p:ext>
            </p:extLst>
          </p:nvPr>
        </p:nvGraphicFramePr>
        <p:xfrm>
          <a:off x="4024606" y="3713055"/>
          <a:ext cx="1165421" cy="980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03" name="グラフ 102"/>
          <p:cNvGraphicFramePr/>
          <p:nvPr/>
        </p:nvGraphicFramePr>
        <p:xfrm>
          <a:off x="681743" y="2898056"/>
          <a:ext cx="2550713" cy="1700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04" name="テキスト ボックス 103"/>
          <p:cNvSpPr txBox="1"/>
          <p:nvPr/>
        </p:nvSpPr>
        <p:spPr>
          <a:xfrm>
            <a:off x="1619672" y="3573016"/>
            <a:ext cx="10081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/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目的別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</p:txBody>
      </p:sp>
      <p:sp>
        <p:nvSpPr>
          <p:cNvPr id="105" name="テキスト ボックス 104"/>
          <p:cNvSpPr txBox="1"/>
          <p:nvPr/>
        </p:nvSpPr>
        <p:spPr>
          <a:xfrm>
            <a:off x="2121903" y="3330104"/>
            <a:ext cx="87923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/>
            <a:r>
              <a:rPr lang="ja-JP" altLang="en-US" sz="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福祉</a:t>
            </a:r>
            <a:r>
              <a:rPr kumimoji="1" lang="ja-JP" altLang="en-US" sz="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費</a:t>
            </a:r>
            <a:endParaRPr kumimoji="1" lang="en-US" altLang="ja-JP" sz="8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1905879" y="3978176"/>
            <a:ext cx="8792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/>
            <a:r>
              <a:rPr lang="ja-JP" altLang="en-US" sz="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こども</a:t>
            </a:r>
          </a:p>
          <a:p>
            <a:pPr marL="179388" indent="-179388"/>
            <a:r>
              <a:rPr kumimoji="1" lang="ja-JP" altLang="en-US" sz="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青少年</a:t>
            </a:r>
          </a:p>
          <a:p>
            <a:pPr marL="179388" indent="-179388"/>
            <a:r>
              <a:rPr lang="ja-JP" altLang="en-US" sz="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費</a:t>
            </a:r>
            <a:endParaRPr kumimoji="1" lang="en-US" altLang="ja-JP" sz="8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1257807" y="3906168"/>
            <a:ext cx="87923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/>
            <a:r>
              <a:rPr lang="ja-JP" altLang="en-US" sz="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土木費</a:t>
            </a:r>
            <a:endParaRPr lang="en-US" altLang="ja-JP" sz="8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1257807" y="3330104"/>
            <a:ext cx="8792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/>
            <a:r>
              <a:rPr lang="ja-JP" altLang="en-US" sz="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経済</a:t>
            </a:r>
            <a:endParaRPr lang="en-US" altLang="ja-JP" sz="8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9388" indent="-179388"/>
            <a:r>
              <a:rPr lang="ja-JP" altLang="en-US" sz="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戦略費</a:t>
            </a:r>
            <a:endParaRPr lang="en-US" altLang="ja-JP" sz="8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0" name="吹き出し: 四角形 39"/>
          <p:cNvSpPr/>
          <p:nvPr/>
        </p:nvSpPr>
        <p:spPr>
          <a:xfrm>
            <a:off x="7557999" y="3605750"/>
            <a:ext cx="1440160" cy="461665"/>
          </a:xfrm>
          <a:prstGeom prst="wedgeRectCallout">
            <a:avLst>
              <a:gd name="adj1" fmla="val -64966"/>
              <a:gd name="adj2" fmla="val 57296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新規・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充実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は何だろう・・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" name="吹き出し: 四角形 40"/>
          <p:cNvSpPr/>
          <p:nvPr/>
        </p:nvSpPr>
        <p:spPr>
          <a:xfrm>
            <a:off x="7557999" y="4181814"/>
            <a:ext cx="1440160" cy="461665"/>
          </a:xfrm>
          <a:prstGeom prst="wedgeRectCallout">
            <a:avLst>
              <a:gd name="adj1" fmla="val -64084"/>
              <a:gd name="adj2" fmla="val 61683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私たち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の要望は実現したかな・・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" name="吹き出し: 四角形 41"/>
          <p:cNvSpPr/>
          <p:nvPr/>
        </p:nvSpPr>
        <p:spPr>
          <a:xfrm>
            <a:off x="7557999" y="4757878"/>
            <a:ext cx="1440160" cy="461665"/>
          </a:xfrm>
          <a:prstGeom prst="wedgeRectCallout">
            <a:avLst>
              <a:gd name="adj1" fmla="val -63039"/>
              <a:gd name="adj2" fmla="val 4941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よそ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の総合区と比べてどうだろうか・・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2877479" y="2525630"/>
            <a:ext cx="841897" cy="31495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1400" b="1" dirty="0">
                <a:ln w="11430" cmpd="sng">
                  <a:solidFill>
                    <a:schemeClr val="tx2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Meiryo UI" pitchFamily="50" charset="-128"/>
                <a:ea typeface="Meiryo UI" pitchFamily="50" charset="-128"/>
                <a:cs typeface="Meiryo UI" pitchFamily="50" charset="-128"/>
              </a:rPr>
              <a:t>加えて</a:t>
            </a:r>
            <a:r>
              <a:rPr lang="en-US" altLang="ja-JP" sz="1400" b="1" dirty="0">
                <a:ln w="11430" cmpd="sng">
                  <a:solidFill>
                    <a:schemeClr val="tx2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Meiryo UI" pitchFamily="50" charset="-128"/>
                <a:ea typeface="Meiryo UI" pitchFamily="50" charset="-128"/>
                <a:cs typeface="Meiryo UI" pitchFamily="50" charset="-128"/>
              </a:rPr>
              <a:t>…</a:t>
            </a:r>
            <a:endParaRPr lang="ja-JP" altLang="en-US" sz="1400" b="1" dirty="0">
              <a:ln w="11430" cmpd="sng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1">
                  <a:lumMod val="40000"/>
                  <a:lumOff val="60000"/>
                </a:schemeClr>
              </a:solidFill>
              <a:effectLst/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9" name="吹き出し: 四角形 38"/>
          <p:cNvSpPr/>
          <p:nvPr/>
        </p:nvSpPr>
        <p:spPr>
          <a:xfrm>
            <a:off x="141175" y="3950459"/>
            <a:ext cx="771354" cy="646331"/>
          </a:xfrm>
          <a:prstGeom prst="wedgeRectCallout">
            <a:avLst>
              <a:gd name="adj1" fmla="val 75609"/>
              <a:gd name="adj2" fmla="val -1835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他市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と比べてどうだろうか・・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吹き出し: 四角形 38"/>
          <p:cNvSpPr/>
          <p:nvPr/>
        </p:nvSpPr>
        <p:spPr>
          <a:xfrm>
            <a:off x="141175" y="2970064"/>
            <a:ext cx="792088" cy="830997"/>
          </a:xfrm>
          <a:prstGeom prst="wedgeRectCallout">
            <a:avLst>
              <a:gd name="adj1" fmla="val 76118"/>
              <a:gd name="adj2" fmla="val 3605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市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全体の市税の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使い道は・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endParaRPr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" name="吹き出し: 四角形 38"/>
          <p:cNvSpPr/>
          <p:nvPr/>
        </p:nvSpPr>
        <p:spPr>
          <a:xfrm>
            <a:off x="7557999" y="3029686"/>
            <a:ext cx="1440160" cy="461665"/>
          </a:xfrm>
          <a:prstGeom prst="wedgeRectCallout">
            <a:avLst>
              <a:gd name="adj1" fmla="val -64966"/>
              <a:gd name="adj2" fmla="val 6435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どの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分野に力を入れているのだろう・・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0" y="-14165"/>
            <a:ext cx="9144000" cy="432000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0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４　総合区予算の「見える化」</a:t>
            </a:r>
            <a:endParaRPr lang="ja-JP" altLang="en-US" sz="2000" b="1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149626" y="1149870"/>
            <a:ext cx="8921803" cy="1034061"/>
          </a:xfrm>
          <a:prstGeom prst="rect">
            <a:avLst/>
          </a:prstGeom>
          <a:gradFill>
            <a:gsLst>
              <a:gs pos="0">
                <a:schemeClr val="accent6">
                  <a:tint val="50000"/>
                  <a:satMod val="300000"/>
                </a:schemeClr>
              </a:gs>
              <a:gs pos="35000">
                <a:schemeClr val="accent6">
                  <a:tint val="37000"/>
                  <a:satMod val="300000"/>
                </a:schemeClr>
              </a:gs>
              <a:gs pos="100000">
                <a:schemeClr val="accent6">
                  <a:tint val="15000"/>
                  <a:satMod val="350000"/>
                </a:schemeClr>
              </a:gs>
            </a:gsLst>
            <a:lin ang="16200000" scaled="1"/>
          </a:gradFill>
          <a:ln w="127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marL="177800" indent="-95250">
              <a:lnSpc>
                <a:spcPts val="2500"/>
              </a:lnSpc>
            </a:pP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itchFamily="50" charset="-128"/>
            </a:endParaRPr>
          </a:p>
          <a:p>
            <a:pPr marL="179388" indent="-96838">
              <a:lnSpc>
                <a:spcPts val="2500"/>
              </a:lnSpc>
            </a:pP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◆　</a:t>
            </a:r>
            <a:r>
              <a:rPr lang="ja-JP" altLang="en-US" sz="16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総合区長が財務マネジメントをより発揮できることになるため 、その内容について説明責任を果たす</a:t>
            </a:r>
            <a:endParaRPr lang="en-US" altLang="ja-JP" sz="16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179388" indent="-96838">
              <a:lnSpc>
                <a:spcPts val="2500"/>
              </a:lnSpc>
            </a:pPr>
            <a:r>
              <a:rPr lang="ja-JP" altLang="en-US" sz="16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◆　個々の総合区の予算の姿が分かり、他の総合区との比較も可能となるよう、予算書の構成や新たな</a:t>
            </a:r>
            <a:endParaRPr lang="en-US" altLang="ja-JP" sz="16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179388" indent="-96838">
              <a:lnSpc>
                <a:spcPts val="2500"/>
              </a:lnSpc>
            </a:pPr>
            <a:r>
              <a:rPr lang="ja-JP" altLang="en-US" sz="16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 説明資料の工夫などについて検討を重ね、予算の一層の「見える化」を推進</a:t>
            </a:r>
            <a:endParaRPr lang="en-US" altLang="ja-JP" sz="16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179388" indent="-96838">
              <a:lnSpc>
                <a:spcPts val="2500"/>
              </a:lnSpc>
            </a:pPr>
            <a:endParaRPr lang="ja-JP" altLang="en-US" sz="160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47" name="ホームベース 46"/>
          <p:cNvSpPr/>
          <p:nvPr/>
        </p:nvSpPr>
        <p:spPr>
          <a:xfrm>
            <a:off x="149683" y="885371"/>
            <a:ext cx="1923624" cy="304800"/>
          </a:xfrm>
          <a:prstGeom prst="homePlate">
            <a:avLst/>
          </a:prstGeom>
          <a:solidFill>
            <a:schemeClr val="bg1"/>
          </a:solidFill>
          <a:ln w="127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 総合区設置後</a:t>
            </a:r>
            <a:endParaRPr lang="en-US" altLang="ja-JP" b="1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-121196" y="476672"/>
            <a:ext cx="6997452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9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（１）拡大する総合区予算についての説明責任</a:t>
            </a:r>
            <a:endParaRPr lang="ja-JP" altLang="en-US" sz="19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8" name="角丸四角形 57"/>
          <p:cNvSpPr/>
          <p:nvPr/>
        </p:nvSpPr>
        <p:spPr>
          <a:xfrm>
            <a:off x="1101556" y="6012745"/>
            <a:ext cx="6926424" cy="557065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地域住民の市政・区政への理解と関心が高まり、</a:t>
            </a:r>
            <a:endParaRPr lang="en-US" altLang="ja-JP" sz="1600" b="1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より一層声が届きやすい市政・区政の実現へ</a:t>
            </a:r>
            <a:endParaRPr lang="ja-JP" altLang="en-US" sz="1600" b="1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graphicFrame>
        <p:nvGraphicFramePr>
          <p:cNvPr id="43" name="グラフ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3480199"/>
              </p:ext>
            </p:extLst>
          </p:nvPr>
        </p:nvGraphicFramePr>
        <p:xfrm>
          <a:off x="6012160" y="3717032"/>
          <a:ext cx="1476198" cy="9838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59" name="正方形/長方形 27"/>
          <p:cNvSpPr>
            <a:spLocks noChangeArrowheads="1"/>
          </p:cNvSpPr>
          <p:nvPr/>
        </p:nvSpPr>
        <p:spPr bwMode="auto">
          <a:xfrm>
            <a:off x="8100392" y="6597352"/>
            <a:ext cx="1031875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ja-JP" altLang="en-US" sz="1100" b="1" dirty="0">
                <a:solidFill>
                  <a:srgbClr val="000000"/>
                </a:solidFill>
                <a:latin typeface="ＭＳ Ｐゴシック" charset="-128"/>
                <a:ea typeface="Meiryo UI" pitchFamily="50" charset="-128"/>
                <a:cs typeface="Meiryo UI" pitchFamily="50" charset="-128"/>
              </a:rPr>
              <a:t> 予算</a:t>
            </a:r>
            <a:r>
              <a:rPr lang="en-US" altLang="ja-JP" sz="1100" b="1" dirty="0" smtClean="0">
                <a:solidFill>
                  <a:srgbClr val="000000"/>
                </a:solidFill>
                <a:latin typeface="ＭＳ Ｐゴシック" charset="-128"/>
                <a:ea typeface="Meiryo UI" pitchFamily="50" charset="-128"/>
                <a:cs typeface="Meiryo UI" pitchFamily="50" charset="-128"/>
              </a:rPr>
              <a:t>-</a:t>
            </a:r>
            <a:r>
              <a:rPr lang="ja-JP" altLang="en-US" sz="1100" b="1" dirty="0">
                <a:solidFill>
                  <a:srgbClr val="000000"/>
                </a:solidFill>
                <a:latin typeface="ＭＳ Ｐゴシック" charset="-128"/>
                <a:ea typeface="Meiryo UI" pitchFamily="50" charset="-128"/>
                <a:cs typeface="Meiryo UI" pitchFamily="50" charset="-128"/>
              </a:rPr>
              <a:t>６</a:t>
            </a:r>
            <a:endParaRPr lang="ja-JP" altLang="en-US" sz="1200" b="1" dirty="0">
              <a:solidFill>
                <a:srgbClr val="000000"/>
              </a:solidFill>
              <a:latin typeface="ＭＳ Ｐゴシック" charset="-128"/>
              <a:ea typeface="Meiryo UI" pitchFamily="50" charset="-128"/>
              <a:cs typeface="Meiryo UI" pitchFamily="50" charset="-128"/>
            </a:endParaRPr>
          </a:p>
        </p:txBody>
      </p:sp>
      <p:grpSp>
        <p:nvGrpSpPr>
          <p:cNvPr id="78" name="グループ化 77"/>
          <p:cNvGrpSpPr/>
          <p:nvPr/>
        </p:nvGrpSpPr>
        <p:grpSpPr>
          <a:xfrm>
            <a:off x="6372200" y="4941168"/>
            <a:ext cx="945105" cy="954444"/>
            <a:chOff x="6444208" y="4941168"/>
            <a:chExt cx="945105" cy="954444"/>
          </a:xfrm>
        </p:grpSpPr>
        <p:grpSp>
          <p:nvGrpSpPr>
            <p:cNvPr id="45" name="グループ化 62"/>
            <p:cNvGrpSpPr/>
            <p:nvPr/>
          </p:nvGrpSpPr>
          <p:grpSpPr>
            <a:xfrm>
              <a:off x="6444208" y="4941168"/>
              <a:ext cx="945105" cy="711198"/>
              <a:chOff x="1043608" y="5085184"/>
              <a:chExt cx="1080120" cy="864096"/>
            </a:xfrm>
          </p:grpSpPr>
          <p:grpSp>
            <p:nvGrpSpPr>
              <p:cNvPr id="60" name="グループ化 107"/>
              <p:cNvGrpSpPr/>
              <p:nvPr/>
            </p:nvGrpSpPr>
            <p:grpSpPr>
              <a:xfrm>
                <a:off x="1751272" y="5085184"/>
                <a:ext cx="372456" cy="613721"/>
                <a:chOff x="827584" y="404664"/>
                <a:chExt cx="1080120" cy="1634480"/>
              </a:xfrm>
            </p:grpSpPr>
            <p:sp>
              <p:nvSpPr>
                <p:cNvPr id="74" name="二等辺三角形 73"/>
                <p:cNvSpPr/>
                <p:nvPr/>
              </p:nvSpPr>
              <p:spPr>
                <a:xfrm>
                  <a:off x="827584" y="1124744"/>
                  <a:ext cx="1060704" cy="914400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5" name="フローチャート : 結合子 74"/>
                <p:cNvSpPr/>
                <p:nvPr/>
              </p:nvSpPr>
              <p:spPr>
                <a:xfrm>
                  <a:off x="827584" y="404664"/>
                  <a:ext cx="1080120" cy="1080120"/>
                </a:xfrm>
                <a:prstGeom prst="flowChartConnector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1" name="グループ化 114"/>
              <p:cNvGrpSpPr/>
              <p:nvPr/>
            </p:nvGrpSpPr>
            <p:grpSpPr>
              <a:xfrm>
                <a:off x="1397440" y="5085184"/>
                <a:ext cx="372456" cy="613721"/>
                <a:chOff x="827584" y="404664"/>
                <a:chExt cx="1080120" cy="1634480"/>
              </a:xfrm>
            </p:grpSpPr>
            <p:sp>
              <p:nvSpPr>
                <p:cNvPr id="72" name="二等辺三角形 71"/>
                <p:cNvSpPr/>
                <p:nvPr/>
              </p:nvSpPr>
              <p:spPr>
                <a:xfrm>
                  <a:off x="827584" y="1124744"/>
                  <a:ext cx="1060704" cy="914400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3" name="フローチャート : 結合子 72"/>
                <p:cNvSpPr/>
                <p:nvPr/>
              </p:nvSpPr>
              <p:spPr>
                <a:xfrm>
                  <a:off x="827584" y="404664"/>
                  <a:ext cx="1080120" cy="1080120"/>
                </a:xfrm>
                <a:prstGeom prst="flowChartConnector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62" name="二等辺三角形 61"/>
              <p:cNvSpPr/>
              <p:nvPr/>
            </p:nvSpPr>
            <p:spPr>
              <a:xfrm>
                <a:off x="1633327" y="5605937"/>
                <a:ext cx="365761" cy="343343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3" name="フローチャート : 結合子 62"/>
              <p:cNvSpPr/>
              <p:nvPr/>
            </p:nvSpPr>
            <p:spPr>
              <a:xfrm>
                <a:off x="1633327" y="5335559"/>
                <a:ext cx="372456" cy="405568"/>
              </a:xfrm>
              <a:prstGeom prst="flowChart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64" name="グループ化 111"/>
              <p:cNvGrpSpPr/>
              <p:nvPr/>
            </p:nvGrpSpPr>
            <p:grpSpPr>
              <a:xfrm>
                <a:off x="1043608" y="5085184"/>
                <a:ext cx="372456" cy="613721"/>
                <a:chOff x="827584" y="404664"/>
                <a:chExt cx="1080120" cy="1634480"/>
              </a:xfrm>
            </p:grpSpPr>
            <p:sp>
              <p:nvSpPr>
                <p:cNvPr id="70" name="二等辺三角形 69"/>
                <p:cNvSpPr/>
                <p:nvPr/>
              </p:nvSpPr>
              <p:spPr>
                <a:xfrm>
                  <a:off x="827584" y="1124744"/>
                  <a:ext cx="1060704" cy="914400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1" name="フローチャート : 結合子 70"/>
                <p:cNvSpPr/>
                <p:nvPr/>
              </p:nvSpPr>
              <p:spPr>
                <a:xfrm>
                  <a:off x="827584" y="404664"/>
                  <a:ext cx="1080120" cy="1080120"/>
                </a:xfrm>
                <a:prstGeom prst="flowChartConnector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5" name="グループ化 117"/>
              <p:cNvGrpSpPr/>
              <p:nvPr/>
            </p:nvGrpSpPr>
            <p:grpSpPr>
              <a:xfrm>
                <a:off x="1279496" y="5335559"/>
                <a:ext cx="372456" cy="613721"/>
                <a:chOff x="827584" y="404664"/>
                <a:chExt cx="1080120" cy="1634480"/>
              </a:xfrm>
            </p:grpSpPr>
            <p:sp>
              <p:nvSpPr>
                <p:cNvPr id="66" name="二等辺三角形 65"/>
                <p:cNvSpPr/>
                <p:nvPr/>
              </p:nvSpPr>
              <p:spPr>
                <a:xfrm>
                  <a:off x="827584" y="1124744"/>
                  <a:ext cx="1060704" cy="914400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9" name="フローチャート : 結合子 68"/>
                <p:cNvSpPr/>
                <p:nvPr/>
              </p:nvSpPr>
              <p:spPr>
                <a:xfrm>
                  <a:off x="827584" y="404664"/>
                  <a:ext cx="1080120" cy="1080120"/>
                </a:xfrm>
                <a:prstGeom prst="flowChartConnector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sp>
          <p:nvSpPr>
            <p:cNvPr id="76" name="角丸四角形 75"/>
            <p:cNvSpPr/>
            <p:nvPr/>
          </p:nvSpPr>
          <p:spPr>
            <a:xfrm>
              <a:off x="6444208" y="5661248"/>
              <a:ext cx="945105" cy="234364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36000" rIns="0" bIns="36000" rtlCol="0" anchor="ctr">
              <a:spAutoFit/>
            </a:bodyPr>
            <a:lstStyle/>
            <a:p>
              <a:pPr algn="ctr"/>
              <a:r>
                <a:rPr kumimoji="1" lang="ja-JP" altLang="en-US" sz="1200" b="1" dirty="0" smtClean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住 民</a:t>
              </a:r>
              <a:endParaRPr kumimoji="1" lang="ja-JP" altLang="en-US" sz="1200" b="1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14892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11955</TotalTime>
  <Words>935</Words>
  <Application>Microsoft Office PowerPoint</Application>
  <PresentationFormat>画面に合わせる (4:3)</PresentationFormat>
  <Paragraphs>221</Paragraphs>
  <Slides>8</Slides>
  <Notes>7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6" baseType="lpstr">
      <vt:lpstr>HGPｺﾞｼｯｸE</vt:lpstr>
      <vt:lpstr>Meiryo UI</vt:lpstr>
      <vt:lpstr>ＭＳ Ｐゴシック</vt:lpstr>
      <vt:lpstr>メイリオ</vt:lpstr>
      <vt:lpstr>Arial</vt:lpstr>
      <vt:lpstr>Calibri</vt:lpstr>
      <vt:lpstr>Wingdings</vt:lpstr>
      <vt:lpstr>Office テーマ</vt:lpstr>
      <vt:lpstr>PowerPoint プレゼンテーション</vt:lpstr>
      <vt:lpstr>目　　次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/>
  <cp:lastModifiedBy>米谷 隆平</cp:lastModifiedBy>
  <cp:revision>1429</cp:revision>
  <cp:lastPrinted>2017-08-03T09:16:11Z</cp:lastPrinted>
  <dcterms:created xsi:type="dcterms:W3CDTF">2013-07-16T06:48:23Z</dcterms:created>
  <dcterms:modified xsi:type="dcterms:W3CDTF">2017-08-16T04:28:53Z</dcterms:modified>
</cp:coreProperties>
</file>