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18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6422" autoAdjust="0"/>
  </p:normalViewPr>
  <p:slideViewPr>
    <p:cSldViewPr>
      <p:cViewPr varScale="1">
        <p:scale>
          <a:sx n="70" d="100"/>
          <a:sy n="70" d="100"/>
        </p:scale>
        <p:origin x="151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2017/8/16</a:t>
            </a:fld>
            <a:endParaRPr kumimoji="1" lang="ja-JP" altLang="en-US"/>
          </a:p>
        </p:txBody>
      </p:sp>
      <p:sp>
        <p:nvSpPr>
          <p:cNvPr id="4" name="スライド イメージ プレースホルダ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24423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68DAC5-8273-4BD4-8CB7-61BAD629D79B}" type="slidenum">
              <a:rPr kumimoji="1" lang="ja-JP" altLang="en-US" smtClean="0"/>
              <a:pPr/>
              <a:t>3</a:t>
            </a:fld>
            <a:endParaRPr kumimoji="1" lang="ja-JP" altLang="en-US"/>
          </a:p>
        </p:txBody>
      </p:sp>
    </p:spTree>
    <p:extLst>
      <p:ext uri="{BB962C8B-B14F-4D97-AF65-F5344CB8AC3E}">
        <p14:creationId xmlns:p14="http://schemas.microsoft.com/office/powerpoint/2010/main" val="1991486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68DAC5-8273-4BD4-8CB7-61BAD629D79B}" type="slidenum">
              <a:rPr kumimoji="1" lang="ja-JP" altLang="en-US" smtClean="0"/>
              <a:pPr/>
              <a:t>4</a:t>
            </a:fld>
            <a:endParaRPr kumimoji="1" lang="ja-JP" altLang="en-US"/>
          </a:p>
        </p:txBody>
      </p:sp>
    </p:spTree>
    <p:extLst>
      <p:ext uri="{BB962C8B-B14F-4D97-AF65-F5344CB8AC3E}">
        <p14:creationId xmlns:p14="http://schemas.microsoft.com/office/powerpoint/2010/main" val="1991486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2017/8/16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co.jp/url?sa=i&amp;rct=j&amp;q=&amp;esrc=s&amp;source=images&amp;cd=&amp;cad=rja&amp;uact=8&amp;ved=0ahUKEwjc6NXDvOTUAhXMxrwKHUljC88QjRwIBw&amp;url=http://www.irasutoya.com/2016/03/blog-post_88.html&amp;psig=AFQjCNHSbLw3Oh1MBDoPozU8GBR1LYdQEg&amp;ust=1498874362920896"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www.google.co.jp/url?sa=i&amp;rct=j&amp;q=&amp;esrc=s&amp;source=images&amp;cd=&amp;cad=rja&amp;uact=8&amp;ved=&amp;url=http://kids.wanpug.com/illust18.html&amp;psig=AFQjCNFfHB5yyei_NdBCrfNzi5C7XfG3WA&amp;ust=1498869907838158"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google.co.jp/url?sa=i&amp;rct=j&amp;q=&amp;esrc=s&amp;source=images&amp;cd=&amp;cad=rja&amp;uact=8&amp;ved=0ahUKEwiOx7DI7uLUAhXKErwKHbV1DQUQjRwIBw&amp;url=https://sozai-good.com/archives/7241&amp;psig=AFQjCNGuVtQLtfTmUl90FvqN2cVrrqV99g&amp;ust=1498819124650567" TargetMode="External"/><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hyperlink" Target="http://iconhoihoi.oops.jp/item/2010/06/45-businessman3-blue.html" TargetMode="Externa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0.png"/><Relationship Id="rId4" Type="http://schemas.openxmlformats.org/officeDocument/2006/relationships/image" Target="../media/image5.png"/><Relationship Id="rId9" Type="http://schemas.openxmlformats.org/officeDocument/2006/relationships/image" Target="../media/image9.png"/></Relationships>
</file>

<file path=ppt/slides/_rels/slide1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openxmlformats.org/officeDocument/2006/relationships/hyperlink" Target="http://iconhoihoi.oops.jp/item/2012/06/158-workcar2-green.html" TargetMode="Externa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12.png"/><Relationship Id="rId4" Type="http://schemas.openxmlformats.org/officeDocument/2006/relationships/hyperlink" Target="http://iconhoihoi.oops.jp/item/2010/06/45-businessman3-blue.html" TargetMode="External"/><Relationship Id="rId9" Type="http://schemas.openxmlformats.org/officeDocument/2006/relationships/hyperlink" Target="http://iconhoihoi.oops.jp/item/2012/04/152-bike-red.html" TargetMode="External"/></Relationships>
</file>

<file path=ppt/slides/_rels/slide1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3.png"/><Relationship Id="rId7" Type="http://schemas.openxmlformats.org/officeDocument/2006/relationships/image" Target="../media/image4.png"/><Relationship Id="rId2" Type="http://schemas.openxmlformats.org/officeDocument/2006/relationships/hyperlink" Target="http://www.google.co.jp/url?sa=i&amp;rct=j&amp;q=&amp;esrc=s&amp;source=images&amp;cd=&amp;cad=rja&amp;uact=8&amp;ved=0ahUKEwjq3cGD-OvUAhXEEbwKHUdpDKsQjRwIBw&amp;url=http://illpop.com/png_school/gym_a22.htm&amp;psig=AFQjCNGwQZNKHxvshN6g3gXPgPNv9Pl0Cw&amp;ust=1499130907738929" TargetMode="External"/><Relationship Id="rId1" Type="http://schemas.openxmlformats.org/officeDocument/2006/relationships/slideLayout" Target="../slideLayouts/slideLayout1.xml"/><Relationship Id="rId6" Type="http://schemas.openxmlformats.org/officeDocument/2006/relationships/hyperlink" Target="http://iconhoihoi.oops.jp/item/2010/06/45-businessman3-blue.html" TargetMode="External"/><Relationship Id="rId5" Type="http://schemas.openxmlformats.org/officeDocument/2006/relationships/image" Target="../media/image14.png"/><Relationship Id="rId4" Type="http://schemas.openxmlformats.org/officeDocument/2006/relationships/hyperlink" Target="http://www.google.co.jp/url?sa=i&amp;rct=j&amp;q=&amp;esrc=s&amp;source=images&amp;cd=&amp;cad=rja&amp;uact=8&amp;ved=0ahUKEwiAgeus-OvUAhVHOrwKHWxjD3AQjRwIBw&amp;url=http://www.irasutoya.com/2013/06/blog-post_5280.html&amp;psig=AFQjCNHa-O3x2cRL1mM-Uh6poUA69C0zlg&amp;ust=1499130989113915"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5.jpeg"/><Relationship Id="rId2" Type="http://schemas.openxmlformats.org/officeDocument/2006/relationships/hyperlink" Target="http://iconhoihoi.oops.jp/item/2010/06/45-businessman3-blue.html" TargetMode="External"/><Relationship Id="rId1" Type="http://schemas.openxmlformats.org/officeDocument/2006/relationships/slideLayout" Target="../slideLayouts/slideLayout1.xml"/><Relationship Id="rId6" Type="http://schemas.openxmlformats.org/officeDocument/2006/relationships/hyperlink" Target="http://www.google.co.jp/url?sa=i&amp;rct=j&amp;q=&amp;esrc=s&amp;source=images&amp;cd=&amp;cad=rja&amp;uact=8&amp;ved=0ahUKEwid0Li8xpbVAhVQhbwKHSuVDqUQjRwIBw&amp;url=http://sozaic.com/tag/%E5%BB%BA%E7%89%A9/&amp;psig=AFQjCNGDB1rzvsI4GF3qyDhJCXMwXIaCFw&amp;ust=1500595069628161"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s://www.google.co.jp/imgres?imgurl=http://www.sashienomori.com/110504_2/lady_counter.gif&amp;imgrefurl=http://www.sashienomori.com/japanese/life1.html&amp;docid=UOaNlaehYfgaKM&amp;tbnid=GRBTxYn5cdSz-M:&amp;vet=10ahUKEwiQxZzczIDVAhWBwLwKHYHoCqYQMwh2KEcwRw..i&amp;w=380&amp;h=284&amp;bih=673&amp;biw=1364&amp;q=%E3%82%A4%E3%83%A9%E3%82%B9%E3%83%88%20%E5%8F%97%E4%BB%98&amp;ved=0ahUKEwiQxZzczIDVAhWBwLwKHYHoCqYQMwh2KEcwRw&amp;iact=mrc&amp;uact=8" TargetMode="Externa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hyperlink" Target="https://www.google.co.jp/imgres?imgurl=http://1.bp.blogspot.com/-CFy45WnKsbo/VozfKF7b1iI/AAAAAAAA2hU/8_0PGW7DUYM/s800/kaisya_uketsuke_man.png&amp;imgrefurl=http://www.irasutoya.com/2016/01/blog-post_297.html&amp;docid=cgOjX-eVXjNp-M&amp;tbnid=s6aWcDqYHQ8DQM:&amp;vet=10ahUKEwiQxZzczIDVAhWBwLwKHYHoCqYQMwhPKCAwIA..i&amp;w=732&amp;h=800&amp;bih=673&amp;biw=1364&amp;q=%E3%82%A4%E3%83%A9%E3%82%B9%E3%83%88%20%E5%8F%97%E4%BB%98&amp;ved=0ahUKEwiQxZzczIDVAhWBwLwKHYHoCqYQMwhPKCAwIA&amp;iact=mrc&amp;uact=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772816"/>
            <a:ext cx="9144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rPr>
              <a:t>　　　　　　</a:t>
            </a:r>
            <a:r>
              <a:rPr lang="ja-JP" altLang="en-US" sz="4000" dirty="0" smtClean="0">
                <a:solidFill>
                  <a:srgbClr val="FF0000"/>
                </a:solidFill>
              </a:rPr>
              <a:t>　　　　　</a:t>
            </a:r>
            <a:r>
              <a:rPr lang="ja-JP" altLang="en-US" sz="4000" dirty="0" smtClean="0">
                <a:solidFill>
                  <a:prstClr val="black"/>
                </a:solidFill>
              </a:rPr>
              <a:t>　　　　　　　</a:t>
            </a:r>
            <a:endParaRPr lang="en-US" altLang="ja-JP" sz="3600" dirty="0" smtClean="0">
              <a:solidFill>
                <a:prstClr val="black"/>
              </a:solidFill>
            </a:endParaRPr>
          </a:p>
          <a:p>
            <a:pPr>
              <a:defRPr/>
            </a:pPr>
            <a:r>
              <a:rPr lang="ja-JP" altLang="en-US" sz="3600" dirty="0" smtClean="0">
                <a:solidFill>
                  <a:prstClr val="black"/>
                </a:solidFill>
              </a:rPr>
              <a:t>２ 　事務分担</a:t>
            </a:r>
            <a:endParaRPr lang="ja-JP" altLang="en-US" sz="2600" dirty="0">
              <a:solidFill>
                <a:prstClr val="black"/>
              </a:solidFill>
              <a:latin typeface="ＭＳ Ｐゴシック"/>
            </a:endParaRPr>
          </a:p>
        </p:txBody>
      </p:sp>
    </p:spTree>
    <p:extLst>
      <p:ext uri="{BB962C8B-B14F-4D97-AF65-F5344CB8AC3E}">
        <p14:creationId xmlns:p14="http://schemas.microsoft.com/office/powerpoint/2010/main" val="19605900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1730558065"/>
              </p:ext>
            </p:extLst>
          </p:nvPr>
        </p:nvGraphicFramePr>
        <p:xfrm>
          <a:off x="2" y="188640"/>
          <a:ext cx="9143999" cy="6647589"/>
        </p:xfrm>
        <a:graphic>
          <a:graphicData uri="http://schemas.openxmlformats.org/drawingml/2006/table">
            <a:tbl>
              <a:tblPr firstRow="1" bandRow="1">
                <a:tableStyleId>{5C22544A-7EE6-4342-B048-85BDC9FD1C3A}</a:tableStyleId>
              </a:tblPr>
              <a:tblGrid>
                <a:gridCol w="453420"/>
                <a:gridCol w="4458645"/>
                <a:gridCol w="4231934"/>
              </a:tblGrid>
              <a:tr h="377704">
                <a:tc>
                  <a:txBody>
                    <a:bodyPr/>
                    <a:lstStyle/>
                    <a:p>
                      <a:endParaRPr kumimoji="1" lang="ja-JP" altLang="en-US" sz="1400" spc="0" dirty="0"/>
                    </a:p>
                  </a:txBody>
                  <a:tcPr/>
                </a:tc>
                <a:tc>
                  <a:txBody>
                    <a:bodyPr/>
                    <a:lstStyle/>
                    <a:p>
                      <a:pPr algn="ctr"/>
                      <a:r>
                        <a:rPr kumimoji="1" lang="ja-JP" altLang="en-US" sz="1400" spc="0" dirty="0" smtClean="0"/>
                        <a:t>９　</a:t>
                      </a:r>
                      <a:r>
                        <a:rPr kumimoji="1" lang="en-US" altLang="ja-JP" sz="1400" spc="0" dirty="0" smtClean="0"/>
                        <a:t> </a:t>
                      </a:r>
                      <a:r>
                        <a:rPr kumimoji="1" lang="ja-JP" altLang="en-US" sz="1400" spc="0" dirty="0" smtClean="0"/>
                        <a:t>都市基盤整備</a:t>
                      </a:r>
                      <a:endParaRPr kumimoji="1" lang="ja-JP" altLang="en-US" sz="1400" spc="0" dirty="0"/>
                    </a:p>
                  </a:txBody>
                  <a:tcPr anchor="ctr"/>
                </a:tc>
                <a:tc>
                  <a:txBody>
                    <a:bodyPr/>
                    <a:lstStyle/>
                    <a:p>
                      <a:pPr algn="ctr"/>
                      <a:r>
                        <a:rPr kumimoji="1" lang="ja-JP" altLang="en-US" sz="1400" spc="0" dirty="0" smtClean="0"/>
                        <a:t>１０　住民生活</a:t>
                      </a:r>
                      <a:endParaRPr kumimoji="1" lang="ja-JP" altLang="en-US" sz="1400" spc="0" dirty="0"/>
                    </a:p>
                  </a:txBody>
                  <a:tcPr anchor="ctr"/>
                </a:tc>
              </a:tr>
              <a:tr h="2946090">
                <a:tc>
                  <a:txBody>
                    <a:bodyPr/>
                    <a:lstStyle/>
                    <a:p>
                      <a:pPr algn="ctr"/>
                      <a:r>
                        <a:rPr kumimoji="1" lang="ja-JP" altLang="en-US" sz="1400" b="1" spc="0" dirty="0" smtClean="0"/>
                        <a:t>局</a:t>
                      </a:r>
                      <a:endParaRPr kumimoji="1" lang="ja-JP" altLang="en-US" sz="1400" b="1" spc="0" dirty="0"/>
                    </a:p>
                  </a:txBody>
                  <a:tcPr anchor="ctr">
                    <a:solidFill>
                      <a:schemeClr val="bg1"/>
                    </a:solidFill>
                  </a:tcPr>
                </a:tc>
                <a:tc>
                  <a:txBody>
                    <a:bodyPr/>
                    <a:lstStyle/>
                    <a:p>
                      <a:r>
                        <a:rPr kumimoji="1" lang="ja-JP" altLang="en-US" sz="1400" b="0" u="none" spc="0" dirty="0" smtClean="0">
                          <a:solidFill>
                            <a:schemeClr val="tx1"/>
                          </a:solidFill>
                          <a:latin typeface="Meiryo UI" pitchFamily="50" charset="-128"/>
                          <a:ea typeface="Meiryo UI" pitchFamily="50" charset="-128"/>
                          <a:cs typeface="Meiryo UI" pitchFamily="50" charset="-128"/>
                        </a:rPr>
                        <a:t>・道路・公園の新設改良（計画的整備･補修含む）</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spc="0" dirty="0" smtClean="0">
                          <a:solidFill>
                            <a:schemeClr val="tx1"/>
                          </a:solidFill>
                          <a:latin typeface="Meiryo UI" pitchFamily="50" charset="-128"/>
                          <a:ea typeface="Meiryo UI" pitchFamily="50" charset="-128"/>
                          <a:cs typeface="Meiryo UI" pitchFamily="50" charset="-128"/>
                        </a:rPr>
                        <a:t>・幹線道路の維持管理（</a:t>
                      </a:r>
                      <a:r>
                        <a:rPr kumimoji="1" lang="ja-JP" altLang="en-US" sz="1400" b="0" u="none" spc="0" baseline="0" dirty="0" smtClean="0">
                          <a:solidFill>
                            <a:schemeClr val="tx1"/>
                          </a:solidFill>
                          <a:latin typeface="Meiryo UI" pitchFamily="50" charset="-128"/>
                          <a:ea typeface="Meiryo UI" pitchFamily="50" charset="-128"/>
                          <a:cs typeface="Meiryo UI" pitchFamily="50" charset="-128"/>
                        </a:rPr>
                        <a:t>街路樹を含む）</a:t>
                      </a:r>
                      <a:endParaRPr kumimoji="1" lang="en-US" altLang="ja-JP" sz="1400" b="0" u="none" spc="0" baseline="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spc="0" dirty="0" smtClean="0">
                          <a:solidFill>
                            <a:schemeClr val="tx1"/>
                          </a:solidFill>
                          <a:latin typeface="Meiryo UI" pitchFamily="50" charset="-128"/>
                          <a:ea typeface="Meiryo UI" pitchFamily="50" charset="-128"/>
                          <a:cs typeface="Meiryo UI" pitchFamily="50" charset="-128"/>
                        </a:rPr>
                        <a:t>・大規模公園の維持管理</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・河川管理</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・下水道事業</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・水道事業</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pPr algn="l"/>
                      <a:r>
                        <a:rPr kumimoji="1" lang="ja-JP" altLang="en-US" sz="1400" b="0" spc="0" dirty="0" smtClean="0">
                          <a:solidFill>
                            <a:schemeClr val="tx1"/>
                          </a:solidFill>
                          <a:latin typeface="Meiryo UI" pitchFamily="50" charset="-128"/>
                          <a:ea typeface="Meiryo UI" pitchFamily="50" charset="-128"/>
                          <a:cs typeface="Meiryo UI" pitchFamily="50" charset="-128"/>
                        </a:rPr>
                        <a:t>・鉄道との連続立体交差</a:t>
                      </a:r>
                      <a:r>
                        <a:rPr kumimoji="1" lang="ja-JP" altLang="en-US" sz="1400" b="0" spc="0" baseline="0" dirty="0" smtClean="0">
                          <a:solidFill>
                            <a:schemeClr val="tx1"/>
                          </a:solidFill>
                          <a:latin typeface="Meiryo UI" pitchFamily="50" charset="-128"/>
                          <a:ea typeface="Meiryo UI" pitchFamily="50" charset="-128"/>
                          <a:cs typeface="Meiryo UI" pitchFamily="50" charset="-128"/>
                        </a:rPr>
                        <a:t>（阪急</a:t>
                      </a:r>
                      <a:r>
                        <a:rPr kumimoji="1" lang="ja-JP" altLang="en-US" sz="1400" spc="0" baseline="0" dirty="0" smtClean="0">
                          <a:solidFill>
                            <a:schemeClr val="tx1"/>
                          </a:solidFill>
                          <a:latin typeface="Meiryo UI" pitchFamily="50" charset="-128"/>
                          <a:ea typeface="Meiryo UI" pitchFamily="50" charset="-128"/>
                          <a:cs typeface="Meiryo UI" pitchFamily="50" charset="-128"/>
                        </a:rPr>
                        <a:t>電鉄京都線・千里線）</a:t>
                      </a:r>
                      <a:endParaRPr kumimoji="1" lang="en-US" altLang="ja-JP" sz="1400" spc="0" baseline="0" dirty="0" smtClean="0">
                        <a:solidFill>
                          <a:schemeClr val="tx1"/>
                        </a:solidFill>
                        <a:latin typeface="Meiryo UI" pitchFamily="50" charset="-128"/>
                        <a:ea typeface="Meiryo UI" pitchFamily="50" charset="-128"/>
                        <a:cs typeface="Meiryo UI" pitchFamily="50" charset="-128"/>
                      </a:endParaRPr>
                    </a:p>
                  </a:txBody>
                  <a:tcPr marL="68580" marR="68580" marT="60960" marB="60960"/>
                </a:tc>
                <a:tc>
                  <a:txBody>
                    <a:bodyPr/>
                    <a:lstStyle/>
                    <a:p>
                      <a:r>
                        <a:rPr kumimoji="1" lang="ja-JP" altLang="en-US" sz="1400" spc="0" dirty="0" smtClean="0">
                          <a:latin typeface="Meiryo UI" pitchFamily="50" charset="-128"/>
                          <a:ea typeface="Meiryo UI" pitchFamily="50" charset="-128"/>
                          <a:cs typeface="Meiryo UI" pitchFamily="50" charset="-128"/>
                        </a:rPr>
                        <a:t>・</a:t>
                      </a:r>
                      <a:r>
                        <a:rPr kumimoji="1" lang="ja-JP" altLang="en-US" sz="1400" b="0" spc="0" dirty="0" smtClean="0">
                          <a:latin typeface="Meiryo UI" pitchFamily="50" charset="-128"/>
                          <a:ea typeface="Meiryo UI" pitchFamily="50" charset="-128"/>
                          <a:cs typeface="Meiryo UI" pitchFamily="50" charset="-128"/>
                        </a:rPr>
                        <a:t>地域安全防犯対策（協議会の運営等）</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・男女共同参画（クレオ等）</a:t>
                      </a:r>
                      <a:endParaRPr kumimoji="1" lang="en-US" altLang="ja-JP" sz="1400" b="0" spc="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0" dirty="0" smtClean="0">
                          <a:latin typeface="Meiryo UI" pitchFamily="50" charset="-128"/>
                          <a:ea typeface="Meiryo UI" pitchFamily="50" charset="-128"/>
                          <a:cs typeface="Meiryo UI" pitchFamily="50" charset="-128"/>
                        </a:rPr>
                        <a:t>・雇用施策</a:t>
                      </a:r>
                      <a:r>
                        <a:rPr kumimoji="1" lang="ja-JP" altLang="en-US" sz="1400" b="0" spc="0" baseline="0" dirty="0" smtClean="0">
                          <a:latin typeface="Meiryo UI" pitchFamily="50" charset="-128"/>
                          <a:ea typeface="Meiryo UI" pitchFamily="50" charset="-128"/>
                          <a:cs typeface="Meiryo UI" pitchFamily="50" charset="-128"/>
                        </a:rPr>
                        <a:t>（労働団体との連絡調整、</a:t>
                      </a:r>
                      <a:r>
                        <a:rPr kumimoji="1" lang="ja-JP" altLang="en-US" sz="1400" b="0" u="none" spc="0" dirty="0" smtClean="0">
                          <a:solidFill>
                            <a:schemeClr val="tx1"/>
                          </a:solidFill>
                          <a:latin typeface="Meiryo UI" pitchFamily="50" charset="-128"/>
                          <a:ea typeface="Meiryo UI" pitchFamily="50" charset="-128"/>
                          <a:cs typeface="Meiryo UI" pitchFamily="50" charset="-128"/>
                        </a:rPr>
                        <a:t>就労相談</a:t>
                      </a:r>
                      <a:r>
                        <a:rPr kumimoji="1" lang="ja-JP" altLang="en-US" sz="1400" b="0" spc="0" baseline="0" dirty="0" smtClean="0">
                          <a:latin typeface="Meiryo UI" pitchFamily="50" charset="-128"/>
                          <a:ea typeface="Meiryo UI" pitchFamily="50" charset="-128"/>
                          <a:cs typeface="Meiryo UI" pitchFamily="50" charset="-128"/>
                        </a:rPr>
                        <a:t>等）</a:t>
                      </a:r>
                      <a:endParaRPr kumimoji="1" lang="en-US" altLang="ja-JP" sz="1400" b="0" spc="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0" dirty="0" smtClean="0">
                          <a:latin typeface="Meiryo UI" pitchFamily="50" charset="-128"/>
                          <a:ea typeface="Meiryo UI" pitchFamily="50" charset="-128"/>
                          <a:cs typeface="Meiryo UI" pitchFamily="50" charset="-128"/>
                        </a:rPr>
                        <a:t>・消費者センター</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・国際交流</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・中央体育館、大阪プールの運営</a:t>
                      </a:r>
                    </a:p>
                  </a:txBody>
                  <a:tcPr marL="68580" marR="68580" marT="60960" marB="60960"/>
                </a:tc>
              </a:tr>
              <a:tr h="3323795">
                <a:tc>
                  <a:txBody>
                    <a:bodyPr/>
                    <a:lstStyle/>
                    <a:p>
                      <a:pPr algn="ctr"/>
                      <a:r>
                        <a:rPr kumimoji="1" lang="ja-JP" altLang="en-US" sz="1400" b="1" spc="0" dirty="0" smtClean="0"/>
                        <a:t>総合区</a:t>
                      </a:r>
                      <a:endParaRPr kumimoji="1" lang="ja-JP" altLang="en-US" sz="1400" b="1" spc="0" dirty="0"/>
                    </a:p>
                  </a:txBody>
                  <a:tcPr anchor="ctr">
                    <a:solidFill>
                      <a:schemeClr val="tx2">
                        <a:lumMod val="60000"/>
                        <a:lumOff val="40000"/>
                      </a:schemeClr>
                    </a:solidFill>
                  </a:tcPr>
                </a:tc>
                <a:tc>
                  <a:txBody>
                    <a:bodyPr/>
                    <a:lstStyle/>
                    <a:p>
                      <a:r>
                        <a:rPr kumimoji="1" lang="ja-JP" altLang="en-US" sz="1400" b="0" u="none" strike="noStrike" kern="1200" spc="0" baseline="0" dirty="0" smtClean="0">
                          <a:solidFill>
                            <a:schemeClr val="tx1"/>
                          </a:solidFill>
                          <a:latin typeface="Meiryo UI" pitchFamily="50" charset="-128"/>
                          <a:ea typeface="Meiryo UI" pitchFamily="50" charset="-128"/>
                          <a:cs typeface="Meiryo UI" pitchFamily="50" charset="-128"/>
                        </a:rPr>
                        <a:t>・道路（幹線道路を除く）</a:t>
                      </a:r>
                      <a:r>
                        <a:rPr kumimoji="1" lang="ja-JP" altLang="en-US" sz="1400" b="0" u="none" kern="1200" spc="0" dirty="0" smtClean="0">
                          <a:solidFill>
                            <a:schemeClr val="tx1"/>
                          </a:solidFill>
                          <a:latin typeface="Meiryo UI" pitchFamily="50" charset="-128"/>
                          <a:ea typeface="Meiryo UI" pitchFamily="50" charset="-128"/>
                          <a:cs typeface="Meiryo UI" pitchFamily="50" charset="-128"/>
                        </a:rPr>
                        <a:t>の維持管理（街路樹を含む）</a:t>
                      </a:r>
                      <a:endParaRPr kumimoji="1" lang="en-US" altLang="ja-JP" sz="1400" b="0" u="none" kern="1200"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kern="1200" spc="0" dirty="0" smtClean="0">
                          <a:solidFill>
                            <a:schemeClr val="tx1"/>
                          </a:solidFill>
                          <a:latin typeface="Meiryo UI" pitchFamily="50" charset="-128"/>
                          <a:ea typeface="Meiryo UI" pitchFamily="50" charset="-128"/>
                          <a:cs typeface="Meiryo UI" pitchFamily="50" charset="-128"/>
                        </a:rPr>
                        <a:t>・公園（大規模公園を除く）の維持</a:t>
                      </a:r>
                      <a:r>
                        <a:rPr kumimoji="1" lang="ja-JP" altLang="en-US" sz="1400" b="0" u="none" strike="noStrike" kern="1200" spc="0" baseline="0" dirty="0" smtClean="0">
                          <a:solidFill>
                            <a:schemeClr val="tx1"/>
                          </a:solidFill>
                          <a:latin typeface="Meiryo UI" pitchFamily="50" charset="-128"/>
                          <a:ea typeface="Meiryo UI" pitchFamily="50" charset="-128"/>
                          <a:cs typeface="Meiryo UI" pitchFamily="50" charset="-128"/>
                        </a:rPr>
                        <a:t>管理</a:t>
                      </a:r>
                      <a:endParaRPr kumimoji="1" lang="en-US" altLang="ja-JP" sz="1400" b="0" u="none" strike="noStrike" kern="1200" spc="0" baseline="0" dirty="0" smtClean="0">
                        <a:solidFill>
                          <a:schemeClr val="tx1"/>
                        </a:solidFill>
                        <a:latin typeface="Meiryo UI" pitchFamily="50" charset="-128"/>
                        <a:ea typeface="Meiryo UI" pitchFamily="50" charset="-128"/>
                        <a:cs typeface="Meiryo UI" pitchFamily="50" charset="-128"/>
                      </a:endParaRPr>
                    </a:p>
                  </a:txBody>
                  <a:tcPr marL="68580" marR="68580" marT="60960" marB="60960"/>
                </a:tc>
                <a:tc>
                  <a:txBody>
                    <a:bodyPr/>
                    <a:lstStyle/>
                    <a:p>
                      <a:r>
                        <a:rPr kumimoji="1" lang="ja-JP" altLang="en-US" sz="1400" spc="0" dirty="0" smtClean="0">
                          <a:latin typeface="Meiryo UI" pitchFamily="50" charset="-128"/>
                          <a:ea typeface="Meiryo UI" pitchFamily="50" charset="-128"/>
                          <a:cs typeface="Meiryo UI" pitchFamily="50" charset="-128"/>
                        </a:rPr>
                        <a:t>・スポーツセンターの運営</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・プール・屋内プールの運営</a:t>
                      </a:r>
                      <a:endParaRPr kumimoji="1" lang="ja-JP" altLang="en-US" sz="1400" spc="0" dirty="0">
                        <a:latin typeface="Meiryo UI" pitchFamily="50" charset="-128"/>
                        <a:ea typeface="Meiryo UI" pitchFamily="50" charset="-128"/>
                        <a:cs typeface="Meiryo UI" pitchFamily="50" charset="-128"/>
                      </a:endParaRPr>
                    </a:p>
                  </a:txBody>
                  <a:tcPr marL="68580" marR="68580" marT="60960" marB="60960"/>
                </a:tc>
              </a:tr>
            </a:tbl>
          </a:graphicData>
        </a:graphic>
      </p:graphicFrame>
      <p:sp>
        <p:nvSpPr>
          <p:cNvPr id="14" name="角丸四角形 13"/>
          <p:cNvSpPr/>
          <p:nvPr/>
        </p:nvSpPr>
        <p:spPr>
          <a:xfrm>
            <a:off x="5076056" y="4797153"/>
            <a:ext cx="3312368" cy="1224136"/>
          </a:xfrm>
          <a:prstGeom prst="roundRect">
            <a:avLst/>
          </a:prstGeom>
          <a:solidFill>
            <a:schemeClr val="bg1"/>
          </a:solidFill>
          <a:ln w="635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200" dirty="0" smtClean="0">
                <a:solidFill>
                  <a:schemeClr val="tx1"/>
                </a:solidFill>
                <a:latin typeface="Meiryo UI" pitchFamily="50" charset="-128"/>
                <a:ea typeface="Meiryo UI" pitchFamily="50" charset="-128"/>
                <a:cs typeface="Meiryo UI" pitchFamily="50" charset="-128"/>
              </a:rPr>
              <a:t>・住民</a:t>
            </a:r>
            <a:r>
              <a:rPr lang="ja-JP" altLang="en-US" sz="1200" dirty="0">
                <a:solidFill>
                  <a:schemeClr val="tx1"/>
                </a:solidFill>
                <a:latin typeface="Meiryo UI" pitchFamily="50" charset="-128"/>
                <a:ea typeface="Meiryo UI" pitchFamily="50" charset="-128"/>
                <a:cs typeface="Meiryo UI" pitchFamily="50" charset="-128"/>
              </a:rPr>
              <a:t>基本台帳、戸籍、印鑑登録</a:t>
            </a:r>
            <a:r>
              <a:rPr lang="ja-JP" altLang="en-US" sz="1200" dirty="0" smtClean="0">
                <a:solidFill>
                  <a:schemeClr val="tx1"/>
                </a:solidFill>
                <a:latin typeface="Meiryo UI" pitchFamily="50" charset="-128"/>
                <a:ea typeface="Meiryo UI" pitchFamily="50" charset="-128"/>
                <a:cs typeface="Meiryo UI" pitchFamily="50" charset="-128"/>
              </a:rPr>
              <a:t>証明（届出・証明等）</a:t>
            </a:r>
            <a:endParaRPr lang="ja-JP" altLang="en-US" sz="1200" dirty="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・地域</a:t>
            </a:r>
            <a:r>
              <a:rPr lang="ja-JP" altLang="en-US" sz="1200" dirty="0">
                <a:solidFill>
                  <a:schemeClr val="tx1"/>
                </a:solidFill>
                <a:latin typeface="Meiryo UI" pitchFamily="50" charset="-128"/>
                <a:ea typeface="Meiryo UI" pitchFamily="50" charset="-128"/>
                <a:cs typeface="Meiryo UI" pitchFamily="50" charset="-128"/>
              </a:rPr>
              <a:t>安全防犯対策（青色防犯パトロール等）</a:t>
            </a:r>
          </a:p>
          <a:p>
            <a:r>
              <a:rPr lang="ja-JP" altLang="en-US" sz="1200" dirty="0" smtClean="0">
                <a:solidFill>
                  <a:schemeClr val="tx1"/>
                </a:solidFill>
                <a:latin typeface="Meiryo UI" pitchFamily="50" charset="-128"/>
                <a:ea typeface="Meiryo UI" pitchFamily="50" charset="-128"/>
                <a:cs typeface="Meiryo UI" pitchFamily="50" charset="-128"/>
              </a:rPr>
              <a:t>・地域</a:t>
            </a:r>
            <a:r>
              <a:rPr lang="ja-JP" altLang="en-US" sz="1200" dirty="0">
                <a:solidFill>
                  <a:schemeClr val="tx1"/>
                </a:solidFill>
                <a:latin typeface="Meiryo UI" pitchFamily="50" charset="-128"/>
                <a:ea typeface="Meiryo UI" pitchFamily="50" charset="-128"/>
                <a:cs typeface="Meiryo UI" pitchFamily="50" charset="-128"/>
              </a:rPr>
              <a:t>振興</a:t>
            </a:r>
            <a:r>
              <a:rPr lang="ja-JP" altLang="en-US" sz="1200" dirty="0" smtClean="0">
                <a:solidFill>
                  <a:schemeClr val="tx1"/>
                </a:solidFill>
                <a:latin typeface="Meiryo UI" pitchFamily="50" charset="-128"/>
                <a:ea typeface="Meiryo UI" pitchFamily="50" charset="-128"/>
                <a:cs typeface="Meiryo UI" pitchFamily="50" charset="-128"/>
              </a:rPr>
              <a:t>・地域活動支援（</a:t>
            </a:r>
            <a:r>
              <a:rPr lang="ja-JP" altLang="en-US" sz="1200" dirty="0">
                <a:solidFill>
                  <a:schemeClr val="tx1"/>
                </a:solidFill>
                <a:latin typeface="Meiryo UI" pitchFamily="50" charset="-128"/>
                <a:ea typeface="Meiryo UI" pitchFamily="50" charset="-128"/>
                <a:cs typeface="Meiryo UI" pitchFamily="50" charset="-128"/>
              </a:rPr>
              <a:t>区民まつり等）</a:t>
            </a:r>
          </a:p>
          <a:p>
            <a:r>
              <a:rPr lang="ja-JP" altLang="en-US" sz="1200" dirty="0" smtClean="0">
                <a:solidFill>
                  <a:schemeClr val="tx1"/>
                </a:solidFill>
                <a:latin typeface="Meiryo UI" pitchFamily="50" charset="-128"/>
                <a:ea typeface="Meiryo UI" pitchFamily="50" charset="-128"/>
                <a:cs typeface="Meiryo UI" pitchFamily="50" charset="-128"/>
              </a:rPr>
              <a:t>・男女</a:t>
            </a:r>
            <a:r>
              <a:rPr lang="ja-JP" altLang="en-US" sz="1200" dirty="0">
                <a:solidFill>
                  <a:schemeClr val="tx1"/>
                </a:solidFill>
                <a:latin typeface="Meiryo UI" pitchFamily="50" charset="-128"/>
                <a:ea typeface="Meiryo UI" pitchFamily="50" charset="-128"/>
                <a:cs typeface="Meiryo UI" pitchFamily="50" charset="-128"/>
              </a:rPr>
              <a:t>共同参画</a:t>
            </a:r>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啓発活動等</a:t>
            </a:r>
            <a:r>
              <a:rPr lang="ja-JP" altLang="en-US" sz="1200" dirty="0" smtClean="0">
                <a:solidFill>
                  <a:schemeClr val="tx1"/>
                </a:solidFill>
                <a:latin typeface="Meiryo UI" pitchFamily="50" charset="-128"/>
                <a:ea typeface="Meiryo UI" pitchFamily="50" charset="-128"/>
                <a:cs typeface="Meiryo UI" pitchFamily="50" charset="-128"/>
              </a:rPr>
              <a:t>）</a:t>
            </a:r>
            <a:endParaRPr lang="ja-JP" altLang="en-US" sz="1200" dirty="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・人権</a:t>
            </a:r>
            <a:r>
              <a:rPr lang="ja-JP" altLang="en-US" sz="1200" dirty="0">
                <a:solidFill>
                  <a:schemeClr val="tx1"/>
                </a:solidFill>
                <a:latin typeface="Meiryo UI" pitchFamily="50" charset="-128"/>
                <a:ea typeface="Meiryo UI" pitchFamily="50" charset="-128"/>
                <a:cs typeface="Meiryo UI" pitchFamily="50" charset="-128"/>
              </a:rPr>
              <a:t>啓発</a:t>
            </a:r>
            <a:r>
              <a:rPr lang="ja-JP" altLang="en-US" sz="1200" dirty="0" smtClean="0">
                <a:solidFill>
                  <a:schemeClr val="tx1"/>
                </a:solidFill>
                <a:latin typeface="Meiryo UI" pitchFamily="50" charset="-128"/>
                <a:ea typeface="Meiryo UI" pitchFamily="50" charset="-128"/>
                <a:cs typeface="Meiryo UI" pitchFamily="50" charset="-128"/>
              </a:rPr>
              <a:t>（講演会・研修・イベント等）</a:t>
            </a:r>
            <a:endParaRPr lang="ja-JP" altLang="en-US" sz="1200" dirty="0">
              <a:solidFill>
                <a:schemeClr val="tx1"/>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090655" y="6597352"/>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a:solidFill>
                  <a:srgbClr val="000000"/>
                </a:solidFill>
                <a:latin typeface="ＭＳ Ｐゴシック" charset="-128"/>
                <a:ea typeface="Meiryo UI" pitchFamily="50" charset="-128"/>
                <a:cs typeface="Meiryo UI" pitchFamily="50" charset="-128"/>
              </a:rPr>
              <a:t>８</a:t>
            </a:r>
            <a:endParaRPr lang="ja-JP" altLang="en-US" sz="1200" b="1" dirty="0">
              <a:solidFill>
                <a:srgbClr val="000000"/>
              </a:solidFill>
              <a:latin typeface="ＭＳ Ｐゴシック"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nvGraphicFramePr>
        <p:xfrm>
          <a:off x="2" y="520544"/>
          <a:ext cx="4912065" cy="6336704"/>
        </p:xfrm>
        <a:graphic>
          <a:graphicData uri="http://schemas.openxmlformats.org/drawingml/2006/table">
            <a:tbl>
              <a:tblPr firstRow="1" bandRow="1">
                <a:tableStyleId>{5C22544A-7EE6-4342-B048-85BDC9FD1C3A}</a:tableStyleId>
              </a:tblPr>
              <a:tblGrid>
                <a:gridCol w="453420"/>
                <a:gridCol w="4458645"/>
              </a:tblGrid>
              <a:tr h="360040">
                <a:tc>
                  <a:txBody>
                    <a:bodyPr/>
                    <a:lstStyle/>
                    <a:p>
                      <a:endParaRPr kumimoji="1" lang="ja-JP" altLang="en-US" sz="1400" baseline="0" dirty="0"/>
                    </a:p>
                  </a:txBody>
                  <a:tcPr/>
                </a:tc>
                <a:tc>
                  <a:txBody>
                    <a:bodyPr/>
                    <a:lstStyle/>
                    <a:p>
                      <a:pPr algn="ctr"/>
                      <a:r>
                        <a:rPr kumimoji="1" lang="ja-JP" altLang="en-US" sz="1400" baseline="0" dirty="0" smtClean="0"/>
                        <a:t>１１　</a:t>
                      </a:r>
                      <a:r>
                        <a:rPr kumimoji="1" lang="en-US" altLang="ja-JP" sz="1400" baseline="0" dirty="0" smtClean="0"/>
                        <a:t> </a:t>
                      </a:r>
                      <a:r>
                        <a:rPr kumimoji="1" lang="ja-JP" altLang="en-US" sz="1400" baseline="0" dirty="0" smtClean="0"/>
                        <a:t>消防・防災</a:t>
                      </a:r>
                      <a:endParaRPr kumimoji="1" lang="ja-JP" altLang="en-US" sz="1400" baseline="0" dirty="0"/>
                    </a:p>
                  </a:txBody>
                  <a:tcPr anchor="ctr"/>
                </a:tc>
              </a:tr>
              <a:tr h="2808312">
                <a:tc>
                  <a:txBody>
                    <a:bodyPr/>
                    <a:lstStyle/>
                    <a:p>
                      <a:pPr algn="ctr"/>
                      <a:r>
                        <a:rPr kumimoji="1" lang="ja-JP" altLang="en-US" sz="1400" b="1" baseline="0" dirty="0" smtClean="0"/>
                        <a:t>局</a:t>
                      </a:r>
                      <a:endParaRPr kumimoji="1" lang="ja-JP" altLang="en-US" sz="1400" b="1" baseline="0" dirty="0"/>
                    </a:p>
                  </a:txBody>
                  <a:tcPr anchor="ctr">
                    <a:solidFill>
                      <a:schemeClr val="bg1"/>
                    </a:solidFill>
                  </a:tcPr>
                </a:tc>
                <a:tc>
                  <a:txBody>
                    <a:bodyPr/>
                    <a:lstStyle/>
                    <a:p>
                      <a:r>
                        <a:rPr kumimoji="1" lang="ja-JP" altLang="en-US" sz="1400" baseline="0" dirty="0" smtClean="0">
                          <a:latin typeface="Meiryo UI" pitchFamily="50" charset="-128"/>
                          <a:ea typeface="Meiryo UI" pitchFamily="50" charset="-128"/>
                          <a:cs typeface="Meiryo UI" pitchFamily="50" charset="-128"/>
                        </a:rPr>
                        <a:t>・消防</a:t>
                      </a:r>
                      <a:endParaRPr kumimoji="1" lang="en-US" altLang="ja-JP" sz="1400" baseline="0" dirty="0" smtClean="0">
                        <a:latin typeface="Meiryo UI" pitchFamily="50" charset="-128"/>
                        <a:ea typeface="Meiryo UI" pitchFamily="50" charset="-128"/>
                        <a:cs typeface="Meiryo UI" pitchFamily="50" charset="-128"/>
                      </a:endParaRPr>
                    </a:p>
                    <a:p>
                      <a:r>
                        <a:rPr kumimoji="1" lang="ja-JP" altLang="en-US" sz="1400" baseline="0" dirty="0" smtClean="0">
                          <a:latin typeface="Meiryo UI" pitchFamily="50" charset="-128"/>
                          <a:ea typeface="Meiryo UI" pitchFamily="50" charset="-128"/>
                          <a:cs typeface="Meiryo UI" pitchFamily="50" charset="-128"/>
                        </a:rPr>
                        <a:t>・防災会議、地域防災計画</a:t>
                      </a:r>
                      <a:endParaRPr kumimoji="1" lang="en-US" altLang="ja-JP" sz="1400" baseline="0" dirty="0" smtClean="0">
                        <a:latin typeface="Meiryo UI" pitchFamily="50" charset="-128"/>
                        <a:ea typeface="Meiryo UI" pitchFamily="50" charset="-128"/>
                        <a:cs typeface="Meiryo UI" pitchFamily="50" charset="-128"/>
                      </a:endParaRPr>
                    </a:p>
                    <a:p>
                      <a:r>
                        <a:rPr kumimoji="1" lang="ja-JP" altLang="en-US" sz="1400" baseline="0" dirty="0" smtClean="0">
                          <a:latin typeface="Meiryo UI" pitchFamily="50" charset="-128"/>
                          <a:ea typeface="Meiryo UI" pitchFamily="50" charset="-128"/>
                          <a:cs typeface="Meiryo UI" pitchFamily="50" charset="-128"/>
                        </a:rPr>
                        <a:t>・危機管理体制の充実</a:t>
                      </a:r>
                      <a:endParaRPr kumimoji="1" lang="en-US" altLang="ja-JP" sz="1400" baseline="0" dirty="0" smtClean="0">
                        <a:latin typeface="Meiryo UI" pitchFamily="50" charset="-128"/>
                        <a:ea typeface="Meiryo UI" pitchFamily="50" charset="-128"/>
                        <a:cs typeface="Meiryo UI" pitchFamily="50" charset="-128"/>
                      </a:endParaRPr>
                    </a:p>
                    <a:p>
                      <a:r>
                        <a:rPr kumimoji="1" lang="ja-JP" altLang="en-US" sz="1400" baseline="0" dirty="0" smtClean="0">
                          <a:latin typeface="Meiryo UI" pitchFamily="50" charset="-128"/>
                          <a:ea typeface="Meiryo UI" pitchFamily="50" charset="-128"/>
                          <a:cs typeface="Meiryo UI" pitchFamily="50" charset="-128"/>
                        </a:rPr>
                        <a:t>・地下街避難確保</a:t>
                      </a:r>
                      <a:endParaRPr kumimoji="1" lang="en-US" altLang="ja-JP" sz="1400" baseline="0" dirty="0" smtClean="0">
                        <a:latin typeface="Meiryo UI" pitchFamily="50" charset="-128"/>
                        <a:ea typeface="Meiryo UI" pitchFamily="50" charset="-128"/>
                        <a:cs typeface="Meiryo UI" pitchFamily="50" charset="-128"/>
                      </a:endParaRPr>
                    </a:p>
                    <a:p>
                      <a:r>
                        <a:rPr kumimoji="1" lang="ja-JP" altLang="en-US" sz="1400" baseline="0" dirty="0" smtClean="0">
                          <a:latin typeface="Meiryo UI" pitchFamily="50" charset="-128"/>
                          <a:ea typeface="Meiryo UI" pitchFamily="50" charset="-128"/>
                          <a:cs typeface="Meiryo UI" pitchFamily="50" charset="-128"/>
                        </a:rPr>
                        <a:t>・防災行政無線</a:t>
                      </a:r>
                      <a:endParaRPr kumimoji="1" lang="en-US" altLang="ja-JP" sz="1400" baseline="0" dirty="0" smtClean="0">
                        <a:latin typeface="Meiryo UI" pitchFamily="50" charset="-128"/>
                        <a:ea typeface="Meiryo UI" pitchFamily="50" charset="-128"/>
                        <a:cs typeface="Meiryo UI" pitchFamily="50" charset="-128"/>
                      </a:endParaRPr>
                    </a:p>
                    <a:p>
                      <a:r>
                        <a:rPr kumimoji="1" lang="ja-JP" altLang="en-US" sz="1400" baseline="0" dirty="0" smtClean="0">
                          <a:latin typeface="Meiryo UI" pitchFamily="50" charset="-128"/>
                          <a:ea typeface="Meiryo UI" pitchFamily="50" charset="-128"/>
                          <a:cs typeface="Meiryo UI" pitchFamily="50" charset="-128"/>
                        </a:rPr>
                        <a:t>・被災地等への職員派遣</a:t>
                      </a:r>
                      <a:endParaRPr kumimoji="1" lang="ja-JP" altLang="en-US" sz="1400" baseline="0" dirty="0">
                        <a:latin typeface="Meiryo UI" pitchFamily="50" charset="-128"/>
                        <a:ea typeface="Meiryo UI" pitchFamily="50" charset="-128"/>
                        <a:cs typeface="Meiryo UI" pitchFamily="50" charset="-128"/>
                      </a:endParaRPr>
                    </a:p>
                  </a:txBody>
                  <a:tcPr marL="68580" marR="68580" marT="60960" marB="60960"/>
                </a:tc>
              </a:tr>
              <a:tr h="3168352">
                <a:tc>
                  <a:txBody>
                    <a:bodyPr/>
                    <a:lstStyle/>
                    <a:p>
                      <a:pPr algn="ctr"/>
                      <a:r>
                        <a:rPr kumimoji="1" lang="ja-JP" altLang="en-US" sz="1400" b="1" baseline="0" dirty="0" smtClean="0"/>
                        <a:t>総合区</a:t>
                      </a:r>
                      <a:endParaRPr kumimoji="1" lang="ja-JP" altLang="en-US" sz="1400" b="1" baseline="0" dirty="0"/>
                    </a:p>
                  </a:txBody>
                  <a:tcPr anchor="ctr">
                    <a:solidFill>
                      <a:schemeClr val="tx2">
                        <a:lumMod val="60000"/>
                        <a:lumOff val="40000"/>
                      </a:schemeClr>
                    </a:solidFill>
                  </a:tcPr>
                </a:tc>
                <a:tc>
                  <a:txBody>
                    <a:bodyPr/>
                    <a:lstStyle/>
                    <a:p>
                      <a:r>
                        <a:rPr kumimoji="1" lang="ja-JP" altLang="en-US" sz="1400" baseline="0" dirty="0" smtClean="0">
                          <a:latin typeface="Meiryo UI" pitchFamily="50" charset="-128"/>
                          <a:ea typeface="Meiryo UI" pitchFamily="50" charset="-128"/>
                          <a:cs typeface="Meiryo UI" pitchFamily="50" charset="-128"/>
                        </a:rPr>
                        <a:t>・避難行動要支援者の避難支援</a:t>
                      </a:r>
                      <a:endParaRPr kumimoji="1" lang="en-US" altLang="ja-JP" sz="1400" baseline="0" dirty="0" smtClean="0">
                        <a:latin typeface="Meiryo UI" pitchFamily="50" charset="-128"/>
                        <a:ea typeface="Meiryo UI" pitchFamily="50" charset="-128"/>
                        <a:cs typeface="Meiryo UI" pitchFamily="50" charset="-128"/>
                      </a:endParaRPr>
                    </a:p>
                    <a:p>
                      <a:r>
                        <a:rPr kumimoji="1" lang="ja-JP" altLang="en-US" sz="1400" baseline="0" dirty="0" smtClean="0">
                          <a:latin typeface="Meiryo UI" pitchFamily="50" charset="-128"/>
                          <a:ea typeface="Meiryo UI" pitchFamily="50" charset="-128"/>
                          <a:cs typeface="Meiryo UI" pitchFamily="50" charset="-128"/>
                        </a:rPr>
                        <a:t>・広域避難場所案内板・誘導標識の整備</a:t>
                      </a:r>
                      <a:endParaRPr kumimoji="1" lang="en-US" altLang="ja-JP" sz="1400" baseline="0" dirty="0" smtClean="0">
                        <a:latin typeface="Meiryo UI" pitchFamily="50" charset="-128"/>
                        <a:ea typeface="Meiryo UI" pitchFamily="50" charset="-128"/>
                        <a:cs typeface="Meiryo UI" pitchFamily="50" charset="-128"/>
                      </a:endParaRPr>
                    </a:p>
                    <a:p>
                      <a:r>
                        <a:rPr kumimoji="1" lang="ja-JP" altLang="en-US" sz="1400" baseline="0" dirty="0" smtClean="0">
                          <a:latin typeface="Meiryo UI" pitchFamily="50" charset="-128"/>
                          <a:ea typeface="Meiryo UI" pitchFamily="50" charset="-128"/>
                          <a:cs typeface="Meiryo UI" pitchFamily="50" charset="-128"/>
                        </a:rPr>
                        <a:t>・津波避難ビル・水害時避難ビル案内板の整備</a:t>
                      </a:r>
                      <a:endParaRPr kumimoji="1" lang="en-US" altLang="ja-JP" sz="1400" baseline="0" dirty="0" smtClean="0">
                        <a:latin typeface="Meiryo UI" pitchFamily="50" charset="-128"/>
                        <a:ea typeface="Meiryo UI" pitchFamily="50" charset="-128"/>
                        <a:cs typeface="Meiryo UI" pitchFamily="50" charset="-128"/>
                      </a:endParaRPr>
                    </a:p>
                    <a:p>
                      <a:r>
                        <a:rPr kumimoji="1" lang="ja-JP" altLang="en-US" sz="1400" baseline="0" dirty="0" smtClean="0">
                          <a:latin typeface="Meiryo UI" pitchFamily="50" charset="-128"/>
                          <a:ea typeface="Meiryo UI" pitchFamily="50" charset="-128"/>
                          <a:cs typeface="Meiryo UI" pitchFamily="50" charset="-128"/>
                        </a:rPr>
                        <a:t>・災害時避難所案内板の整備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aseline="0" dirty="0" smtClean="0">
                          <a:latin typeface="Meiryo UI" pitchFamily="50" charset="-128"/>
                          <a:ea typeface="Meiryo UI" pitchFamily="50" charset="-128"/>
                          <a:cs typeface="Meiryo UI" pitchFamily="50" charset="-128"/>
                        </a:rPr>
                        <a:t>・自主防災組織力向上アドバイザー</a:t>
                      </a:r>
                      <a:endParaRPr kumimoji="1" lang="en-US" altLang="ja-JP" sz="1400" baseline="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baseline="0" dirty="0" smtClean="0">
                          <a:solidFill>
                            <a:schemeClr val="tx1"/>
                          </a:solidFill>
                          <a:latin typeface="Meiryo UI" pitchFamily="50" charset="-128"/>
                          <a:ea typeface="Meiryo UI" pitchFamily="50" charset="-128"/>
                          <a:cs typeface="Meiryo UI" pitchFamily="50" charset="-128"/>
                        </a:rPr>
                        <a:t>・帰宅困難者対策（ターミナル駅周辺対策への支援事業）</a:t>
                      </a:r>
                      <a:endParaRPr kumimoji="1" lang="en-US" altLang="ja-JP" sz="1400" b="0" u="none" baseline="0" dirty="0" smtClean="0">
                        <a:solidFill>
                          <a:schemeClr val="tx1"/>
                        </a:solidFill>
                        <a:latin typeface="Meiryo UI" pitchFamily="50" charset="-128"/>
                        <a:ea typeface="Meiryo UI" pitchFamily="50" charset="-128"/>
                        <a:cs typeface="Meiryo UI" pitchFamily="50" charset="-128"/>
                      </a:endParaRPr>
                    </a:p>
                  </a:txBody>
                  <a:tcPr marL="68580" marR="68580" marT="60960" marB="60960"/>
                </a:tc>
              </a:tr>
            </a:tbl>
          </a:graphicData>
        </a:graphic>
      </p:graphicFrame>
      <p:sp>
        <p:nvSpPr>
          <p:cNvPr id="14" name="角丸四角形 13"/>
          <p:cNvSpPr/>
          <p:nvPr/>
        </p:nvSpPr>
        <p:spPr>
          <a:xfrm>
            <a:off x="683568" y="5589240"/>
            <a:ext cx="1800200" cy="79208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200" dirty="0" smtClean="0">
                <a:solidFill>
                  <a:schemeClr val="tx1"/>
                </a:solidFill>
                <a:latin typeface="Meiryo UI" pitchFamily="50" charset="-128"/>
                <a:ea typeface="Meiryo UI" pitchFamily="50" charset="-128"/>
                <a:cs typeface="Meiryo UI" pitchFamily="50" charset="-128"/>
              </a:rPr>
              <a:t>・危機</a:t>
            </a:r>
            <a:r>
              <a:rPr lang="ja-JP" altLang="en-US" sz="1200" dirty="0">
                <a:solidFill>
                  <a:schemeClr val="tx1"/>
                </a:solidFill>
                <a:latin typeface="Meiryo UI" pitchFamily="50" charset="-128"/>
                <a:ea typeface="Meiryo UI" pitchFamily="50" charset="-128"/>
                <a:cs typeface="Meiryo UI" pitchFamily="50" charset="-128"/>
              </a:rPr>
              <a:t>管理訓練</a:t>
            </a:r>
          </a:p>
          <a:p>
            <a:r>
              <a:rPr lang="ja-JP" altLang="en-US" sz="1200" dirty="0" smtClean="0">
                <a:solidFill>
                  <a:schemeClr val="tx1"/>
                </a:solidFill>
                <a:latin typeface="Meiryo UI" pitchFamily="50" charset="-128"/>
                <a:ea typeface="Meiryo UI" pitchFamily="50" charset="-128"/>
                <a:cs typeface="Meiryo UI" pitchFamily="50" charset="-128"/>
              </a:rPr>
              <a:t>・防災</a:t>
            </a:r>
            <a:r>
              <a:rPr lang="ja-JP" altLang="en-US" sz="1200" dirty="0">
                <a:solidFill>
                  <a:schemeClr val="tx1"/>
                </a:solidFill>
                <a:latin typeface="Meiryo UI" pitchFamily="50" charset="-128"/>
                <a:ea typeface="Meiryo UI" pitchFamily="50" charset="-128"/>
                <a:cs typeface="Meiryo UI" pitchFamily="50" charset="-128"/>
              </a:rPr>
              <a:t>意識の啓発</a:t>
            </a:r>
          </a:p>
          <a:p>
            <a:r>
              <a:rPr lang="ja-JP" altLang="en-US" sz="1200" dirty="0" smtClean="0">
                <a:solidFill>
                  <a:schemeClr val="tx1"/>
                </a:solidFill>
                <a:latin typeface="Meiryo UI" pitchFamily="50" charset="-128"/>
                <a:ea typeface="Meiryo UI" pitchFamily="50" charset="-128"/>
                <a:cs typeface="Meiryo UI" pitchFamily="50" charset="-128"/>
              </a:rPr>
              <a:t>・津波</a:t>
            </a:r>
            <a:r>
              <a:rPr lang="ja-JP" altLang="en-US" sz="1200" dirty="0">
                <a:solidFill>
                  <a:schemeClr val="tx1"/>
                </a:solidFill>
                <a:latin typeface="Meiryo UI" pitchFamily="50" charset="-128"/>
                <a:ea typeface="Meiryo UI" pitchFamily="50" charset="-128"/>
                <a:cs typeface="Meiryo UI" pitchFamily="50" charset="-128"/>
              </a:rPr>
              <a:t>避難施設の</a:t>
            </a:r>
            <a:r>
              <a:rPr lang="ja-JP" altLang="en-US" sz="1200" dirty="0" smtClean="0">
                <a:solidFill>
                  <a:schemeClr val="tx1"/>
                </a:solidFill>
                <a:latin typeface="Meiryo UI" pitchFamily="50" charset="-128"/>
                <a:ea typeface="Meiryo UI" pitchFamily="50" charset="-128"/>
                <a:cs typeface="Meiryo UI" pitchFamily="50" charset="-128"/>
              </a:rPr>
              <a:t>確保</a:t>
            </a:r>
            <a:endParaRPr lang="ja-JP" altLang="en-US" sz="1200" dirty="0">
              <a:solidFill>
                <a:schemeClr val="tx1"/>
              </a:solidFill>
              <a:latin typeface="Meiryo UI" pitchFamily="50" charset="-128"/>
              <a:ea typeface="Meiryo UI" pitchFamily="50" charset="-128"/>
              <a:cs typeface="Meiryo UI" pitchFamily="50" charset="-128"/>
            </a:endParaRPr>
          </a:p>
        </p:txBody>
      </p:sp>
      <p:sp>
        <p:nvSpPr>
          <p:cNvPr id="11" name="正方形/長方形 10"/>
          <p:cNvSpPr/>
          <p:nvPr/>
        </p:nvSpPr>
        <p:spPr>
          <a:xfrm>
            <a:off x="0" y="-166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局と総合区の主な事務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100392" y="4462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９</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6" name="テキスト ボックス 5"/>
          <p:cNvSpPr txBox="1"/>
          <p:nvPr/>
        </p:nvSpPr>
        <p:spPr>
          <a:xfrm>
            <a:off x="5580112" y="548680"/>
            <a:ext cx="2808312" cy="276999"/>
          </a:xfrm>
          <a:prstGeom prst="rect">
            <a:avLst/>
          </a:prstGeom>
          <a:noFill/>
        </p:spPr>
        <p:txBody>
          <a:bodyPr wrap="square" rtlCol="0">
            <a:spAutoFit/>
          </a:bodyPr>
          <a:lstStyle/>
          <a:p>
            <a:r>
              <a:rPr lang="en-US" altLang="ja-JP" sz="1200" dirty="0" smtClean="0"/>
              <a:t>【</a:t>
            </a:r>
            <a:r>
              <a:rPr kumimoji="1" lang="ja-JP" altLang="en-US" sz="1200" dirty="0" smtClean="0"/>
              <a:t>予算編成、条例提案等は市長の権限</a:t>
            </a:r>
            <a:r>
              <a:rPr kumimoji="1" lang="en-US" altLang="ja-JP" sz="1200" dirty="0" smtClean="0"/>
              <a:t>】</a:t>
            </a:r>
            <a:endParaRPr kumimoji="1" lang="ja-JP" altLang="en-US"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69"/>
          <p:cNvGrpSpPr/>
          <p:nvPr/>
        </p:nvGrpSpPr>
        <p:grpSpPr>
          <a:xfrm>
            <a:off x="237452" y="1700808"/>
            <a:ext cx="4062252" cy="4896544"/>
            <a:chOff x="251520" y="70619"/>
            <a:chExt cx="4062252" cy="5734645"/>
          </a:xfrm>
        </p:grpSpPr>
        <p:sp>
          <p:nvSpPr>
            <p:cNvPr id="6" name="角丸四角形 5"/>
            <p:cNvSpPr/>
            <p:nvPr/>
          </p:nvSpPr>
          <p:spPr>
            <a:xfrm>
              <a:off x="251520" y="1340768"/>
              <a:ext cx="4062252" cy="4464496"/>
            </a:xfrm>
            <a:prstGeom prst="roundRect">
              <a:avLst>
                <a:gd name="adj" fmla="val 753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489724" y="70619"/>
              <a:ext cx="1584176" cy="432047"/>
            </a:xfrm>
            <a:prstGeom prst="rect">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現　在</a:t>
              </a:r>
              <a:endParaRPr kumimoji="1" lang="ja-JP" altLang="en-US" b="1" dirty="0">
                <a:solidFill>
                  <a:schemeClr val="tx1"/>
                </a:solidFill>
              </a:endParaRPr>
            </a:p>
          </p:txBody>
        </p:sp>
      </p:grpSp>
      <p:sp>
        <p:nvSpPr>
          <p:cNvPr id="10" name="二等辺三角形 9"/>
          <p:cNvSpPr/>
          <p:nvPr/>
        </p:nvSpPr>
        <p:spPr>
          <a:xfrm>
            <a:off x="2959688" y="4136680"/>
            <a:ext cx="3240360" cy="398908"/>
          </a:xfrm>
          <a:prstGeom prst="triangle">
            <a:avLst/>
          </a:prstGeom>
          <a:ln>
            <a:noFill/>
          </a:ln>
          <a:scene3d>
            <a:camera prst="orthographicFront">
              <a:rot lat="0" lon="0" rev="16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58"/>
          <p:cNvGrpSpPr/>
          <p:nvPr/>
        </p:nvGrpSpPr>
        <p:grpSpPr>
          <a:xfrm>
            <a:off x="3622833" y="967665"/>
            <a:ext cx="5275656" cy="458174"/>
            <a:chOff x="1315904" y="6289904"/>
            <a:chExt cx="5995736" cy="825969"/>
          </a:xfrm>
        </p:grpSpPr>
        <p:sp>
          <p:nvSpPr>
            <p:cNvPr id="12" name="正方形/長方形 11"/>
            <p:cNvSpPr/>
            <p:nvPr/>
          </p:nvSpPr>
          <p:spPr>
            <a:xfrm>
              <a:off x="2199072" y="6289904"/>
              <a:ext cx="5112568" cy="82596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b="1" dirty="0" smtClean="0">
                  <a:solidFill>
                    <a:schemeClr val="tx1"/>
                  </a:solidFill>
                  <a:latin typeface="Meiryo UI" panose="020B0604030504040204" pitchFamily="50" charset="-128"/>
                  <a:ea typeface="Meiryo UI" panose="020B0604030504040204" pitchFamily="50" charset="-128"/>
                </a:rPr>
                <a:t>◆地域の待機児童等の状況に応じて保育所を設置</a:t>
              </a:r>
              <a:endParaRPr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1315904" y="6302302"/>
              <a:ext cx="879832" cy="7995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効 果</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pSp>
      <p:pic>
        <p:nvPicPr>
          <p:cNvPr id="83" name="irc_mi" descr="「イラスト 保育所」の画像検索結果">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3284984"/>
            <a:ext cx="1296144" cy="936103"/>
          </a:xfrm>
          <a:prstGeom prst="rect">
            <a:avLst/>
          </a:prstGeom>
          <a:noFill/>
          <a:ln>
            <a:noFill/>
          </a:ln>
        </p:spPr>
      </p:pic>
      <p:pic>
        <p:nvPicPr>
          <p:cNvPr id="86" name="irc_mi" descr="「イラスト　保育所」の画像検索結果">
            <a:hlinkClick r:id="rId4"/>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9552" y="5733256"/>
            <a:ext cx="936104" cy="648072"/>
          </a:xfrm>
          <a:prstGeom prst="rect">
            <a:avLst/>
          </a:prstGeom>
          <a:noFill/>
          <a:ln>
            <a:noFill/>
          </a:ln>
        </p:spPr>
      </p:pic>
      <p:grpSp>
        <p:nvGrpSpPr>
          <p:cNvPr id="5" name="グループ化 95"/>
          <p:cNvGrpSpPr/>
          <p:nvPr/>
        </p:nvGrpSpPr>
        <p:grpSpPr>
          <a:xfrm>
            <a:off x="1835696" y="3226362"/>
            <a:ext cx="1728192" cy="3214630"/>
            <a:chOff x="1862514" y="1865604"/>
            <a:chExt cx="1850487" cy="3766097"/>
          </a:xfrm>
        </p:grpSpPr>
        <p:sp>
          <p:nvSpPr>
            <p:cNvPr id="59" name="下矢印 58"/>
            <p:cNvSpPr/>
            <p:nvPr/>
          </p:nvSpPr>
          <p:spPr>
            <a:xfrm>
              <a:off x="2396024" y="2440448"/>
              <a:ext cx="792087" cy="2592043"/>
            </a:xfrm>
            <a:prstGeom prst="downArrow">
              <a:avLst>
                <a:gd name="adj1" fmla="val 50000"/>
                <a:gd name="adj2" fmla="val 37568"/>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角丸四角形 57"/>
            <p:cNvSpPr/>
            <p:nvPr/>
          </p:nvSpPr>
          <p:spPr>
            <a:xfrm>
              <a:off x="1907703" y="1865604"/>
              <a:ext cx="1728192" cy="648072"/>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①整備計画</a:t>
              </a:r>
              <a:endParaRPr kumimoji="1" lang="en-US" altLang="ja-JP" sz="1400" b="1" dirty="0" smtClean="0">
                <a:solidFill>
                  <a:schemeClr val="tx1"/>
                </a:solidFill>
              </a:endParaRPr>
            </a:p>
            <a:p>
              <a:pPr algn="ctr"/>
              <a:r>
                <a:rPr kumimoji="1" lang="ja-JP" altLang="en-US" sz="1400" b="1" dirty="0" smtClean="0">
                  <a:solidFill>
                    <a:schemeClr val="tx1"/>
                  </a:solidFill>
                </a:rPr>
                <a:t>（</a:t>
              </a:r>
              <a:r>
                <a:rPr lang="ja-JP" altLang="en-US" sz="1400" b="1" dirty="0" smtClean="0">
                  <a:solidFill>
                    <a:schemeClr val="tx1"/>
                  </a:solidFill>
                </a:rPr>
                <a:t>保育所の数</a:t>
              </a:r>
              <a:r>
                <a:rPr kumimoji="1" lang="ja-JP" altLang="en-US" sz="1400" b="1" dirty="0" smtClean="0">
                  <a:solidFill>
                    <a:schemeClr val="tx1"/>
                  </a:solidFill>
                </a:rPr>
                <a:t>）</a:t>
              </a:r>
              <a:endParaRPr kumimoji="1" lang="ja-JP" altLang="en-US" sz="1400" b="1" dirty="0">
                <a:solidFill>
                  <a:schemeClr val="tx1"/>
                </a:solidFill>
              </a:endParaRPr>
            </a:p>
          </p:txBody>
        </p:sp>
        <p:sp>
          <p:nvSpPr>
            <p:cNvPr id="60" name="角丸四角形 59"/>
            <p:cNvSpPr/>
            <p:nvPr/>
          </p:nvSpPr>
          <p:spPr>
            <a:xfrm>
              <a:off x="1862514" y="2775180"/>
              <a:ext cx="1850487" cy="754498"/>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②</a:t>
              </a:r>
              <a:r>
                <a:rPr kumimoji="1" lang="ja-JP" altLang="en-US" sz="1400" b="1" dirty="0" smtClean="0">
                  <a:solidFill>
                    <a:schemeClr val="bg1"/>
                  </a:solidFill>
                </a:rPr>
                <a:t>地域調整</a:t>
              </a:r>
              <a:endParaRPr kumimoji="1" lang="en-US" altLang="ja-JP" sz="1400" b="1" dirty="0" smtClean="0">
                <a:solidFill>
                  <a:schemeClr val="bg1"/>
                </a:solidFill>
              </a:endParaRPr>
            </a:p>
            <a:p>
              <a:pPr algn="ctr"/>
              <a:r>
                <a:rPr lang="ja-JP" altLang="en-US" sz="1300" b="1" dirty="0" smtClean="0">
                  <a:solidFill>
                    <a:schemeClr val="bg1"/>
                  </a:solidFill>
                </a:rPr>
                <a:t>（保育所の地域の</a:t>
              </a:r>
              <a:endParaRPr lang="en-US" altLang="ja-JP" sz="1300" b="1" dirty="0" smtClean="0">
                <a:solidFill>
                  <a:schemeClr val="bg1"/>
                </a:solidFill>
              </a:endParaRPr>
            </a:p>
            <a:p>
              <a:pPr algn="ctr"/>
              <a:r>
                <a:rPr lang="ja-JP" altLang="en-US" sz="1300" b="1" dirty="0" smtClean="0">
                  <a:solidFill>
                    <a:schemeClr val="bg1"/>
                  </a:solidFill>
                </a:rPr>
                <a:t>決定）</a:t>
              </a:r>
              <a:endParaRPr kumimoji="1" lang="ja-JP" altLang="en-US" sz="1300" b="1" dirty="0">
                <a:solidFill>
                  <a:schemeClr val="bg1"/>
                </a:solidFill>
              </a:endParaRPr>
            </a:p>
          </p:txBody>
        </p:sp>
        <p:sp>
          <p:nvSpPr>
            <p:cNvPr id="61" name="角丸四角形 60"/>
            <p:cNvSpPr/>
            <p:nvPr/>
          </p:nvSpPr>
          <p:spPr>
            <a:xfrm>
              <a:off x="1907703" y="3777011"/>
              <a:ext cx="1728192" cy="648072"/>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③事業者の決定</a:t>
              </a:r>
              <a:endParaRPr kumimoji="1" lang="en-US" altLang="ja-JP" sz="1400" b="1" dirty="0" smtClean="0">
                <a:solidFill>
                  <a:schemeClr val="tx1"/>
                </a:solidFill>
              </a:endParaRPr>
            </a:p>
          </p:txBody>
        </p:sp>
        <p:sp>
          <p:nvSpPr>
            <p:cNvPr id="94" name="角丸四角形 93"/>
            <p:cNvSpPr/>
            <p:nvPr/>
          </p:nvSpPr>
          <p:spPr>
            <a:xfrm>
              <a:off x="1939618" y="5055637"/>
              <a:ext cx="1728192" cy="576064"/>
            </a:xfrm>
            <a:prstGeom prst="roundRect">
              <a:avLst/>
            </a:prstGeom>
            <a:gradFill>
              <a:gsLst>
                <a:gs pos="0">
                  <a:srgbClr val="CCCCFF"/>
                </a:gs>
                <a:gs pos="17999">
                  <a:srgbClr val="99CCFF"/>
                </a:gs>
                <a:gs pos="36000">
                  <a:srgbClr val="9966FF"/>
                </a:gs>
                <a:gs pos="61000">
                  <a:srgbClr val="CC99FF"/>
                </a:gs>
                <a:gs pos="82001">
                  <a:srgbClr val="99CCFF"/>
                </a:gs>
                <a:gs pos="100000">
                  <a:srgbClr val="CCCCFF"/>
                </a:gs>
              </a:gsLst>
              <a:lin ang="5400000" scaled="0"/>
            </a:gradFill>
            <a:ln cmpd="thickThi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開園</a:t>
              </a:r>
              <a:endParaRPr kumimoji="1" lang="en-US" altLang="ja-JP" sz="1600" b="1" dirty="0" smtClean="0">
                <a:solidFill>
                  <a:schemeClr val="bg1"/>
                </a:solidFill>
              </a:endParaRPr>
            </a:p>
          </p:txBody>
        </p:sp>
      </p:grpSp>
      <p:grpSp>
        <p:nvGrpSpPr>
          <p:cNvPr id="7" name="グループ化 84"/>
          <p:cNvGrpSpPr/>
          <p:nvPr/>
        </p:nvGrpSpPr>
        <p:grpSpPr>
          <a:xfrm>
            <a:off x="179512" y="4149080"/>
            <a:ext cx="1440161" cy="1368154"/>
            <a:chOff x="395536" y="3059971"/>
            <a:chExt cx="1584176" cy="1120171"/>
          </a:xfrm>
        </p:grpSpPr>
        <p:sp>
          <p:nvSpPr>
            <p:cNvPr id="82" name="雲形吹き出し 81"/>
            <p:cNvSpPr/>
            <p:nvPr/>
          </p:nvSpPr>
          <p:spPr>
            <a:xfrm>
              <a:off x="395536" y="3238950"/>
              <a:ext cx="1584176" cy="731158"/>
            </a:xfrm>
            <a:prstGeom prst="cloudCallout">
              <a:avLst>
                <a:gd name="adj1" fmla="val 16717"/>
                <a:gd name="adj2" fmla="val -68489"/>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4" name="正方形/長方形 83"/>
            <p:cNvSpPr/>
            <p:nvPr/>
          </p:nvSpPr>
          <p:spPr>
            <a:xfrm>
              <a:off x="712372" y="3059971"/>
              <a:ext cx="1029714" cy="11201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bg1"/>
                  </a:solidFill>
                </a:rPr>
                <a:t>保育所</a:t>
              </a:r>
              <a:r>
                <a:rPr lang="ja-JP" altLang="en-US" sz="1400" b="1" dirty="0" smtClean="0">
                  <a:solidFill>
                    <a:schemeClr val="bg1"/>
                  </a:solidFill>
                </a:rPr>
                <a:t>を</a:t>
              </a:r>
              <a:endParaRPr lang="en-US" altLang="ja-JP" sz="1400" b="1" dirty="0" smtClean="0">
                <a:solidFill>
                  <a:schemeClr val="bg1"/>
                </a:solidFill>
              </a:endParaRPr>
            </a:p>
            <a:p>
              <a:r>
                <a:rPr kumimoji="1" lang="ja-JP" altLang="en-US" sz="1400" b="1" dirty="0" smtClean="0">
                  <a:solidFill>
                    <a:schemeClr val="bg1"/>
                  </a:solidFill>
                </a:rPr>
                <a:t>つくって</a:t>
              </a:r>
              <a:endParaRPr kumimoji="1" lang="en-US" altLang="ja-JP" sz="1400" b="1" dirty="0" smtClean="0">
                <a:solidFill>
                  <a:schemeClr val="bg1"/>
                </a:solidFill>
              </a:endParaRPr>
            </a:p>
            <a:p>
              <a:r>
                <a:rPr kumimoji="1" lang="ja-JP" altLang="en-US" sz="1400" b="1" dirty="0" smtClean="0">
                  <a:solidFill>
                    <a:schemeClr val="bg1"/>
                  </a:solidFill>
                </a:rPr>
                <a:t>ほしい！</a:t>
              </a:r>
              <a:endParaRPr kumimoji="1" lang="en-US" altLang="ja-JP" sz="1400" b="1" dirty="0" smtClean="0">
                <a:solidFill>
                  <a:schemeClr val="bg1"/>
                </a:solidFill>
              </a:endParaRPr>
            </a:p>
          </p:txBody>
        </p:sp>
      </p:grpSp>
      <p:sp>
        <p:nvSpPr>
          <p:cNvPr id="98" name="正方形/長方形 97"/>
          <p:cNvSpPr/>
          <p:nvPr/>
        </p:nvSpPr>
        <p:spPr>
          <a:xfrm>
            <a:off x="3707904" y="3180157"/>
            <a:ext cx="360040" cy="648072"/>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市役所</a:t>
            </a:r>
            <a:endParaRPr kumimoji="1" lang="ja-JP" altLang="en-US" sz="1400" b="1" dirty="0">
              <a:solidFill>
                <a:schemeClr val="tx1"/>
              </a:solidFill>
            </a:endParaRPr>
          </a:p>
        </p:txBody>
      </p:sp>
      <p:sp>
        <p:nvSpPr>
          <p:cNvPr id="99" name="正方形/長方形 98"/>
          <p:cNvSpPr/>
          <p:nvPr/>
        </p:nvSpPr>
        <p:spPr>
          <a:xfrm>
            <a:off x="3707904" y="4810215"/>
            <a:ext cx="360040" cy="646404"/>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rPr>
              <a:t>市役所</a:t>
            </a:r>
            <a:endParaRPr kumimoji="1" lang="ja-JP" altLang="en-US" sz="1400" b="1" dirty="0">
              <a:solidFill>
                <a:schemeClr val="tx1"/>
              </a:solidFill>
            </a:endParaRPr>
          </a:p>
        </p:txBody>
      </p:sp>
      <p:sp>
        <p:nvSpPr>
          <p:cNvPr id="100" name="正方形/長方形 99"/>
          <p:cNvSpPr/>
          <p:nvPr/>
        </p:nvSpPr>
        <p:spPr>
          <a:xfrm>
            <a:off x="3707904" y="3913300"/>
            <a:ext cx="360040" cy="7920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t>区役所</a:t>
            </a:r>
            <a:endParaRPr kumimoji="1" lang="ja-JP" altLang="en-US" sz="1400" b="1" dirty="0"/>
          </a:p>
        </p:txBody>
      </p:sp>
      <p:grpSp>
        <p:nvGrpSpPr>
          <p:cNvPr id="8" name="グループ化 27"/>
          <p:cNvGrpSpPr/>
          <p:nvPr/>
        </p:nvGrpSpPr>
        <p:grpSpPr>
          <a:xfrm>
            <a:off x="4860032" y="1700808"/>
            <a:ext cx="4062252" cy="4854340"/>
            <a:chOff x="251520" y="130817"/>
            <a:chExt cx="4062252" cy="5746455"/>
          </a:xfrm>
        </p:grpSpPr>
        <p:sp>
          <p:nvSpPr>
            <p:cNvPr id="29" name="角丸四角形 28"/>
            <p:cNvSpPr/>
            <p:nvPr/>
          </p:nvSpPr>
          <p:spPr>
            <a:xfrm>
              <a:off x="251520" y="1412776"/>
              <a:ext cx="4062252" cy="4464496"/>
            </a:xfrm>
            <a:prstGeom prst="roundRect">
              <a:avLst>
                <a:gd name="adj" fmla="val 753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475656" y="130817"/>
              <a:ext cx="1584176"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rPr>
                <a:t>総合区</a:t>
              </a:r>
              <a:endParaRPr kumimoji="1" lang="ja-JP" altLang="en-US" b="1" dirty="0">
                <a:solidFill>
                  <a:schemeClr val="bg1"/>
                </a:solidFill>
              </a:endParaRPr>
            </a:p>
          </p:txBody>
        </p:sp>
      </p:grpSp>
      <p:pic>
        <p:nvPicPr>
          <p:cNvPr id="31" name="irc_mi" descr="「イラスト 保育所」の画像検索結果">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32040" y="3284984"/>
            <a:ext cx="1296144" cy="936103"/>
          </a:xfrm>
          <a:prstGeom prst="rect">
            <a:avLst/>
          </a:prstGeom>
          <a:noFill/>
          <a:ln>
            <a:noFill/>
          </a:ln>
        </p:spPr>
      </p:pic>
      <p:pic>
        <p:nvPicPr>
          <p:cNvPr id="32" name="irc_mi" descr="「イラスト　保育所」の画像検索結果">
            <a:hlinkClick r:id="rId4"/>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20072" y="5733256"/>
            <a:ext cx="864096" cy="605868"/>
          </a:xfrm>
          <a:prstGeom prst="rect">
            <a:avLst/>
          </a:prstGeom>
          <a:noFill/>
          <a:ln>
            <a:noFill/>
          </a:ln>
        </p:spPr>
      </p:pic>
      <p:grpSp>
        <p:nvGrpSpPr>
          <p:cNvPr id="11" name="グループ化 32"/>
          <p:cNvGrpSpPr/>
          <p:nvPr/>
        </p:nvGrpSpPr>
        <p:grpSpPr>
          <a:xfrm>
            <a:off x="6444207" y="3068960"/>
            <a:ext cx="1872209" cy="3348225"/>
            <a:chOff x="1907704" y="2018644"/>
            <a:chExt cx="1797321" cy="3572413"/>
          </a:xfrm>
        </p:grpSpPr>
        <p:sp>
          <p:nvSpPr>
            <p:cNvPr id="34" name="下矢印 33"/>
            <p:cNvSpPr/>
            <p:nvPr/>
          </p:nvSpPr>
          <p:spPr>
            <a:xfrm>
              <a:off x="2353820" y="2634592"/>
              <a:ext cx="792088" cy="2380401"/>
            </a:xfrm>
            <a:prstGeom prst="downArrow">
              <a:avLst>
                <a:gd name="adj1" fmla="val 50000"/>
                <a:gd name="adj2" fmla="val 37568"/>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p:cNvSpPr/>
            <p:nvPr/>
          </p:nvSpPr>
          <p:spPr>
            <a:xfrm>
              <a:off x="1907704" y="2018644"/>
              <a:ext cx="1728192" cy="648072"/>
            </a:xfrm>
            <a:prstGeom prst="roundRect">
              <a:avLst/>
            </a:prstGeom>
            <a:solidFill>
              <a:schemeClr val="tx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rPr>
                <a:t>①整備計画</a:t>
              </a:r>
              <a:endParaRPr kumimoji="1" lang="en-US" altLang="ja-JP" sz="1600" b="1" dirty="0" smtClean="0">
                <a:solidFill>
                  <a:schemeClr val="bg1"/>
                </a:solidFill>
              </a:endParaRPr>
            </a:p>
            <a:p>
              <a:pPr algn="ctr"/>
              <a:r>
                <a:rPr lang="ja-JP" altLang="en-US" sz="1600" b="1" dirty="0" smtClean="0">
                  <a:solidFill>
                    <a:schemeClr val="bg1"/>
                  </a:solidFill>
                </a:rPr>
                <a:t>（保育所の数）</a:t>
              </a:r>
              <a:endParaRPr kumimoji="1" lang="ja-JP" altLang="en-US" sz="1600" b="1" dirty="0">
                <a:solidFill>
                  <a:schemeClr val="bg1"/>
                </a:solidFill>
              </a:endParaRPr>
            </a:p>
          </p:txBody>
        </p:sp>
        <p:sp>
          <p:nvSpPr>
            <p:cNvPr id="39" name="角丸四角形 38"/>
            <p:cNvSpPr/>
            <p:nvPr/>
          </p:nvSpPr>
          <p:spPr>
            <a:xfrm>
              <a:off x="1907704" y="3674828"/>
              <a:ext cx="1728192" cy="648072"/>
            </a:xfrm>
            <a:prstGeom prst="roundRect">
              <a:avLst/>
            </a:prstGeom>
            <a:solidFill>
              <a:schemeClr val="tx1"/>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③事業者の決定</a:t>
              </a:r>
              <a:endParaRPr kumimoji="1" lang="en-US" altLang="ja-JP" sz="1600" b="1" dirty="0" smtClean="0">
                <a:solidFill>
                  <a:schemeClr val="bg1"/>
                </a:solidFill>
              </a:endParaRPr>
            </a:p>
          </p:txBody>
        </p:sp>
        <p:sp>
          <p:nvSpPr>
            <p:cNvPr id="40" name="角丸四角形 39"/>
            <p:cNvSpPr/>
            <p:nvPr/>
          </p:nvSpPr>
          <p:spPr>
            <a:xfrm>
              <a:off x="1976833" y="5014993"/>
              <a:ext cx="1728192" cy="576064"/>
            </a:xfrm>
            <a:prstGeom prst="roundRect">
              <a:avLst/>
            </a:prstGeom>
            <a:gradFill>
              <a:gsLst>
                <a:gs pos="0">
                  <a:srgbClr val="CCCCFF"/>
                </a:gs>
                <a:gs pos="17999">
                  <a:srgbClr val="99CCFF"/>
                </a:gs>
                <a:gs pos="36000">
                  <a:srgbClr val="9966FF"/>
                </a:gs>
                <a:gs pos="61000">
                  <a:srgbClr val="CC99FF"/>
                </a:gs>
                <a:gs pos="82001">
                  <a:srgbClr val="99CCFF"/>
                </a:gs>
                <a:gs pos="100000">
                  <a:srgbClr val="CCCCFF"/>
                </a:gs>
              </a:gsLst>
              <a:lin ang="5400000" scaled="0"/>
            </a:gradFill>
            <a:ln>
              <a:gradFill>
                <a:gsLst>
                  <a:gs pos="0">
                    <a:srgbClr val="CCCCFF"/>
                  </a:gs>
                  <a:gs pos="17999">
                    <a:srgbClr val="99CCFF"/>
                  </a:gs>
                  <a:gs pos="36000">
                    <a:srgbClr val="9966FF"/>
                  </a:gs>
                  <a:gs pos="61000">
                    <a:srgbClr val="CC99FF"/>
                  </a:gs>
                  <a:gs pos="82001">
                    <a:srgbClr val="99CCFF"/>
                  </a:gs>
                  <a:gs pos="100000">
                    <a:srgbClr val="CCCCFF"/>
                  </a:gs>
                </a:gsLst>
                <a:lin ang="540000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開園</a:t>
              </a:r>
              <a:endParaRPr kumimoji="1" lang="en-US" altLang="ja-JP" sz="1600" b="1" dirty="0" smtClean="0">
                <a:solidFill>
                  <a:schemeClr val="bg1"/>
                </a:solidFill>
              </a:endParaRPr>
            </a:p>
          </p:txBody>
        </p:sp>
      </p:grpSp>
      <p:sp>
        <p:nvSpPr>
          <p:cNvPr id="44" name="正方形/長方形 43"/>
          <p:cNvSpPr/>
          <p:nvPr/>
        </p:nvSpPr>
        <p:spPr>
          <a:xfrm>
            <a:off x="8316416" y="3068960"/>
            <a:ext cx="360040" cy="22041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b="1" dirty="0" smtClean="0">
                <a:solidFill>
                  <a:schemeClr val="bg1"/>
                </a:solidFill>
              </a:rPr>
              <a:t>総合区</a:t>
            </a:r>
            <a:r>
              <a:rPr kumimoji="1" lang="ja-JP" altLang="en-US" sz="1400" b="1" dirty="0" smtClean="0">
                <a:solidFill>
                  <a:schemeClr val="bg1"/>
                </a:solidFill>
              </a:rPr>
              <a:t>役所</a:t>
            </a:r>
            <a:endParaRPr kumimoji="1" lang="ja-JP" altLang="en-US" sz="1400" b="1" dirty="0">
              <a:solidFill>
                <a:schemeClr val="bg1"/>
              </a:solidFill>
            </a:endParaRPr>
          </a:p>
        </p:txBody>
      </p:sp>
      <p:sp>
        <p:nvSpPr>
          <p:cNvPr id="49" name="テキスト ボックス 48"/>
          <p:cNvSpPr txBox="1"/>
          <p:nvPr/>
        </p:nvSpPr>
        <p:spPr>
          <a:xfrm>
            <a:off x="3347864" y="2780928"/>
            <a:ext cx="937839" cy="307777"/>
          </a:xfrm>
          <a:prstGeom prst="rect">
            <a:avLst/>
          </a:prstGeom>
          <a:noFill/>
          <a:ln>
            <a:noFill/>
          </a:ln>
          <a:effectLst>
            <a:innerShdw blurRad="139700">
              <a:schemeClr val="bg1"/>
            </a:innerShdw>
          </a:effectLst>
        </p:spPr>
        <p:txBody>
          <a:bodyPr wrap="square" rtlCol="0">
            <a:spAutoFit/>
          </a:bodyPr>
          <a:lstStyle/>
          <a:p>
            <a:pPr algn="ctr"/>
            <a:r>
              <a:rPr kumimoji="1" lang="en-US" altLang="ja-JP" sz="1400" b="1" dirty="0" smtClean="0"/>
              <a:t>〈</a:t>
            </a:r>
            <a:r>
              <a:rPr kumimoji="1" lang="ja-JP" altLang="en-US" sz="1400" b="1" dirty="0" smtClean="0"/>
              <a:t>判断</a:t>
            </a:r>
            <a:r>
              <a:rPr kumimoji="1" lang="en-US" altLang="ja-JP" sz="1400" b="1" dirty="0" smtClean="0"/>
              <a:t>〉</a:t>
            </a:r>
            <a:endParaRPr kumimoji="1" lang="ja-JP" altLang="en-US" sz="1400" b="1" dirty="0"/>
          </a:p>
        </p:txBody>
      </p:sp>
      <p:grpSp>
        <p:nvGrpSpPr>
          <p:cNvPr id="14" name="グループ化 84"/>
          <p:cNvGrpSpPr/>
          <p:nvPr/>
        </p:nvGrpSpPr>
        <p:grpSpPr>
          <a:xfrm>
            <a:off x="4827536" y="4221088"/>
            <a:ext cx="1381303" cy="1224136"/>
            <a:chOff x="395536" y="3153595"/>
            <a:chExt cx="1599403" cy="910138"/>
          </a:xfrm>
        </p:grpSpPr>
        <p:sp>
          <p:nvSpPr>
            <p:cNvPr id="50" name="雲形吹き出し 49"/>
            <p:cNvSpPr/>
            <p:nvPr/>
          </p:nvSpPr>
          <p:spPr>
            <a:xfrm>
              <a:off x="395536" y="3238950"/>
              <a:ext cx="1584177" cy="717708"/>
            </a:xfrm>
            <a:prstGeom prst="cloudCallout">
              <a:avLst>
                <a:gd name="adj1" fmla="val 16717"/>
                <a:gd name="adj2" fmla="val -68489"/>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1" name="正方形/長方形 50"/>
            <p:cNvSpPr/>
            <p:nvPr/>
          </p:nvSpPr>
          <p:spPr>
            <a:xfrm>
              <a:off x="698796" y="3153595"/>
              <a:ext cx="1296143" cy="9101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bg1"/>
                  </a:solidFill>
                </a:rPr>
                <a:t>保育所</a:t>
              </a:r>
              <a:r>
                <a:rPr lang="ja-JP" altLang="en-US" sz="1400" b="1" dirty="0" smtClean="0">
                  <a:solidFill>
                    <a:schemeClr val="bg1"/>
                  </a:solidFill>
                </a:rPr>
                <a:t>を</a:t>
              </a:r>
              <a:endParaRPr lang="en-US" altLang="ja-JP" sz="1400" b="1" dirty="0" smtClean="0">
                <a:solidFill>
                  <a:schemeClr val="bg1"/>
                </a:solidFill>
              </a:endParaRPr>
            </a:p>
            <a:p>
              <a:r>
                <a:rPr kumimoji="1" lang="ja-JP" altLang="en-US" sz="1400" b="1" dirty="0" smtClean="0">
                  <a:solidFill>
                    <a:schemeClr val="bg1"/>
                  </a:solidFill>
                </a:rPr>
                <a:t>つくって</a:t>
              </a:r>
              <a:endParaRPr kumimoji="1" lang="en-US" altLang="ja-JP" sz="1400" b="1" dirty="0" smtClean="0">
                <a:solidFill>
                  <a:schemeClr val="bg1"/>
                </a:solidFill>
              </a:endParaRPr>
            </a:p>
            <a:p>
              <a:r>
                <a:rPr kumimoji="1" lang="ja-JP" altLang="en-US" sz="1400" b="1" dirty="0" smtClean="0">
                  <a:solidFill>
                    <a:schemeClr val="bg1"/>
                  </a:solidFill>
                </a:rPr>
                <a:t>ほしい！</a:t>
              </a:r>
              <a:endParaRPr kumimoji="1" lang="en-US" altLang="ja-JP" sz="1400" b="1" dirty="0" smtClean="0">
                <a:solidFill>
                  <a:schemeClr val="bg1"/>
                </a:solidFill>
              </a:endParaRPr>
            </a:p>
          </p:txBody>
        </p:sp>
      </p:grpSp>
      <p:sp>
        <p:nvSpPr>
          <p:cNvPr id="55" name="テキスト ボックス 54"/>
          <p:cNvSpPr txBox="1"/>
          <p:nvPr/>
        </p:nvSpPr>
        <p:spPr>
          <a:xfrm>
            <a:off x="539552" y="2924944"/>
            <a:ext cx="937839" cy="307777"/>
          </a:xfrm>
          <a:prstGeom prst="rect">
            <a:avLst/>
          </a:prstGeom>
          <a:noFill/>
          <a:ln>
            <a:noFill/>
          </a:ln>
          <a:effectLst>
            <a:innerShdw blurRad="139700">
              <a:schemeClr val="bg1"/>
            </a:innerShdw>
          </a:effectLst>
        </p:spPr>
        <p:txBody>
          <a:bodyPr wrap="square" rtlCol="0">
            <a:spAutoFit/>
          </a:bodyPr>
          <a:lstStyle/>
          <a:p>
            <a:pPr algn="ctr"/>
            <a:r>
              <a:rPr kumimoji="1" lang="ja-JP" altLang="en-US" sz="1400" b="1" dirty="0" smtClean="0"/>
              <a:t>区民</a:t>
            </a:r>
            <a:endParaRPr kumimoji="1" lang="ja-JP" altLang="en-US" sz="1400" b="1" dirty="0"/>
          </a:p>
        </p:txBody>
      </p:sp>
      <p:sp>
        <p:nvSpPr>
          <p:cNvPr id="56" name="テキスト ボックス 55"/>
          <p:cNvSpPr txBox="1"/>
          <p:nvPr/>
        </p:nvSpPr>
        <p:spPr>
          <a:xfrm>
            <a:off x="5076056" y="2996952"/>
            <a:ext cx="937839" cy="307777"/>
          </a:xfrm>
          <a:prstGeom prst="rect">
            <a:avLst/>
          </a:prstGeom>
          <a:noFill/>
          <a:ln>
            <a:noFill/>
          </a:ln>
          <a:effectLst>
            <a:innerShdw blurRad="139700">
              <a:schemeClr val="bg1"/>
            </a:innerShdw>
          </a:effectLst>
        </p:spPr>
        <p:txBody>
          <a:bodyPr wrap="square" rtlCol="0">
            <a:spAutoFit/>
          </a:bodyPr>
          <a:lstStyle/>
          <a:p>
            <a:pPr algn="ctr"/>
            <a:r>
              <a:rPr kumimoji="1" lang="ja-JP" altLang="en-US" sz="1400" b="1" dirty="0" smtClean="0"/>
              <a:t>区民</a:t>
            </a:r>
            <a:endParaRPr kumimoji="1" lang="ja-JP" altLang="en-US" sz="1400" b="1" dirty="0"/>
          </a:p>
        </p:txBody>
      </p:sp>
      <p:sp>
        <p:nvSpPr>
          <p:cNvPr id="57" name="テキスト ボックス 56"/>
          <p:cNvSpPr txBox="1"/>
          <p:nvPr/>
        </p:nvSpPr>
        <p:spPr>
          <a:xfrm>
            <a:off x="532859" y="5353460"/>
            <a:ext cx="937839" cy="307777"/>
          </a:xfrm>
          <a:prstGeom prst="rect">
            <a:avLst/>
          </a:prstGeom>
          <a:noFill/>
          <a:ln>
            <a:noFill/>
          </a:ln>
          <a:effectLst>
            <a:innerShdw blurRad="139700">
              <a:schemeClr val="bg1"/>
            </a:innerShdw>
          </a:effectLst>
        </p:spPr>
        <p:txBody>
          <a:bodyPr wrap="square" rtlCol="0">
            <a:spAutoFit/>
          </a:bodyPr>
          <a:lstStyle/>
          <a:p>
            <a:pPr algn="ctr"/>
            <a:r>
              <a:rPr lang="ja-JP" altLang="en-US" sz="1400" b="1" dirty="0" smtClean="0"/>
              <a:t>保育所</a:t>
            </a:r>
            <a:endParaRPr kumimoji="1" lang="ja-JP" altLang="en-US" sz="1600" b="1" dirty="0"/>
          </a:p>
        </p:txBody>
      </p:sp>
      <p:sp>
        <p:nvSpPr>
          <p:cNvPr id="62" name="テキスト ボックス 61"/>
          <p:cNvSpPr txBox="1"/>
          <p:nvPr/>
        </p:nvSpPr>
        <p:spPr>
          <a:xfrm>
            <a:off x="5193946" y="5366523"/>
            <a:ext cx="937839" cy="307777"/>
          </a:xfrm>
          <a:prstGeom prst="rect">
            <a:avLst/>
          </a:prstGeom>
          <a:noFill/>
          <a:ln>
            <a:noFill/>
          </a:ln>
          <a:effectLst>
            <a:innerShdw blurRad="139700">
              <a:schemeClr val="bg1"/>
            </a:innerShdw>
          </a:effectLst>
        </p:spPr>
        <p:txBody>
          <a:bodyPr wrap="square" rtlCol="0">
            <a:spAutoFit/>
          </a:bodyPr>
          <a:lstStyle/>
          <a:p>
            <a:pPr algn="ctr"/>
            <a:r>
              <a:rPr lang="ja-JP" altLang="en-US" sz="1400" b="1" dirty="0" smtClean="0"/>
              <a:t>保育所</a:t>
            </a:r>
            <a:endParaRPr kumimoji="1" lang="ja-JP" altLang="en-US" sz="1400" b="1" dirty="0"/>
          </a:p>
        </p:txBody>
      </p:sp>
      <p:sp>
        <p:nvSpPr>
          <p:cNvPr id="9" name="額縁 8"/>
          <p:cNvSpPr/>
          <p:nvPr/>
        </p:nvSpPr>
        <p:spPr>
          <a:xfrm>
            <a:off x="265934" y="931780"/>
            <a:ext cx="3091416" cy="569473"/>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保育所の設置・認可</a:t>
            </a:r>
            <a:endParaRPr kumimoji="1" lang="ja-JP" altLang="en-US" sz="1600" b="1" dirty="0"/>
          </a:p>
        </p:txBody>
      </p:sp>
      <p:sp>
        <p:nvSpPr>
          <p:cNvPr id="52" name="角丸四角形 51"/>
          <p:cNvSpPr/>
          <p:nvPr/>
        </p:nvSpPr>
        <p:spPr>
          <a:xfrm>
            <a:off x="6300192" y="2996952"/>
            <a:ext cx="2448272" cy="2304256"/>
          </a:xfrm>
          <a:prstGeom prst="roundRect">
            <a:avLst/>
          </a:prstGeom>
          <a:noFill/>
          <a:ln w="571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8028384" y="2708920"/>
            <a:ext cx="937839" cy="307777"/>
          </a:xfrm>
          <a:prstGeom prst="rect">
            <a:avLst/>
          </a:prstGeom>
          <a:noFill/>
          <a:ln>
            <a:noFill/>
          </a:ln>
          <a:effectLst>
            <a:innerShdw blurRad="139700">
              <a:schemeClr val="bg1"/>
            </a:innerShdw>
          </a:effectLst>
        </p:spPr>
        <p:txBody>
          <a:bodyPr wrap="square" rtlCol="0">
            <a:spAutoFit/>
          </a:bodyPr>
          <a:lstStyle/>
          <a:p>
            <a:pPr algn="ctr"/>
            <a:r>
              <a:rPr kumimoji="1" lang="en-US" altLang="ja-JP" sz="1400" b="1" dirty="0" smtClean="0"/>
              <a:t>〈</a:t>
            </a:r>
            <a:r>
              <a:rPr kumimoji="1" lang="ja-JP" altLang="en-US" sz="1400" b="1" dirty="0" smtClean="0"/>
              <a:t>判断</a:t>
            </a:r>
            <a:r>
              <a:rPr kumimoji="1" lang="en-US" altLang="ja-JP" sz="1400" b="1" dirty="0" smtClean="0"/>
              <a:t>〉</a:t>
            </a:r>
            <a:endParaRPr kumimoji="1" lang="ja-JP" altLang="en-US" sz="1400" b="1" dirty="0"/>
          </a:p>
        </p:txBody>
      </p:sp>
      <p:sp>
        <p:nvSpPr>
          <p:cNvPr id="64" name="角丸四角形 63"/>
          <p:cNvSpPr/>
          <p:nvPr/>
        </p:nvSpPr>
        <p:spPr bwMode="auto">
          <a:xfrm>
            <a:off x="251520" y="2146924"/>
            <a:ext cx="4029830" cy="576064"/>
          </a:xfrm>
          <a:prstGeom prst="roundRect">
            <a:avLst>
              <a:gd name="adj" fmla="val 25039"/>
            </a:avLst>
          </a:prstGeom>
          <a:solidFill>
            <a:schemeClr val="accent1">
              <a:lumMod val="40000"/>
              <a:lumOff val="6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○保育所の整備計画策定は、市役所で実施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○保育所の募集地域の決定（地域調整）は区役所で実施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○事業者の決定は、市役所で実施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bwMode="auto">
          <a:xfrm>
            <a:off x="4860032" y="2132856"/>
            <a:ext cx="4029830" cy="576064"/>
          </a:xfrm>
          <a:prstGeom prst="roundRect">
            <a:avLst>
              <a:gd name="adj" fmla="val 25039"/>
            </a:avLst>
          </a:prstGeom>
          <a:solidFill>
            <a:schemeClr val="accent1">
              <a:lumMod val="40000"/>
              <a:lumOff val="6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○保育所の整備計画策定は、区役所で実施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○保育所の募集地域の決定（地域調整）は区役所で実施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○事業者の決定は、区役所で実施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正方形/長方形 62"/>
          <p:cNvSpPr/>
          <p:nvPr/>
        </p:nvSpPr>
        <p:spPr>
          <a:xfrm>
            <a:off x="0" y="-166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５　総合区政の運営イメージ</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66" name="テキスト ボックス 65"/>
          <p:cNvSpPr txBox="1"/>
          <p:nvPr/>
        </p:nvSpPr>
        <p:spPr>
          <a:xfrm>
            <a:off x="-121196" y="476672"/>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具体例 ①　）</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6457271" y="3821859"/>
            <a:ext cx="1728192" cy="644017"/>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②</a:t>
            </a:r>
            <a:r>
              <a:rPr kumimoji="1" lang="ja-JP" altLang="en-US" sz="1400" b="1" dirty="0" smtClean="0">
                <a:solidFill>
                  <a:schemeClr val="bg1"/>
                </a:solidFill>
              </a:rPr>
              <a:t>地域調整</a:t>
            </a:r>
            <a:endParaRPr kumimoji="1" lang="en-US" altLang="ja-JP" sz="1400" b="1" dirty="0" smtClean="0">
              <a:solidFill>
                <a:schemeClr val="bg1"/>
              </a:solidFill>
            </a:endParaRPr>
          </a:p>
          <a:p>
            <a:pPr algn="ctr"/>
            <a:r>
              <a:rPr lang="ja-JP" altLang="en-US" sz="1300" b="1" dirty="0" smtClean="0">
                <a:solidFill>
                  <a:schemeClr val="bg1"/>
                </a:solidFill>
              </a:rPr>
              <a:t>（保育所の地域の</a:t>
            </a:r>
            <a:endParaRPr lang="en-US" altLang="ja-JP" sz="1300" b="1" dirty="0" smtClean="0">
              <a:solidFill>
                <a:schemeClr val="bg1"/>
              </a:solidFill>
            </a:endParaRPr>
          </a:p>
          <a:p>
            <a:pPr algn="ctr"/>
            <a:r>
              <a:rPr lang="ja-JP" altLang="en-US" sz="1300" b="1" dirty="0" smtClean="0">
                <a:solidFill>
                  <a:schemeClr val="bg1"/>
                </a:solidFill>
              </a:rPr>
              <a:t>決定）</a:t>
            </a:r>
            <a:endParaRPr kumimoji="1" lang="ja-JP" altLang="en-US" sz="1300" b="1" dirty="0">
              <a:solidFill>
                <a:schemeClr val="bg1"/>
              </a:solidFill>
            </a:endParaRPr>
          </a:p>
        </p:txBody>
      </p:sp>
      <p:sp>
        <p:nvSpPr>
          <p:cNvPr id="68" name="正方形/長方形 27"/>
          <p:cNvSpPr>
            <a:spLocks noChangeArrowheads="1"/>
          </p:cNvSpPr>
          <p:nvPr/>
        </p:nvSpPr>
        <p:spPr bwMode="auto">
          <a:xfrm>
            <a:off x="8100392" y="6597352"/>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a:solidFill>
                  <a:srgbClr val="000000"/>
                </a:solidFill>
                <a:latin typeface="ＭＳ Ｐゴシック" charset="-128"/>
                <a:ea typeface="Meiryo UI" pitchFamily="50" charset="-128"/>
                <a:cs typeface="Meiryo UI" pitchFamily="50" charset="-128"/>
              </a:rPr>
              <a:t>１０</a:t>
            </a:r>
            <a:endParaRPr lang="ja-JP" altLang="en-US" sz="1200" b="1" dirty="0">
              <a:solidFill>
                <a:srgbClr val="000000"/>
              </a:solidFill>
              <a:latin typeface="ＭＳ Ｐゴシック" charset="-128"/>
              <a:ea typeface="Meiryo UI" pitchFamily="50" charset="-128"/>
              <a:cs typeface="Meiryo UI" pitchFamily="50" charset="-128"/>
            </a:endParaRPr>
          </a:p>
        </p:txBody>
      </p:sp>
      <p:grpSp>
        <p:nvGrpSpPr>
          <p:cNvPr id="15" name="グループ化 51"/>
          <p:cNvGrpSpPr/>
          <p:nvPr/>
        </p:nvGrpSpPr>
        <p:grpSpPr>
          <a:xfrm>
            <a:off x="7242989" y="5170255"/>
            <a:ext cx="1901011" cy="864096"/>
            <a:chOff x="6228184" y="4996897"/>
            <a:chExt cx="2448272" cy="1296144"/>
          </a:xfrm>
        </p:grpSpPr>
        <p:sp>
          <p:nvSpPr>
            <p:cNvPr id="69" name="星 24 68"/>
            <p:cNvSpPr/>
            <p:nvPr/>
          </p:nvSpPr>
          <p:spPr>
            <a:xfrm>
              <a:off x="6228184" y="4996897"/>
              <a:ext cx="2448272" cy="1296144"/>
            </a:xfrm>
            <a:prstGeom prst="star24">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70" name="正方形/長方形 69"/>
            <p:cNvSpPr/>
            <p:nvPr/>
          </p:nvSpPr>
          <p:spPr>
            <a:xfrm>
              <a:off x="6587475" y="5320933"/>
              <a:ext cx="1672315" cy="664031"/>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一貫して</a:t>
              </a:r>
              <a:endParaRPr lang="en-US" altLang="ja-JP" sz="1400" b="1" dirty="0" smtClean="0">
                <a:solidFill>
                  <a:schemeClr val="bg1"/>
                </a:solidFill>
              </a:endParaRPr>
            </a:p>
            <a:p>
              <a:pPr algn="ctr"/>
              <a:r>
                <a:rPr lang="ja-JP" altLang="en-US" sz="1400" b="1" dirty="0" smtClean="0">
                  <a:solidFill>
                    <a:schemeClr val="bg1"/>
                  </a:solidFill>
                </a:rPr>
                <a:t>総合区で</a:t>
              </a:r>
              <a:r>
                <a:rPr kumimoji="1" lang="ja-JP" altLang="en-US" sz="1400" b="1" dirty="0" smtClean="0">
                  <a:solidFill>
                    <a:schemeClr val="bg1"/>
                  </a:solidFill>
                </a:rPr>
                <a:t>判断</a:t>
              </a:r>
              <a:endParaRPr kumimoji="1" lang="ja-JP" altLang="en-US" sz="1400" b="1" dirty="0">
                <a:solidFill>
                  <a:schemeClr val="bg1"/>
                </a:solidFill>
              </a:endParaRPr>
            </a:p>
          </p:txBody>
        </p:sp>
      </p:grpSp>
    </p:spTree>
    <p:extLst>
      <p:ext uri="{BB962C8B-B14F-4D97-AF65-F5344CB8AC3E}">
        <p14:creationId xmlns:p14="http://schemas.microsoft.com/office/powerpoint/2010/main" val="22055149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額縁 8"/>
          <p:cNvSpPr/>
          <p:nvPr/>
        </p:nvSpPr>
        <p:spPr>
          <a:xfrm>
            <a:off x="279581" y="852322"/>
            <a:ext cx="3064119" cy="580263"/>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道路・公園の維持管理</a:t>
            </a:r>
            <a:endParaRPr kumimoji="1" lang="ja-JP" altLang="en-US" sz="1600" b="1" dirty="0"/>
          </a:p>
        </p:txBody>
      </p:sp>
      <p:sp>
        <p:nvSpPr>
          <p:cNvPr id="10" name="二等辺三角形 9"/>
          <p:cNvSpPr/>
          <p:nvPr/>
        </p:nvSpPr>
        <p:spPr>
          <a:xfrm>
            <a:off x="3079054" y="4256519"/>
            <a:ext cx="3162985" cy="327694"/>
          </a:xfrm>
          <a:prstGeom prst="triangle">
            <a:avLst/>
          </a:prstGeom>
          <a:ln>
            <a:noFill/>
          </a:ln>
          <a:scene3d>
            <a:camera prst="orthographicFront">
              <a:rot lat="0" lon="0" rev="16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58"/>
          <p:cNvGrpSpPr/>
          <p:nvPr/>
        </p:nvGrpSpPr>
        <p:grpSpPr>
          <a:xfrm>
            <a:off x="3544132" y="881307"/>
            <a:ext cx="5373731" cy="563757"/>
            <a:chOff x="1633567" y="6136028"/>
            <a:chExt cx="5892207" cy="631082"/>
          </a:xfrm>
        </p:grpSpPr>
        <p:sp>
          <p:nvSpPr>
            <p:cNvPr id="12" name="正方形/長方形 11"/>
            <p:cNvSpPr/>
            <p:nvPr/>
          </p:nvSpPr>
          <p:spPr>
            <a:xfrm>
              <a:off x="2413206" y="6136028"/>
              <a:ext cx="5112568" cy="63108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b="1" dirty="0" smtClean="0">
                  <a:solidFill>
                    <a:schemeClr val="tx1"/>
                  </a:solidFill>
                  <a:latin typeface="Meiryo UI" panose="020B0604030504040204" pitchFamily="50" charset="-128"/>
                  <a:ea typeface="Meiryo UI" panose="020B0604030504040204" pitchFamily="50" charset="-128"/>
                </a:rPr>
                <a:t>◆ 道路・公園の維持管理に関する区民の要望に対し、　</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rPr>
                <a:t>　　迅速かつきめ細かく対応</a:t>
              </a:r>
              <a:endParaRPr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1633567" y="6138827"/>
              <a:ext cx="802937" cy="6128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効 果</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pSp>
      <p:sp>
        <p:nvSpPr>
          <p:cNvPr id="14" name="正方形/長方形 13"/>
          <p:cNvSpPr/>
          <p:nvPr/>
        </p:nvSpPr>
        <p:spPr>
          <a:xfrm>
            <a:off x="346268" y="1379388"/>
            <a:ext cx="284380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rPr>
              <a:t>※</a:t>
            </a:r>
            <a:r>
              <a:rPr kumimoji="1" lang="ja-JP" altLang="en-US" sz="1400" b="1" dirty="0" smtClean="0">
                <a:solidFill>
                  <a:schemeClr val="tx1"/>
                </a:solidFill>
              </a:rPr>
              <a:t>幹線道路・大規模公園</a:t>
            </a:r>
            <a:r>
              <a:rPr lang="ja-JP" altLang="en-US" sz="1400" b="1" dirty="0">
                <a:solidFill>
                  <a:schemeClr val="tx1"/>
                </a:solidFill>
              </a:rPr>
              <a:t>を</a:t>
            </a:r>
            <a:r>
              <a:rPr kumimoji="1" lang="ja-JP" altLang="en-US" sz="1400" b="1" dirty="0" smtClean="0">
                <a:solidFill>
                  <a:schemeClr val="tx1"/>
                </a:solidFill>
              </a:rPr>
              <a:t>除く</a:t>
            </a:r>
            <a:endParaRPr kumimoji="1" lang="ja-JP" altLang="en-US" sz="1400" b="1" dirty="0">
              <a:solidFill>
                <a:schemeClr val="tx1"/>
              </a:solidFill>
            </a:endParaRPr>
          </a:p>
        </p:txBody>
      </p:sp>
      <p:grpSp>
        <p:nvGrpSpPr>
          <p:cNvPr id="3" name="グループ化 65"/>
          <p:cNvGrpSpPr/>
          <p:nvPr/>
        </p:nvGrpSpPr>
        <p:grpSpPr>
          <a:xfrm>
            <a:off x="4871928" y="1717396"/>
            <a:ext cx="4092560" cy="4839251"/>
            <a:chOff x="4818580" y="17572"/>
            <a:chExt cx="4044709" cy="5890910"/>
          </a:xfrm>
        </p:grpSpPr>
        <p:sp>
          <p:nvSpPr>
            <p:cNvPr id="35" name="角丸四角形 34"/>
            <p:cNvSpPr/>
            <p:nvPr/>
          </p:nvSpPr>
          <p:spPr>
            <a:xfrm>
              <a:off x="4830227" y="1443986"/>
              <a:ext cx="4032448" cy="4464496"/>
            </a:xfrm>
            <a:prstGeom prst="roundRect">
              <a:avLst>
                <a:gd name="adj" fmla="val 824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6040050" y="17572"/>
              <a:ext cx="1584176"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rPr>
                <a:t>総合区</a:t>
              </a:r>
              <a:endParaRPr kumimoji="1" lang="ja-JP" altLang="en-US" b="1" dirty="0">
                <a:solidFill>
                  <a:schemeClr val="bg1"/>
                </a:solidFill>
              </a:endParaRPr>
            </a:p>
          </p:txBody>
        </p:sp>
        <p:grpSp>
          <p:nvGrpSpPr>
            <p:cNvPr id="5" name="グループ化 36"/>
            <p:cNvGrpSpPr/>
            <p:nvPr/>
          </p:nvGrpSpPr>
          <p:grpSpPr>
            <a:xfrm>
              <a:off x="4818580" y="1882270"/>
              <a:ext cx="1507985" cy="1013809"/>
              <a:chOff x="180158" y="1342106"/>
              <a:chExt cx="1732867" cy="1218796"/>
            </a:xfrm>
          </p:grpSpPr>
          <p:pic>
            <p:nvPicPr>
              <p:cNvPr id="38" name="Picture 12" descr="ビジネスマン3-BLUE">
                <a:hlinkClick r:id="rId2"/>
              </p:cNvPr>
              <p:cNvPicPr>
                <a:picLocks noChangeAspect="1" noChangeArrowheads="1"/>
              </p:cNvPicPr>
              <p:nvPr/>
            </p:nvPicPr>
            <p:blipFill>
              <a:blip r:embed="rId3" cstate="print"/>
              <a:srcRect/>
              <a:stretch>
                <a:fillRect/>
              </a:stretch>
            </p:blipFill>
            <p:spPr bwMode="auto">
              <a:xfrm>
                <a:off x="180158" y="1344922"/>
                <a:ext cx="1222641" cy="1215980"/>
              </a:xfrm>
              <a:prstGeom prst="rect">
                <a:avLst/>
              </a:prstGeom>
              <a:noFill/>
            </p:spPr>
          </p:pic>
          <p:pic>
            <p:nvPicPr>
              <p:cNvPr id="39" name="Picture 2" descr="カジュアル女性3-BLACK"/>
              <p:cNvPicPr>
                <a:picLocks noChangeAspect="1" noChangeArrowheads="1"/>
              </p:cNvPicPr>
              <p:nvPr/>
            </p:nvPicPr>
            <p:blipFill>
              <a:blip r:embed="rId4" cstate="print"/>
              <a:srcRect/>
              <a:stretch>
                <a:fillRect/>
              </a:stretch>
            </p:blipFill>
            <p:spPr bwMode="auto">
              <a:xfrm>
                <a:off x="684215" y="1342106"/>
                <a:ext cx="1228810" cy="1214490"/>
              </a:xfrm>
              <a:prstGeom prst="rect">
                <a:avLst/>
              </a:prstGeom>
              <a:noFill/>
            </p:spPr>
          </p:pic>
        </p:grpSp>
        <p:pic>
          <p:nvPicPr>
            <p:cNvPr id="40" name="Picture 24" descr="地図-マンション-中古 イラストアイコン"/>
            <p:cNvPicPr>
              <a:picLocks noChangeAspect="1" noChangeArrowheads="1"/>
            </p:cNvPicPr>
            <p:nvPr/>
          </p:nvPicPr>
          <p:blipFill>
            <a:blip r:embed="rId5" cstate="print"/>
            <a:srcRect/>
            <a:stretch>
              <a:fillRect/>
            </a:stretch>
          </p:blipFill>
          <p:spPr bwMode="auto">
            <a:xfrm>
              <a:off x="7249873" y="2671179"/>
              <a:ext cx="1440160" cy="1481143"/>
            </a:xfrm>
            <a:prstGeom prst="rect">
              <a:avLst/>
            </a:prstGeom>
            <a:noFill/>
          </p:spPr>
        </p:pic>
        <p:sp>
          <p:nvSpPr>
            <p:cNvPr id="42" name="テキスト ボックス 41"/>
            <p:cNvSpPr txBox="1"/>
            <p:nvPr/>
          </p:nvSpPr>
          <p:spPr>
            <a:xfrm>
              <a:off x="5114891" y="1619299"/>
              <a:ext cx="937839" cy="412128"/>
            </a:xfrm>
            <a:prstGeom prst="rect">
              <a:avLst/>
            </a:prstGeom>
            <a:noFill/>
            <a:ln>
              <a:noFill/>
            </a:ln>
            <a:effectLst>
              <a:innerShdw blurRad="139700">
                <a:schemeClr val="bg1"/>
              </a:innerShdw>
            </a:effectLst>
          </p:spPr>
          <p:txBody>
            <a:bodyPr wrap="square" rtlCol="0">
              <a:spAutoFit/>
            </a:bodyPr>
            <a:lstStyle/>
            <a:p>
              <a:pPr algn="ctr"/>
              <a:r>
                <a:rPr kumimoji="1" lang="ja-JP" altLang="en-US" sz="1600" b="1" dirty="0" smtClean="0"/>
                <a:t>区民</a:t>
              </a:r>
              <a:endParaRPr kumimoji="1" lang="ja-JP" altLang="en-US" sz="1600" b="1" dirty="0"/>
            </a:p>
          </p:txBody>
        </p:sp>
        <p:pic>
          <p:nvPicPr>
            <p:cNvPr id="53" name="Picture 4" descr="地図-アパート-新築 イラストアイコン"/>
            <p:cNvPicPr>
              <a:picLocks noChangeAspect="1" noChangeArrowheads="1"/>
            </p:cNvPicPr>
            <p:nvPr/>
          </p:nvPicPr>
          <p:blipFill>
            <a:blip r:embed="rId6" cstate="print"/>
            <a:srcRect/>
            <a:stretch>
              <a:fillRect/>
            </a:stretch>
          </p:blipFill>
          <p:spPr bwMode="auto">
            <a:xfrm>
              <a:off x="7249873" y="3986029"/>
              <a:ext cx="1440160" cy="1224137"/>
            </a:xfrm>
            <a:prstGeom prst="rect">
              <a:avLst/>
            </a:prstGeom>
            <a:noFill/>
          </p:spPr>
        </p:pic>
        <p:sp>
          <p:nvSpPr>
            <p:cNvPr id="54" name="角丸四角形 53"/>
            <p:cNvSpPr/>
            <p:nvPr/>
          </p:nvSpPr>
          <p:spPr>
            <a:xfrm>
              <a:off x="6969543" y="1794613"/>
              <a:ext cx="1821125" cy="3893102"/>
            </a:xfrm>
            <a:prstGeom prst="roundRect">
              <a:avLst/>
            </a:prstGeom>
            <a:noFill/>
            <a:ln w="571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70"/>
            <p:cNvGrpSpPr/>
            <p:nvPr/>
          </p:nvGrpSpPr>
          <p:grpSpPr>
            <a:xfrm>
              <a:off x="4889836" y="4365104"/>
              <a:ext cx="1399624" cy="1368152"/>
              <a:chOff x="334260" y="4365104"/>
              <a:chExt cx="1399624" cy="1368152"/>
            </a:xfrm>
          </p:grpSpPr>
          <p:pic>
            <p:nvPicPr>
              <p:cNvPr id="72" name="Picture 2"/>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3439" r="9786"/>
              <a:stretch/>
            </p:blipFill>
            <p:spPr bwMode="auto">
              <a:xfrm>
                <a:off x="683568" y="4365104"/>
                <a:ext cx="105031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3" name="irc_mi" descr="関連画像">
                <a:hlinkClick r:id="rId8"/>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83568" y="5085184"/>
                <a:ext cx="1050316" cy="648072"/>
              </a:xfrm>
              <a:prstGeom prst="rect">
                <a:avLst/>
              </a:prstGeom>
              <a:noFill/>
              <a:ln>
                <a:noFill/>
              </a:ln>
            </p:spPr>
          </p:pic>
          <p:sp>
            <p:nvSpPr>
              <p:cNvPr id="74" name="正方形/長方形 73"/>
              <p:cNvSpPr/>
              <p:nvPr/>
            </p:nvSpPr>
            <p:spPr>
              <a:xfrm>
                <a:off x="334260" y="4408976"/>
                <a:ext cx="36004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補修</a:t>
                </a:r>
                <a:endParaRPr kumimoji="1" lang="ja-JP" altLang="en-US" sz="1400" b="1" dirty="0">
                  <a:solidFill>
                    <a:schemeClr val="tx1"/>
                  </a:solidFill>
                </a:endParaRPr>
              </a:p>
            </p:txBody>
          </p:sp>
          <p:sp>
            <p:nvSpPr>
              <p:cNvPr id="75" name="正方形/長方形 74"/>
              <p:cNvSpPr/>
              <p:nvPr/>
            </p:nvSpPr>
            <p:spPr>
              <a:xfrm>
                <a:off x="335928" y="5085184"/>
                <a:ext cx="36004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剪定</a:t>
                </a:r>
                <a:endParaRPr kumimoji="1" lang="ja-JP" altLang="en-US" sz="1400" b="1" dirty="0">
                  <a:solidFill>
                    <a:schemeClr val="tx1"/>
                  </a:solidFill>
                </a:endParaRPr>
              </a:p>
            </p:txBody>
          </p:sp>
        </p:grpSp>
        <p:sp>
          <p:nvSpPr>
            <p:cNvPr id="43" name="テキスト ボックス 42"/>
            <p:cNvSpPr txBox="1"/>
            <p:nvPr/>
          </p:nvSpPr>
          <p:spPr>
            <a:xfrm>
              <a:off x="6895773" y="1969926"/>
              <a:ext cx="1967516" cy="711857"/>
            </a:xfrm>
            <a:prstGeom prst="rect">
              <a:avLst/>
            </a:prstGeom>
            <a:noFill/>
            <a:ln>
              <a:noFill/>
            </a:ln>
            <a:effectLst>
              <a:innerShdw blurRad="139700">
                <a:schemeClr val="bg1"/>
              </a:innerShdw>
            </a:effectLst>
          </p:spPr>
          <p:txBody>
            <a:bodyPr wrap="square" rtlCol="0">
              <a:spAutoFit/>
            </a:bodyPr>
            <a:lstStyle/>
            <a:p>
              <a:pPr algn="ctr"/>
              <a:r>
                <a:rPr kumimoji="1" lang="ja-JP" altLang="en-US" b="1" dirty="0" smtClean="0"/>
                <a:t>総合区役所</a:t>
              </a:r>
              <a:endParaRPr kumimoji="1" lang="en-US" altLang="ja-JP" b="1" dirty="0" smtClean="0"/>
            </a:p>
            <a:p>
              <a:pPr algn="ctr"/>
              <a:r>
                <a:rPr kumimoji="1" lang="ja-JP" altLang="en-US" sz="1400" b="1" dirty="0" smtClean="0"/>
                <a:t>（工営所・公園事務所）</a:t>
              </a:r>
              <a:endParaRPr kumimoji="1" lang="ja-JP" altLang="en-US" sz="1400" b="1" dirty="0"/>
            </a:p>
          </p:txBody>
        </p:sp>
        <p:sp>
          <p:nvSpPr>
            <p:cNvPr id="41" name="右矢印 40"/>
            <p:cNvSpPr/>
            <p:nvPr/>
          </p:nvSpPr>
          <p:spPr>
            <a:xfrm>
              <a:off x="6083830" y="2145239"/>
              <a:ext cx="864096" cy="79208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相談</a:t>
              </a:r>
              <a:endParaRPr kumimoji="1" lang="ja-JP" altLang="en-US" sz="1600" b="1" dirty="0"/>
            </a:p>
          </p:txBody>
        </p:sp>
        <p:sp>
          <p:nvSpPr>
            <p:cNvPr id="47" name="左矢印 46"/>
            <p:cNvSpPr/>
            <p:nvPr/>
          </p:nvSpPr>
          <p:spPr>
            <a:xfrm>
              <a:off x="6379388" y="4511969"/>
              <a:ext cx="864096" cy="1135036"/>
            </a:xfrm>
            <a:prstGeom prst="leftArrow">
              <a:avLst>
                <a:gd name="adj1" fmla="val 50000"/>
                <a:gd name="adj2" fmla="val 3160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素早く</a:t>
              </a:r>
              <a:endParaRPr kumimoji="1" lang="en-US" altLang="ja-JP" sz="1400" b="1" dirty="0" smtClean="0">
                <a:solidFill>
                  <a:schemeClr val="bg1"/>
                </a:solidFill>
              </a:endParaRPr>
            </a:p>
            <a:p>
              <a:pPr algn="ctr"/>
              <a:r>
                <a:rPr kumimoji="1" lang="ja-JP" altLang="en-US" sz="1400" b="1" dirty="0" smtClean="0">
                  <a:solidFill>
                    <a:schemeClr val="bg1"/>
                  </a:solidFill>
                </a:rPr>
                <a:t>対応</a:t>
              </a:r>
              <a:endParaRPr kumimoji="1" lang="ja-JP" altLang="en-US" sz="1400" b="1" dirty="0">
                <a:solidFill>
                  <a:schemeClr val="bg1"/>
                </a:solidFill>
              </a:endParaRPr>
            </a:p>
          </p:txBody>
        </p:sp>
      </p:grpSp>
      <p:grpSp>
        <p:nvGrpSpPr>
          <p:cNvPr id="8" name="グループ化 76"/>
          <p:cNvGrpSpPr/>
          <p:nvPr/>
        </p:nvGrpSpPr>
        <p:grpSpPr>
          <a:xfrm>
            <a:off x="251520" y="1728518"/>
            <a:ext cx="4251154" cy="4837089"/>
            <a:chOff x="221716" y="-56544"/>
            <a:chExt cx="4131093" cy="5888276"/>
          </a:xfrm>
        </p:grpSpPr>
        <p:grpSp>
          <p:nvGrpSpPr>
            <p:cNvPr id="11" name="グループ化 59"/>
            <p:cNvGrpSpPr/>
            <p:nvPr/>
          </p:nvGrpSpPr>
          <p:grpSpPr>
            <a:xfrm>
              <a:off x="221716" y="-56544"/>
              <a:ext cx="4062252" cy="5888276"/>
              <a:chOff x="221716" y="-56544"/>
              <a:chExt cx="4062252" cy="5888276"/>
            </a:xfrm>
          </p:grpSpPr>
          <p:sp>
            <p:nvSpPr>
              <p:cNvPr id="6" name="角丸四角形 5"/>
              <p:cNvSpPr/>
              <p:nvPr/>
            </p:nvSpPr>
            <p:spPr>
              <a:xfrm>
                <a:off x="221716" y="1367236"/>
                <a:ext cx="4062252" cy="4464496"/>
              </a:xfrm>
              <a:prstGeom prst="roundRect">
                <a:avLst>
                  <a:gd name="adj" fmla="val 753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475798" y="-56544"/>
                <a:ext cx="1584176" cy="432048"/>
              </a:xfrm>
              <a:prstGeom prst="rect">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現　在</a:t>
                </a:r>
                <a:endParaRPr kumimoji="1" lang="ja-JP" altLang="en-US" b="1" dirty="0">
                  <a:solidFill>
                    <a:schemeClr val="tx1"/>
                  </a:solidFill>
                </a:endParaRPr>
              </a:p>
            </p:txBody>
          </p:sp>
          <p:pic>
            <p:nvPicPr>
              <p:cNvPr id="18" name="Picture 24" descr="地図-マンション-中古 イラストアイコン"/>
              <p:cNvPicPr>
                <a:picLocks noChangeAspect="1" noChangeArrowheads="1"/>
              </p:cNvPicPr>
              <p:nvPr/>
            </p:nvPicPr>
            <p:blipFill>
              <a:blip r:embed="rId5" cstate="print"/>
              <a:srcRect/>
              <a:stretch>
                <a:fillRect/>
              </a:stretch>
            </p:blipFill>
            <p:spPr bwMode="auto">
              <a:xfrm>
                <a:off x="2669988" y="1799284"/>
                <a:ext cx="1481143" cy="1481143"/>
              </a:xfrm>
              <a:prstGeom prst="rect">
                <a:avLst/>
              </a:prstGeom>
              <a:noFill/>
            </p:spPr>
          </p:pic>
          <p:sp>
            <p:nvSpPr>
              <p:cNvPr id="19" name="右矢印 18"/>
              <p:cNvSpPr/>
              <p:nvPr/>
            </p:nvSpPr>
            <p:spPr>
              <a:xfrm>
                <a:off x="1827124" y="2095717"/>
                <a:ext cx="864096" cy="79208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相談</a:t>
                </a:r>
                <a:endParaRPr kumimoji="1" lang="ja-JP" altLang="en-US" sz="1600" b="1" dirty="0"/>
              </a:p>
            </p:txBody>
          </p:sp>
          <p:sp>
            <p:nvSpPr>
              <p:cNvPr id="21" name="テキスト ボックス 20"/>
              <p:cNvSpPr txBox="1"/>
              <p:nvPr/>
            </p:nvSpPr>
            <p:spPr>
              <a:xfrm>
                <a:off x="2770132" y="1655267"/>
                <a:ext cx="1296144" cy="412128"/>
              </a:xfrm>
              <a:prstGeom prst="rect">
                <a:avLst/>
              </a:prstGeom>
              <a:noFill/>
              <a:ln>
                <a:noFill/>
              </a:ln>
              <a:effectLst>
                <a:innerShdw blurRad="139700">
                  <a:schemeClr val="bg1"/>
                </a:innerShdw>
              </a:effectLst>
            </p:spPr>
            <p:txBody>
              <a:bodyPr wrap="square" rtlCol="0">
                <a:spAutoFit/>
              </a:bodyPr>
              <a:lstStyle/>
              <a:p>
                <a:pPr algn="ctr"/>
                <a:r>
                  <a:rPr kumimoji="1" lang="ja-JP" altLang="en-US" sz="1600" b="1" dirty="0" smtClean="0"/>
                  <a:t>区役所</a:t>
                </a:r>
                <a:endParaRPr kumimoji="1" lang="ja-JP" altLang="en-US" sz="1600" b="1" dirty="0"/>
              </a:p>
            </p:txBody>
          </p:sp>
          <p:sp>
            <p:nvSpPr>
              <p:cNvPr id="24" name="上下矢印 23"/>
              <p:cNvSpPr/>
              <p:nvPr/>
            </p:nvSpPr>
            <p:spPr>
              <a:xfrm>
                <a:off x="3462076" y="3099007"/>
                <a:ext cx="576064" cy="1110012"/>
              </a:xfrm>
              <a:prstGeom prst="upDownArrow">
                <a:avLst>
                  <a:gd name="adj1" fmla="val 50000"/>
                  <a:gd name="adj2" fmla="val 3263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左矢印 26"/>
              <p:cNvSpPr/>
              <p:nvPr/>
            </p:nvSpPr>
            <p:spPr>
              <a:xfrm>
                <a:off x="1835696" y="4679604"/>
                <a:ext cx="864096" cy="792088"/>
              </a:xfrm>
              <a:prstGeom prst="leftArrow">
                <a:avLst>
                  <a:gd name="adj1" fmla="val 50000"/>
                  <a:gd name="adj2" fmla="val 4289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rPr>
                  <a:t>対応</a:t>
                </a:r>
                <a:endParaRPr kumimoji="1" lang="ja-JP" altLang="en-US" sz="1600" b="1" dirty="0">
                  <a:solidFill>
                    <a:schemeClr val="bg1"/>
                  </a:solidFill>
                </a:endParaRPr>
              </a:p>
            </p:txBody>
          </p:sp>
          <p:sp>
            <p:nvSpPr>
              <p:cNvPr id="29" name="下矢印 28"/>
              <p:cNvSpPr/>
              <p:nvPr/>
            </p:nvSpPr>
            <p:spPr>
              <a:xfrm>
                <a:off x="2814004" y="3153019"/>
                <a:ext cx="576064" cy="1040097"/>
              </a:xfrm>
              <a:prstGeom prst="downArrow">
                <a:avLst>
                  <a:gd name="adj1" fmla="val 50000"/>
                  <a:gd name="adj2" fmla="val 3046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正方形/長方形 29"/>
              <p:cNvSpPr/>
              <p:nvPr/>
            </p:nvSpPr>
            <p:spPr>
              <a:xfrm>
                <a:off x="2712192" y="3461064"/>
                <a:ext cx="144016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連絡・意見調整</a:t>
                </a:r>
                <a:endParaRPr kumimoji="1" lang="ja-JP" altLang="en-US" sz="1400" b="1" dirty="0">
                  <a:solidFill>
                    <a:schemeClr val="tx1"/>
                  </a:solidFill>
                </a:endParaRPr>
              </a:p>
            </p:txBody>
          </p:sp>
          <p:grpSp>
            <p:nvGrpSpPr>
              <p:cNvPr id="15" name="グループ化 69"/>
              <p:cNvGrpSpPr/>
              <p:nvPr/>
            </p:nvGrpSpPr>
            <p:grpSpPr>
              <a:xfrm>
                <a:off x="348328" y="4365104"/>
                <a:ext cx="1399624" cy="1368152"/>
                <a:chOff x="334260" y="4365104"/>
                <a:chExt cx="1399624" cy="1368152"/>
              </a:xfrm>
            </p:grpSpPr>
            <p:pic>
              <p:nvPicPr>
                <p:cNvPr id="26" name="Picture 2"/>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3439" r="9786"/>
                <a:stretch/>
              </p:blipFill>
              <p:spPr bwMode="auto">
                <a:xfrm>
                  <a:off x="683568" y="4365104"/>
                  <a:ext cx="1050316" cy="7200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5" name="irc_mi" descr="関連画像">
                  <a:hlinkClick r:id="rId8"/>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83568" y="5085184"/>
                  <a:ext cx="1050316" cy="648072"/>
                </a:xfrm>
                <a:prstGeom prst="rect">
                  <a:avLst/>
                </a:prstGeom>
                <a:noFill/>
                <a:ln>
                  <a:noFill/>
                </a:ln>
              </p:spPr>
            </p:pic>
            <p:sp>
              <p:nvSpPr>
                <p:cNvPr id="68" name="正方形/長方形 67"/>
                <p:cNvSpPr/>
                <p:nvPr/>
              </p:nvSpPr>
              <p:spPr>
                <a:xfrm>
                  <a:off x="334260" y="4408976"/>
                  <a:ext cx="36004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補修</a:t>
                  </a:r>
                  <a:endParaRPr kumimoji="1" lang="ja-JP" altLang="en-US" sz="1400" b="1" dirty="0">
                    <a:solidFill>
                      <a:schemeClr val="tx1"/>
                    </a:solidFill>
                  </a:endParaRPr>
                </a:p>
              </p:txBody>
            </p:sp>
            <p:sp>
              <p:nvSpPr>
                <p:cNvPr id="69" name="正方形/長方形 68"/>
                <p:cNvSpPr/>
                <p:nvPr/>
              </p:nvSpPr>
              <p:spPr>
                <a:xfrm>
                  <a:off x="335928" y="5085184"/>
                  <a:ext cx="36004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剪定</a:t>
                  </a:r>
                  <a:endParaRPr kumimoji="1" lang="ja-JP" altLang="en-US" sz="1400" b="1" dirty="0">
                    <a:solidFill>
                      <a:schemeClr val="tx1"/>
                    </a:solidFill>
                  </a:endParaRPr>
                </a:p>
              </p:txBody>
            </p:sp>
          </p:grpSp>
        </p:grpSp>
        <p:sp>
          <p:nvSpPr>
            <p:cNvPr id="67" name="テキスト ボックス 66"/>
            <p:cNvSpPr txBox="1"/>
            <p:nvPr/>
          </p:nvSpPr>
          <p:spPr>
            <a:xfrm>
              <a:off x="2139723" y="4174882"/>
              <a:ext cx="2213086" cy="711857"/>
            </a:xfrm>
            <a:prstGeom prst="rect">
              <a:avLst/>
            </a:prstGeom>
            <a:noFill/>
            <a:ln>
              <a:noFill/>
            </a:ln>
            <a:effectLst>
              <a:innerShdw blurRad="139700">
                <a:schemeClr val="bg1"/>
              </a:innerShdw>
            </a:effectLst>
          </p:spPr>
          <p:txBody>
            <a:bodyPr wrap="square" rtlCol="0">
              <a:spAutoFit/>
            </a:bodyPr>
            <a:lstStyle/>
            <a:p>
              <a:pPr algn="ctr"/>
              <a:r>
                <a:rPr lang="ja-JP" altLang="en-US" sz="1600" b="1" dirty="0" smtClean="0"/>
                <a:t>市役所</a:t>
              </a:r>
              <a:endParaRPr lang="en-US" altLang="ja-JP" sz="1600" b="1" dirty="0" smtClean="0"/>
            </a:p>
            <a:p>
              <a:pPr algn="ctr"/>
              <a:r>
                <a:rPr lang="ja-JP" altLang="en-US" sz="1600" b="1" dirty="0" smtClean="0"/>
                <a:t>（工営</a:t>
              </a:r>
              <a:r>
                <a:rPr kumimoji="1" lang="ja-JP" altLang="en-US" sz="1600" b="1" dirty="0" smtClean="0"/>
                <a:t>所・</a:t>
              </a:r>
              <a:r>
                <a:rPr lang="ja-JP" altLang="en-US" sz="1600" b="1" dirty="0" smtClean="0"/>
                <a:t>公園事務所）</a:t>
              </a:r>
              <a:endParaRPr kumimoji="1" lang="ja-JP" altLang="en-US" sz="1600" b="1" dirty="0"/>
            </a:p>
          </p:txBody>
        </p:sp>
        <p:pic>
          <p:nvPicPr>
            <p:cNvPr id="76" name="Picture 4" descr="地図-アパート-新築 イラストアイコン"/>
            <p:cNvPicPr>
              <a:picLocks noChangeAspect="1" noChangeArrowheads="1"/>
            </p:cNvPicPr>
            <p:nvPr/>
          </p:nvPicPr>
          <p:blipFill>
            <a:blip r:embed="rId6" cstate="print"/>
            <a:srcRect/>
            <a:stretch>
              <a:fillRect/>
            </a:stretch>
          </p:blipFill>
          <p:spPr bwMode="auto">
            <a:xfrm>
              <a:off x="2656110" y="4599626"/>
              <a:ext cx="1440160" cy="1224137"/>
            </a:xfrm>
            <a:prstGeom prst="rect">
              <a:avLst/>
            </a:prstGeom>
            <a:noFill/>
          </p:spPr>
        </p:pic>
      </p:grpSp>
      <p:sp>
        <p:nvSpPr>
          <p:cNvPr id="84" name="角丸四角形 83"/>
          <p:cNvSpPr/>
          <p:nvPr/>
        </p:nvSpPr>
        <p:spPr bwMode="auto">
          <a:xfrm>
            <a:off x="251520" y="2127734"/>
            <a:ext cx="4251154" cy="703489"/>
          </a:xfrm>
          <a:prstGeom prst="roundRect">
            <a:avLst>
              <a:gd name="adj" fmla="val 25039"/>
            </a:avLst>
          </a:prstGeom>
          <a:solidFill>
            <a:schemeClr val="accent1">
              <a:lumMod val="40000"/>
              <a:lumOff val="6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○区民からの相談受付は、区役所・工営所・公園事務所で実施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○相談内容は、区役所</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市役所の間で連絡・意見調整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○補修などの対応は、市役所で実施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角丸四角形 84"/>
          <p:cNvSpPr/>
          <p:nvPr/>
        </p:nvSpPr>
        <p:spPr bwMode="auto">
          <a:xfrm>
            <a:off x="4883713" y="2127734"/>
            <a:ext cx="3960440" cy="689421"/>
          </a:xfrm>
          <a:prstGeom prst="roundRect">
            <a:avLst>
              <a:gd name="adj" fmla="val 25039"/>
            </a:avLst>
          </a:prstGeom>
          <a:solidFill>
            <a:schemeClr val="accent1">
              <a:lumMod val="40000"/>
              <a:lumOff val="6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○区民からの相談から対応まで区役所で一元的に実施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79" name="Picture 12" descr="ビジネスマン3-BLUE">
            <a:hlinkClick r:id="rId2"/>
          </p:cNvPr>
          <p:cNvPicPr>
            <a:picLocks noChangeAspect="1" noChangeArrowheads="1"/>
          </p:cNvPicPr>
          <p:nvPr/>
        </p:nvPicPr>
        <p:blipFill>
          <a:blip r:embed="rId3" cstate="print"/>
          <a:srcRect/>
          <a:stretch>
            <a:fillRect/>
          </a:stretch>
        </p:blipFill>
        <p:spPr bwMode="auto">
          <a:xfrm>
            <a:off x="343216" y="3280931"/>
            <a:ext cx="1076560" cy="830897"/>
          </a:xfrm>
          <a:prstGeom prst="rect">
            <a:avLst/>
          </a:prstGeom>
          <a:noFill/>
        </p:spPr>
      </p:pic>
      <p:pic>
        <p:nvPicPr>
          <p:cNvPr id="80" name="Picture 2" descr="カジュアル女性3-BLACK"/>
          <p:cNvPicPr>
            <a:picLocks noChangeAspect="1" noChangeArrowheads="1"/>
          </p:cNvPicPr>
          <p:nvPr/>
        </p:nvPicPr>
        <p:blipFill>
          <a:blip r:embed="rId4" cstate="print"/>
          <a:srcRect/>
          <a:stretch>
            <a:fillRect/>
          </a:stretch>
        </p:blipFill>
        <p:spPr bwMode="auto">
          <a:xfrm>
            <a:off x="787048" y="3279007"/>
            <a:ext cx="1081992" cy="829879"/>
          </a:xfrm>
          <a:prstGeom prst="rect">
            <a:avLst/>
          </a:prstGeom>
          <a:noFill/>
        </p:spPr>
      </p:pic>
      <p:sp>
        <p:nvSpPr>
          <p:cNvPr id="81" name="テキスト ボックス 80"/>
          <p:cNvSpPr txBox="1"/>
          <p:nvPr/>
        </p:nvSpPr>
        <p:spPr>
          <a:xfrm>
            <a:off x="643032" y="3062983"/>
            <a:ext cx="948934" cy="338554"/>
          </a:xfrm>
          <a:prstGeom prst="rect">
            <a:avLst/>
          </a:prstGeom>
          <a:noFill/>
          <a:ln>
            <a:noFill/>
          </a:ln>
          <a:effectLst>
            <a:innerShdw blurRad="139700">
              <a:schemeClr val="bg1"/>
            </a:innerShdw>
          </a:effectLst>
        </p:spPr>
        <p:txBody>
          <a:bodyPr wrap="square" rtlCol="0">
            <a:spAutoFit/>
          </a:bodyPr>
          <a:lstStyle/>
          <a:p>
            <a:pPr algn="ctr"/>
            <a:r>
              <a:rPr kumimoji="1" lang="ja-JP" altLang="en-US" sz="1600" b="1" dirty="0" smtClean="0"/>
              <a:t>区民</a:t>
            </a:r>
            <a:endParaRPr kumimoji="1" lang="ja-JP" altLang="en-US" sz="1600" b="1" dirty="0"/>
          </a:p>
        </p:txBody>
      </p:sp>
      <p:grpSp>
        <p:nvGrpSpPr>
          <p:cNvPr id="16" name="グループ化 69"/>
          <p:cNvGrpSpPr/>
          <p:nvPr/>
        </p:nvGrpSpPr>
        <p:grpSpPr>
          <a:xfrm>
            <a:off x="167111" y="4099767"/>
            <a:ext cx="2521498" cy="755861"/>
            <a:chOff x="651983" y="4070069"/>
            <a:chExt cx="1629052" cy="997870"/>
          </a:xfrm>
        </p:grpSpPr>
        <p:sp>
          <p:nvSpPr>
            <p:cNvPr id="83" name="雲形吹き出し 82"/>
            <p:cNvSpPr/>
            <p:nvPr/>
          </p:nvSpPr>
          <p:spPr>
            <a:xfrm>
              <a:off x="651983" y="4070069"/>
              <a:ext cx="1629052" cy="997870"/>
            </a:xfrm>
            <a:prstGeom prst="cloudCallout">
              <a:avLst>
                <a:gd name="adj1" fmla="val -11807"/>
                <a:gd name="adj2" fmla="val -7294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p:cNvSpPr/>
            <p:nvPr/>
          </p:nvSpPr>
          <p:spPr>
            <a:xfrm>
              <a:off x="752552" y="4218885"/>
              <a:ext cx="1473478" cy="6506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bg1"/>
                  </a:solidFill>
                </a:rPr>
                <a:t>道路の</a:t>
              </a:r>
              <a:r>
                <a:rPr lang="ja-JP" altLang="en-US" sz="1400" b="1" dirty="0" smtClean="0">
                  <a:solidFill>
                    <a:schemeClr val="bg1"/>
                  </a:solidFill>
                </a:rPr>
                <a:t>穴</a:t>
              </a:r>
              <a:r>
                <a:rPr lang="ja-JP" altLang="en-US" sz="1400" b="1" dirty="0" err="1" smtClean="0">
                  <a:solidFill>
                    <a:schemeClr val="bg1"/>
                  </a:solidFill>
                </a:rPr>
                <a:t>ぼ</a:t>
              </a:r>
              <a:r>
                <a:rPr lang="ja-JP" altLang="en-US" sz="1400" b="1" dirty="0" smtClean="0">
                  <a:solidFill>
                    <a:schemeClr val="bg1"/>
                  </a:solidFill>
                </a:rPr>
                <a:t>こ</a:t>
              </a:r>
              <a:r>
                <a:rPr kumimoji="1" lang="ja-JP" altLang="en-US" sz="1400" b="1" dirty="0" smtClean="0">
                  <a:solidFill>
                    <a:schemeClr val="bg1"/>
                  </a:solidFill>
                </a:rPr>
                <a:t>が危ない！</a:t>
              </a:r>
              <a:endParaRPr kumimoji="1" lang="en-US" altLang="ja-JP" sz="1400" b="1" dirty="0" smtClean="0">
                <a:solidFill>
                  <a:schemeClr val="bg1"/>
                </a:solidFill>
              </a:endParaRPr>
            </a:p>
            <a:p>
              <a:r>
                <a:rPr lang="ja-JP" altLang="en-US" sz="1400" b="1" dirty="0" smtClean="0">
                  <a:solidFill>
                    <a:schemeClr val="bg1"/>
                  </a:solidFill>
                </a:rPr>
                <a:t>公園の樹木が伸びすぎ！</a:t>
              </a:r>
              <a:endParaRPr kumimoji="1" lang="en-US" altLang="ja-JP" sz="1400" b="1" dirty="0" smtClean="0">
                <a:solidFill>
                  <a:schemeClr val="bg1"/>
                </a:solidFill>
              </a:endParaRPr>
            </a:p>
          </p:txBody>
        </p:sp>
      </p:grpSp>
      <p:sp>
        <p:nvSpPr>
          <p:cNvPr id="59" name="正方形/長方形 58"/>
          <p:cNvSpPr/>
          <p:nvPr/>
        </p:nvSpPr>
        <p:spPr>
          <a:xfrm>
            <a:off x="0" y="-166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５　総合区政の運営イメージ</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61" name="テキスト ボックス 60"/>
          <p:cNvSpPr txBox="1"/>
          <p:nvPr/>
        </p:nvSpPr>
        <p:spPr>
          <a:xfrm>
            <a:off x="-108520" y="421652"/>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具体例 ②　）</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正方形/長方形 27"/>
          <p:cNvSpPr>
            <a:spLocks noChangeArrowheads="1"/>
          </p:cNvSpPr>
          <p:nvPr/>
        </p:nvSpPr>
        <p:spPr bwMode="auto">
          <a:xfrm>
            <a:off x="8100392" y="4462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１１</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63" name="右矢印 62"/>
          <p:cNvSpPr/>
          <p:nvPr/>
        </p:nvSpPr>
        <p:spPr>
          <a:xfrm>
            <a:off x="1869040" y="4838717"/>
            <a:ext cx="783993" cy="650683"/>
          </a:xfrm>
          <a:prstGeom prst="rightArrow">
            <a:avLst/>
          </a:prstGeom>
          <a:solidFill>
            <a:schemeClr val="accent1"/>
          </a:solidFill>
          <a:ln>
            <a:noFill/>
          </a:ln>
          <a:scene3d>
            <a:camera prst="orthographicFront">
              <a:rot lat="0" lon="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相談</a:t>
            </a:r>
            <a:endParaRPr kumimoji="1" lang="ja-JP" altLang="en-US" sz="1600" b="1" dirty="0"/>
          </a:p>
        </p:txBody>
      </p:sp>
      <p:grpSp>
        <p:nvGrpSpPr>
          <p:cNvPr id="17" name="グループ化 69"/>
          <p:cNvGrpSpPr/>
          <p:nvPr/>
        </p:nvGrpSpPr>
        <p:grpSpPr>
          <a:xfrm>
            <a:off x="4909189" y="4149080"/>
            <a:ext cx="2474249" cy="755861"/>
            <a:chOff x="651983" y="4070069"/>
            <a:chExt cx="1634774" cy="997870"/>
          </a:xfrm>
        </p:grpSpPr>
        <p:sp>
          <p:nvSpPr>
            <p:cNvPr id="66" name="雲形吹き出し 65"/>
            <p:cNvSpPr/>
            <p:nvPr/>
          </p:nvSpPr>
          <p:spPr>
            <a:xfrm>
              <a:off x="651983" y="4070069"/>
              <a:ext cx="1634774" cy="997870"/>
            </a:xfrm>
            <a:prstGeom prst="cloudCallout">
              <a:avLst>
                <a:gd name="adj1" fmla="val -16036"/>
                <a:gd name="adj2" fmla="val -7466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768261" y="4247066"/>
              <a:ext cx="1482428" cy="6506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bg1"/>
                  </a:solidFill>
                </a:rPr>
                <a:t>道路の</a:t>
              </a:r>
              <a:r>
                <a:rPr lang="ja-JP" altLang="en-US" sz="1400" b="1" dirty="0" smtClean="0">
                  <a:solidFill>
                    <a:schemeClr val="bg1"/>
                  </a:solidFill>
                </a:rPr>
                <a:t>穴</a:t>
              </a:r>
              <a:r>
                <a:rPr lang="ja-JP" altLang="en-US" sz="1400" b="1" dirty="0" err="1" smtClean="0">
                  <a:solidFill>
                    <a:schemeClr val="bg1"/>
                  </a:solidFill>
                </a:rPr>
                <a:t>ぼ</a:t>
              </a:r>
              <a:r>
                <a:rPr lang="ja-JP" altLang="en-US" sz="1400" b="1" dirty="0" smtClean="0">
                  <a:solidFill>
                    <a:schemeClr val="bg1"/>
                  </a:solidFill>
                </a:rPr>
                <a:t>こ</a:t>
              </a:r>
              <a:r>
                <a:rPr kumimoji="1" lang="ja-JP" altLang="en-US" sz="1400" b="1" dirty="0" smtClean="0">
                  <a:solidFill>
                    <a:schemeClr val="bg1"/>
                  </a:solidFill>
                </a:rPr>
                <a:t>が危ない！</a:t>
              </a:r>
              <a:endParaRPr kumimoji="1" lang="en-US" altLang="ja-JP" sz="1400" b="1" dirty="0" smtClean="0">
                <a:solidFill>
                  <a:schemeClr val="bg1"/>
                </a:solidFill>
              </a:endParaRPr>
            </a:p>
            <a:p>
              <a:r>
                <a:rPr lang="ja-JP" altLang="en-US" sz="1400" b="1" dirty="0" smtClean="0">
                  <a:solidFill>
                    <a:schemeClr val="bg1"/>
                  </a:solidFill>
                </a:rPr>
                <a:t>公園の樹木が伸びすぎ！</a:t>
              </a:r>
              <a:endParaRPr kumimoji="1" lang="en-US" altLang="ja-JP" sz="1400" b="1" dirty="0" smtClean="0">
                <a:solidFill>
                  <a:schemeClr val="bg1"/>
                </a:solidFill>
              </a:endParaRPr>
            </a:p>
          </p:txBody>
        </p:sp>
      </p:grpSp>
      <p:grpSp>
        <p:nvGrpSpPr>
          <p:cNvPr id="20" name="グループ化 51"/>
          <p:cNvGrpSpPr/>
          <p:nvPr/>
        </p:nvGrpSpPr>
        <p:grpSpPr>
          <a:xfrm>
            <a:off x="6912768" y="5663118"/>
            <a:ext cx="2051720" cy="1150258"/>
            <a:chOff x="6228184" y="4782276"/>
            <a:chExt cx="2448272" cy="1725387"/>
          </a:xfrm>
        </p:grpSpPr>
        <p:sp>
          <p:nvSpPr>
            <p:cNvPr id="82" name="星 24 81"/>
            <p:cNvSpPr/>
            <p:nvPr/>
          </p:nvSpPr>
          <p:spPr>
            <a:xfrm>
              <a:off x="6228184" y="4782276"/>
              <a:ext cx="2448272" cy="1725387"/>
            </a:xfrm>
            <a:prstGeom prst="star24">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87" name="正方形/長方形 86"/>
            <p:cNvSpPr/>
            <p:nvPr/>
          </p:nvSpPr>
          <p:spPr>
            <a:xfrm>
              <a:off x="6603063" y="5067123"/>
              <a:ext cx="1718511" cy="1080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区が</a:t>
              </a:r>
              <a:endParaRPr kumimoji="1" lang="en-US" altLang="ja-JP" sz="1400" b="1" dirty="0" smtClean="0">
                <a:solidFill>
                  <a:schemeClr val="bg1"/>
                </a:solidFill>
              </a:endParaRPr>
            </a:p>
            <a:p>
              <a:pPr algn="ctr"/>
              <a:r>
                <a:rPr kumimoji="1" lang="ja-JP" altLang="en-US" sz="1400" b="1" dirty="0" smtClean="0">
                  <a:solidFill>
                    <a:schemeClr val="bg1"/>
                  </a:solidFill>
                </a:rPr>
                <a:t>ワンストップで</a:t>
              </a:r>
              <a:endParaRPr kumimoji="1" lang="en-US" altLang="ja-JP" sz="1400" b="1" dirty="0" smtClean="0">
                <a:solidFill>
                  <a:schemeClr val="bg1"/>
                </a:solidFill>
              </a:endParaRPr>
            </a:p>
            <a:p>
              <a:pPr algn="ctr"/>
              <a:r>
                <a:rPr lang="ja-JP" altLang="en-US" sz="1400" b="1" dirty="0" smtClean="0">
                  <a:solidFill>
                    <a:schemeClr val="bg1"/>
                  </a:solidFill>
                </a:rPr>
                <a:t>総合的に</a:t>
              </a:r>
              <a:r>
                <a:rPr kumimoji="1" lang="ja-JP" altLang="en-US" sz="1400" b="1" dirty="0" smtClean="0">
                  <a:solidFill>
                    <a:schemeClr val="bg1"/>
                  </a:solidFill>
                </a:rPr>
                <a:t>判断</a:t>
              </a:r>
              <a:endParaRPr kumimoji="1" lang="ja-JP" altLang="en-US" sz="1400" b="1" dirty="0">
                <a:solidFill>
                  <a:schemeClr val="bg1"/>
                </a:solidFill>
              </a:endParaRPr>
            </a:p>
          </p:txBody>
        </p:sp>
      </p:grpSp>
    </p:spTree>
    <p:extLst>
      <p:ext uri="{BB962C8B-B14F-4D97-AF65-F5344CB8AC3E}">
        <p14:creationId xmlns:p14="http://schemas.microsoft.com/office/powerpoint/2010/main" val="483026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二等辺三角形 9"/>
          <p:cNvSpPr/>
          <p:nvPr/>
        </p:nvSpPr>
        <p:spPr>
          <a:xfrm>
            <a:off x="2921182" y="4106393"/>
            <a:ext cx="3162985" cy="327694"/>
          </a:xfrm>
          <a:prstGeom prst="triangle">
            <a:avLst/>
          </a:prstGeom>
          <a:ln>
            <a:noFill/>
          </a:ln>
          <a:scene3d>
            <a:camera prst="orthographicFront">
              <a:rot lat="0" lon="0" rev="16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58"/>
          <p:cNvGrpSpPr/>
          <p:nvPr/>
        </p:nvGrpSpPr>
        <p:grpSpPr>
          <a:xfrm>
            <a:off x="4067944" y="770967"/>
            <a:ext cx="4608513" cy="576065"/>
            <a:chOff x="1633567" y="6136028"/>
            <a:chExt cx="5053158" cy="631082"/>
          </a:xfrm>
        </p:grpSpPr>
        <p:sp>
          <p:nvSpPr>
            <p:cNvPr id="12" name="正方形/長方形 11"/>
            <p:cNvSpPr/>
            <p:nvPr/>
          </p:nvSpPr>
          <p:spPr>
            <a:xfrm>
              <a:off x="2413207" y="6136028"/>
              <a:ext cx="4273518" cy="63108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b="1" dirty="0" smtClean="0">
                  <a:solidFill>
                    <a:schemeClr val="tx1"/>
                  </a:solidFill>
                  <a:latin typeface="Meiryo UI" panose="020B0604030504040204" pitchFamily="50" charset="-128"/>
                  <a:ea typeface="Meiryo UI" panose="020B0604030504040204" pitchFamily="50" charset="-128"/>
                </a:rPr>
                <a:t>◆ 放置自転車に関する区民の要望に対し、　</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rPr>
                <a:t>　　迅速かつきめ細かく対応</a:t>
              </a:r>
              <a:endParaRPr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1633567" y="6138827"/>
              <a:ext cx="802937" cy="6128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効 果</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pSp>
      <p:sp>
        <p:nvSpPr>
          <p:cNvPr id="84" name="角丸四角形 83"/>
          <p:cNvSpPr/>
          <p:nvPr/>
        </p:nvSpPr>
        <p:spPr bwMode="auto">
          <a:xfrm>
            <a:off x="251520" y="1925805"/>
            <a:ext cx="3960440" cy="576064"/>
          </a:xfrm>
          <a:prstGeom prst="roundRect">
            <a:avLst>
              <a:gd name="adj" fmla="val 25039"/>
            </a:avLst>
          </a:prstGeom>
          <a:solidFill>
            <a:schemeClr val="accent1">
              <a:lumMod val="40000"/>
              <a:lumOff val="6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○区民からの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要望</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受付は、区役所と工営所で実施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要望</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内容は、区役所と市役所の間で連絡・意見調整</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角丸四角形 84"/>
          <p:cNvSpPr/>
          <p:nvPr/>
        </p:nvSpPr>
        <p:spPr bwMode="auto">
          <a:xfrm>
            <a:off x="4774502" y="1920209"/>
            <a:ext cx="4032448" cy="576064"/>
          </a:xfrm>
          <a:prstGeom prst="roundRect">
            <a:avLst>
              <a:gd name="adj" fmla="val 25039"/>
            </a:avLst>
          </a:prstGeom>
          <a:solidFill>
            <a:schemeClr val="accent1">
              <a:lumMod val="40000"/>
              <a:lumOff val="6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○区民からの相談から対応まで区役所で一元的に実施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8634199" y="-6647"/>
            <a:ext cx="525038"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endParaRPr>
          </a:p>
        </p:txBody>
      </p:sp>
      <p:sp>
        <p:nvSpPr>
          <p:cNvPr id="61" name="テキスト ボックス 60"/>
          <p:cNvSpPr txBox="1"/>
          <p:nvPr/>
        </p:nvSpPr>
        <p:spPr>
          <a:xfrm>
            <a:off x="-85102" y="230641"/>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具体例 ③　）</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101"/>
          <p:cNvGrpSpPr/>
          <p:nvPr/>
        </p:nvGrpSpPr>
        <p:grpSpPr>
          <a:xfrm>
            <a:off x="251520" y="1478675"/>
            <a:ext cx="4176464" cy="5040560"/>
            <a:chOff x="251520" y="1809043"/>
            <a:chExt cx="4176464" cy="4860317"/>
          </a:xfrm>
        </p:grpSpPr>
        <p:grpSp>
          <p:nvGrpSpPr>
            <p:cNvPr id="5" name="グループ化 76"/>
            <p:cNvGrpSpPr/>
            <p:nvPr/>
          </p:nvGrpSpPr>
          <p:grpSpPr>
            <a:xfrm>
              <a:off x="251520" y="1809043"/>
              <a:ext cx="4176464" cy="4860317"/>
              <a:chOff x="221716" y="41481"/>
              <a:chExt cx="4278632" cy="5916551"/>
            </a:xfrm>
          </p:grpSpPr>
          <p:grpSp>
            <p:nvGrpSpPr>
              <p:cNvPr id="7" name="グループ化 59"/>
              <p:cNvGrpSpPr/>
              <p:nvPr/>
            </p:nvGrpSpPr>
            <p:grpSpPr>
              <a:xfrm>
                <a:off x="221716" y="41481"/>
                <a:ext cx="4062252" cy="5916551"/>
                <a:chOff x="221716" y="41481"/>
                <a:chExt cx="4062252" cy="5916551"/>
              </a:xfrm>
            </p:grpSpPr>
            <p:sp>
              <p:nvSpPr>
                <p:cNvPr id="6" name="角丸四角形 5"/>
                <p:cNvSpPr/>
                <p:nvPr/>
              </p:nvSpPr>
              <p:spPr>
                <a:xfrm>
                  <a:off x="221716" y="1367236"/>
                  <a:ext cx="4062252" cy="4590796"/>
                </a:xfrm>
                <a:prstGeom prst="roundRect">
                  <a:avLst>
                    <a:gd name="adj" fmla="val 753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475798" y="41481"/>
                  <a:ext cx="1584176" cy="432048"/>
                </a:xfrm>
                <a:prstGeom prst="rect">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現　在</a:t>
                  </a:r>
                  <a:endParaRPr kumimoji="1" lang="ja-JP" altLang="en-US" b="1" dirty="0">
                    <a:solidFill>
                      <a:schemeClr val="tx1"/>
                    </a:solidFill>
                  </a:endParaRPr>
                </a:p>
              </p:txBody>
            </p:sp>
            <p:pic>
              <p:nvPicPr>
                <p:cNvPr id="18" name="Picture 24" descr="地図-マンション-中古 イラストアイコン"/>
                <p:cNvPicPr>
                  <a:picLocks noChangeAspect="1" noChangeArrowheads="1"/>
                </p:cNvPicPr>
                <p:nvPr/>
              </p:nvPicPr>
              <p:blipFill>
                <a:blip r:embed="rId2" cstate="print"/>
                <a:srcRect/>
                <a:stretch>
                  <a:fillRect/>
                </a:stretch>
              </p:blipFill>
              <p:spPr bwMode="auto">
                <a:xfrm>
                  <a:off x="2669988" y="1719218"/>
                  <a:ext cx="1481143" cy="1481142"/>
                </a:xfrm>
                <a:prstGeom prst="rect">
                  <a:avLst/>
                </a:prstGeom>
                <a:noFill/>
              </p:spPr>
            </p:pic>
            <p:sp>
              <p:nvSpPr>
                <p:cNvPr id="19" name="右矢印 18"/>
                <p:cNvSpPr/>
                <p:nvPr/>
              </p:nvSpPr>
              <p:spPr>
                <a:xfrm>
                  <a:off x="1877900" y="2013484"/>
                  <a:ext cx="864096" cy="79208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要望</a:t>
                  </a:r>
                  <a:endParaRPr kumimoji="1" lang="ja-JP" altLang="en-US" sz="1600" b="1" dirty="0"/>
                </a:p>
              </p:txBody>
            </p:sp>
            <p:sp>
              <p:nvSpPr>
                <p:cNvPr id="21" name="テキスト ボックス 20"/>
                <p:cNvSpPr txBox="1"/>
                <p:nvPr/>
              </p:nvSpPr>
              <p:spPr>
                <a:xfrm>
                  <a:off x="2770132" y="1575201"/>
                  <a:ext cx="1296144" cy="412128"/>
                </a:xfrm>
                <a:prstGeom prst="rect">
                  <a:avLst/>
                </a:prstGeom>
                <a:noFill/>
                <a:ln>
                  <a:noFill/>
                </a:ln>
                <a:effectLst>
                  <a:innerShdw blurRad="139700">
                    <a:schemeClr val="bg1"/>
                  </a:innerShdw>
                </a:effectLst>
              </p:spPr>
              <p:txBody>
                <a:bodyPr wrap="square" rtlCol="0">
                  <a:spAutoFit/>
                </a:bodyPr>
                <a:lstStyle/>
                <a:p>
                  <a:pPr algn="ctr"/>
                  <a:r>
                    <a:rPr kumimoji="1" lang="ja-JP" altLang="en-US" sz="1600" b="1" dirty="0" smtClean="0"/>
                    <a:t>区役所</a:t>
                  </a:r>
                  <a:endParaRPr kumimoji="1" lang="ja-JP" altLang="en-US" sz="1600" b="1" dirty="0"/>
                </a:p>
              </p:txBody>
            </p:sp>
            <p:sp>
              <p:nvSpPr>
                <p:cNvPr id="24" name="上下矢印 23"/>
                <p:cNvSpPr/>
                <p:nvPr/>
              </p:nvSpPr>
              <p:spPr>
                <a:xfrm>
                  <a:off x="3462076" y="3167436"/>
                  <a:ext cx="576064" cy="864096"/>
                </a:xfrm>
                <a:prstGeom prst="upDownArrow">
                  <a:avLst>
                    <a:gd name="adj1" fmla="val 50000"/>
                    <a:gd name="adj2" fmla="val 3263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左矢印 26"/>
                <p:cNvSpPr/>
                <p:nvPr/>
              </p:nvSpPr>
              <p:spPr>
                <a:xfrm>
                  <a:off x="1835696" y="4679604"/>
                  <a:ext cx="864096" cy="792088"/>
                </a:xfrm>
                <a:prstGeom prst="leftArrow">
                  <a:avLst>
                    <a:gd name="adj1" fmla="val 50000"/>
                    <a:gd name="adj2" fmla="val 4289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rPr>
                    <a:t>対応</a:t>
                  </a:r>
                  <a:endParaRPr kumimoji="1" lang="ja-JP" altLang="en-US" sz="1600" b="1" dirty="0">
                    <a:solidFill>
                      <a:schemeClr val="bg1"/>
                    </a:solidFill>
                  </a:endParaRPr>
                </a:p>
              </p:txBody>
            </p:sp>
            <p:sp>
              <p:nvSpPr>
                <p:cNvPr id="29" name="下矢印 28"/>
                <p:cNvSpPr/>
                <p:nvPr/>
              </p:nvSpPr>
              <p:spPr>
                <a:xfrm>
                  <a:off x="2814004" y="3167436"/>
                  <a:ext cx="576064" cy="864096"/>
                </a:xfrm>
                <a:prstGeom prst="downArrow">
                  <a:avLst>
                    <a:gd name="adj1" fmla="val 50000"/>
                    <a:gd name="adj2" fmla="val 3046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正方形/長方形 29"/>
                <p:cNvSpPr/>
                <p:nvPr/>
              </p:nvSpPr>
              <p:spPr>
                <a:xfrm>
                  <a:off x="2712192" y="3427332"/>
                  <a:ext cx="1440160"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連絡・意見調整</a:t>
                  </a:r>
                  <a:endParaRPr kumimoji="1" lang="ja-JP" altLang="en-US" sz="1400" b="1" dirty="0">
                    <a:solidFill>
                      <a:schemeClr val="tx1"/>
                    </a:solidFill>
                  </a:endParaRPr>
                </a:p>
              </p:txBody>
            </p:sp>
          </p:grpSp>
          <p:sp>
            <p:nvSpPr>
              <p:cNvPr id="67" name="テキスト ボックス 66"/>
              <p:cNvSpPr txBox="1"/>
              <p:nvPr/>
            </p:nvSpPr>
            <p:spPr>
              <a:xfrm>
                <a:off x="2287262" y="4117243"/>
                <a:ext cx="2213086" cy="674392"/>
              </a:xfrm>
              <a:prstGeom prst="rect">
                <a:avLst/>
              </a:prstGeom>
              <a:noFill/>
              <a:ln>
                <a:noFill/>
              </a:ln>
              <a:effectLst>
                <a:innerShdw blurRad="139700">
                  <a:schemeClr val="bg1"/>
                </a:innerShdw>
              </a:effectLst>
            </p:spPr>
            <p:txBody>
              <a:bodyPr wrap="square" rtlCol="0">
                <a:spAutoFit/>
              </a:bodyPr>
              <a:lstStyle/>
              <a:p>
                <a:pPr algn="ctr"/>
                <a:r>
                  <a:rPr lang="ja-JP" altLang="en-US" sz="1600" b="1" dirty="0" smtClean="0"/>
                  <a:t>市役所</a:t>
                </a:r>
                <a:endParaRPr lang="en-US" altLang="ja-JP" sz="1600" b="1" dirty="0" smtClean="0"/>
              </a:p>
              <a:p>
                <a:pPr algn="ctr"/>
                <a:r>
                  <a:rPr lang="ja-JP" altLang="en-US" sz="1400" b="1" dirty="0" smtClean="0"/>
                  <a:t>（工営</a:t>
                </a:r>
                <a:r>
                  <a:rPr kumimoji="1" lang="ja-JP" altLang="en-US" sz="1400" b="1" dirty="0" smtClean="0"/>
                  <a:t>所</a:t>
                </a:r>
                <a:r>
                  <a:rPr lang="ja-JP" altLang="en-US" sz="1400" b="1" dirty="0" smtClean="0"/>
                  <a:t>）</a:t>
                </a:r>
                <a:endParaRPr kumimoji="1" lang="ja-JP" altLang="en-US" sz="1400" b="1" dirty="0"/>
              </a:p>
            </p:txBody>
          </p:sp>
          <p:pic>
            <p:nvPicPr>
              <p:cNvPr id="76" name="Picture 4" descr="地図-アパート-新築 イラストアイコン"/>
              <p:cNvPicPr>
                <a:picLocks noChangeAspect="1" noChangeArrowheads="1"/>
              </p:cNvPicPr>
              <p:nvPr/>
            </p:nvPicPr>
            <p:blipFill>
              <a:blip r:embed="rId3" cstate="print"/>
              <a:srcRect/>
              <a:stretch>
                <a:fillRect/>
              </a:stretch>
            </p:blipFill>
            <p:spPr bwMode="auto">
              <a:xfrm>
                <a:off x="2656110" y="4599626"/>
                <a:ext cx="1440160" cy="1224137"/>
              </a:xfrm>
              <a:prstGeom prst="rect">
                <a:avLst/>
              </a:prstGeom>
              <a:noFill/>
            </p:spPr>
          </p:pic>
        </p:grpSp>
        <p:pic>
          <p:nvPicPr>
            <p:cNvPr id="79" name="Picture 12" descr="ビジネスマン3-BLUE">
              <a:hlinkClick r:id="rId4"/>
            </p:cNvPr>
            <p:cNvPicPr>
              <a:picLocks noChangeAspect="1" noChangeArrowheads="1"/>
            </p:cNvPicPr>
            <p:nvPr/>
          </p:nvPicPr>
          <p:blipFill>
            <a:blip r:embed="rId5" cstate="print"/>
            <a:srcRect/>
            <a:stretch>
              <a:fillRect/>
            </a:stretch>
          </p:blipFill>
          <p:spPr bwMode="auto">
            <a:xfrm>
              <a:off x="343216" y="3280931"/>
              <a:ext cx="1076560" cy="830897"/>
            </a:xfrm>
            <a:prstGeom prst="rect">
              <a:avLst/>
            </a:prstGeom>
            <a:noFill/>
          </p:spPr>
        </p:pic>
        <p:pic>
          <p:nvPicPr>
            <p:cNvPr id="80" name="Picture 2" descr="カジュアル女性3-BLACK"/>
            <p:cNvPicPr>
              <a:picLocks noChangeAspect="1" noChangeArrowheads="1"/>
            </p:cNvPicPr>
            <p:nvPr/>
          </p:nvPicPr>
          <p:blipFill>
            <a:blip r:embed="rId6" cstate="print"/>
            <a:srcRect/>
            <a:stretch>
              <a:fillRect/>
            </a:stretch>
          </p:blipFill>
          <p:spPr bwMode="auto">
            <a:xfrm>
              <a:off x="787048" y="3279007"/>
              <a:ext cx="1081992" cy="829879"/>
            </a:xfrm>
            <a:prstGeom prst="rect">
              <a:avLst/>
            </a:prstGeom>
            <a:noFill/>
          </p:spPr>
        </p:pic>
        <p:sp>
          <p:nvSpPr>
            <p:cNvPr id="81" name="テキスト ボックス 80"/>
            <p:cNvSpPr txBox="1"/>
            <p:nvPr/>
          </p:nvSpPr>
          <p:spPr>
            <a:xfrm>
              <a:off x="643032" y="3062983"/>
              <a:ext cx="948934" cy="338554"/>
            </a:xfrm>
            <a:prstGeom prst="rect">
              <a:avLst/>
            </a:prstGeom>
            <a:noFill/>
            <a:ln>
              <a:noFill/>
            </a:ln>
            <a:effectLst>
              <a:innerShdw blurRad="139700">
                <a:schemeClr val="bg1"/>
              </a:innerShdw>
            </a:effectLst>
          </p:spPr>
          <p:txBody>
            <a:bodyPr wrap="square" rtlCol="0">
              <a:spAutoFit/>
            </a:bodyPr>
            <a:lstStyle/>
            <a:p>
              <a:pPr algn="ctr"/>
              <a:r>
                <a:rPr kumimoji="1" lang="ja-JP" altLang="en-US" sz="1600" b="1" dirty="0" smtClean="0"/>
                <a:t>区民</a:t>
              </a:r>
              <a:endParaRPr kumimoji="1" lang="ja-JP" altLang="en-US" sz="1600" b="1" dirty="0"/>
            </a:p>
          </p:txBody>
        </p:sp>
        <p:grpSp>
          <p:nvGrpSpPr>
            <p:cNvPr id="8" name="グループ化 69"/>
            <p:cNvGrpSpPr/>
            <p:nvPr/>
          </p:nvGrpSpPr>
          <p:grpSpPr>
            <a:xfrm>
              <a:off x="395536" y="4293096"/>
              <a:ext cx="2026674" cy="864096"/>
              <a:chOff x="799561" y="4123095"/>
              <a:chExt cx="1309364" cy="864096"/>
            </a:xfrm>
          </p:grpSpPr>
          <p:sp>
            <p:nvSpPr>
              <p:cNvPr id="83" name="雲形吹き出し 82"/>
              <p:cNvSpPr/>
              <p:nvPr/>
            </p:nvSpPr>
            <p:spPr>
              <a:xfrm>
                <a:off x="799561" y="4123095"/>
                <a:ext cx="1309364" cy="864096"/>
              </a:xfrm>
              <a:prstGeom prst="cloudCallout">
                <a:avLst>
                  <a:gd name="adj1" fmla="val -11807"/>
                  <a:gd name="adj2" fmla="val -7294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p:cNvSpPr/>
              <p:nvPr/>
            </p:nvSpPr>
            <p:spPr>
              <a:xfrm>
                <a:off x="947566" y="4227922"/>
                <a:ext cx="1147825" cy="630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bg1"/>
                    </a:solidFill>
                  </a:rPr>
                  <a:t>放置自転車をもっと</a:t>
                </a:r>
                <a:endParaRPr kumimoji="1" lang="en-US" altLang="ja-JP" sz="1400" b="1" dirty="0" smtClean="0">
                  <a:solidFill>
                    <a:schemeClr val="bg1"/>
                  </a:solidFill>
                </a:endParaRPr>
              </a:p>
              <a:p>
                <a:r>
                  <a:rPr kumimoji="1" lang="ja-JP" altLang="en-US" sz="1400" b="1" dirty="0" smtClean="0">
                    <a:solidFill>
                      <a:schemeClr val="bg1"/>
                    </a:solidFill>
                  </a:rPr>
                  <a:t>撤去してほしい！</a:t>
                </a:r>
                <a:endParaRPr kumimoji="1" lang="en-US" altLang="ja-JP" sz="1400" b="1" dirty="0" smtClean="0">
                  <a:solidFill>
                    <a:schemeClr val="bg1"/>
                  </a:solidFill>
                </a:endParaRPr>
              </a:p>
            </p:txBody>
          </p:sp>
        </p:grpSp>
        <p:grpSp>
          <p:nvGrpSpPr>
            <p:cNvPr id="9" name="グループ化 65"/>
            <p:cNvGrpSpPr/>
            <p:nvPr/>
          </p:nvGrpSpPr>
          <p:grpSpPr>
            <a:xfrm>
              <a:off x="683568" y="5445224"/>
              <a:ext cx="1042439" cy="858597"/>
              <a:chOff x="3592186" y="5440078"/>
              <a:chExt cx="1675233" cy="1320328"/>
            </a:xfrm>
          </p:grpSpPr>
          <p:pic>
            <p:nvPicPr>
              <p:cNvPr id="71" name="Picture 22" descr="働く車-トラック-グリーン イラストアイコン">
                <a:hlinkClick r:id="rId7"/>
              </p:cNvPr>
              <p:cNvPicPr>
                <a:picLocks noChangeAspect="1" noChangeArrowheads="1"/>
              </p:cNvPicPr>
              <p:nvPr/>
            </p:nvPicPr>
            <p:blipFill>
              <a:blip r:embed="rId8" cstate="print"/>
              <a:srcRect/>
              <a:stretch>
                <a:fillRect/>
              </a:stretch>
            </p:blipFill>
            <p:spPr bwMode="auto">
              <a:xfrm>
                <a:off x="3634350" y="5440078"/>
                <a:ext cx="1633069" cy="1320328"/>
              </a:xfrm>
              <a:prstGeom prst="rect">
                <a:avLst/>
              </a:prstGeom>
              <a:noFill/>
            </p:spPr>
          </p:pic>
          <p:pic>
            <p:nvPicPr>
              <p:cNvPr id="77" name="Picture 18" descr="自転車-赤 イラストアイコン">
                <a:hlinkClick r:id="rId9"/>
              </p:cNvPr>
              <p:cNvPicPr>
                <a:picLocks noChangeAspect="1" noChangeArrowheads="1"/>
              </p:cNvPicPr>
              <p:nvPr/>
            </p:nvPicPr>
            <p:blipFill>
              <a:blip r:embed="rId10" cstate="print"/>
              <a:srcRect/>
              <a:stretch>
                <a:fillRect/>
              </a:stretch>
            </p:blipFill>
            <p:spPr bwMode="auto">
              <a:xfrm>
                <a:off x="3592186" y="5533095"/>
                <a:ext cx="1021819" cy="896108"/>
              </a:xfrm>
              <a:prstGeom prst="rect">
                <a:avLst/>
              </a:prstGeom>
              <a:noFill/>
            </p:spPr>
          </p:pic>
        </p:grpSp>
        <p:sp>
          <p:nvSpPr>
            <p:cNvPr id="82" name="正方形/長方形 81"/>
            <p:cNvSpPr/>
            <p:nvPr/>
          </p:nvSpPr>
          <p:spPr>
            <a:xfrm>
              <a:off x="395536" y="5661248"/>
              <a:ext cx="364299" cy="5323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撤去</a:t>
              </a:r>
              <a:endParaRPr kumimoji="1" lang="ja-JP" altLang="en-US" sz="1400" b="1" dirty="0">
                <a:solidFill>
                  <a:schemeClr val="tx1"/>
                </a:solidFill>
              </a:endParaRPr>
            </a:p>
          </p:txBody>
        </p:sp>
      </p:grpSp>
      <p:grpSp>
        <p:nvGrpSpPr>
          <p:cNvPr id="11" name="グループ化 108"/>
          <p:cNvGrpSpPr/>
          <p:nvPr/>
        </p:nvGrpSpPr>
        <p:grpSpPr>
          <a:xfrm>
            <a:off x="4776239" y="1478675"/>
            <a:ext cx="4092560" cy="5040558"/>
            <a:chOff x="4776239" y="1809043"/>
            <a:chExt cx="4092560" cy="4860316"/>
          </a:xfrm>
        </p:grpSpPr>
        <p:grpSp>
          <p:nvGrpSpPr>
            <p:cNvPr id="14" name="グループ化 65"/>
            <p:cNvGrpSpPr/>
            <p:nvPr/>
          </p:nvGrpSpPr>
          <p:grpSpPr>
            <a:xfrm>
              <a:off x="4776239" y="1809043"/>
              <a:ext cx="4092560" cy="4860316"/>
              <a:chOff x="4818580" y="129136"/>
              <a:chExt cx="4044709" cy="5916553"/>
            </a:xfrm>
          </p:grpSpPr>
          <p:sp>
            <p:nvSpPr>
              <p:cNvPr id="35" name="角丸四角形 34"/>
              <p:cNvSpPr/>
              <p:nvPr/>
            </p:nvSpPr>
            <p:spPr>
              <a:xfrm>
                <a:off x="4830227" y="1443985"/>
                <a:ext cx="4032448" cy="4601704"/>
              </a:xfrm>
              <a:prstGeom prst="roundRect">
                <a:avLst>
                  <a:gd name="adj" fmla="val 824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6040050" y="129136"/>
                <a:ext cx="1584176" cy="4320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rPr>
                  <a:t>総合区</a:t>
                </a:r>
                <a:endParaRPr kumimoji="1" lang="ja-JP" altLang="en-US" b="1" dirty="0">
                  <a:solidFill>
                    <a:schemeClr val="bg1"/>
                  </a:solidFill>
                </a:endParaRPr>
              </a:p>
            </p:txBody>
          </p:sp>
          <p:grpSp>
            <p:nvGrpSpPr>
              <p:cNvPr id="15" name="グループ化 36"/>
              <p:cNvGrpSpPr/>
              <p:nvPr/>
            </p:nvGrpSpPr>
            <p:grpSpPr>
              <a:xfrm>
                <a:off x="4818580" y="1882270"/>
                <a:ext cx="1507985" cy="1013809"/>
                <a:chOff x="180158" y="1342106"/>
                <a:chExt cx="1732867" cy="1218796"/>
              </a:xfrm>
            </p:grpSpPr>
            <p:pic>
              <p:nvPicPr>
                <p:cNvPr id="38" name="Picture 12" descr="ビジネスマン3-BLUE">
                  <a:hlinkClick r:id="rId4"/>
                </p:cNvPr>
                <p:cNvPicPr>
                  <a:picLocks noChangeAspect="1" noChangeArrowheads="1"/>
                </p:cNvPicPr>
                <p:nvPr/>
              </p:nvPicPr>
              <p:blipFill>
                <a:blip r:embed="rId5" cstate="print"/>
                <a:srcRect/>
                <a:stretch>
                  <a:fillRect/>
                </a:stretch>
              </p:blipFill>
              <p:spPr bwMode="auto">
                <a:xfrm>
                  <a:off x="180158" y="1344922"/>
                  <a:ext cx="1222641" cy="1215980"/>
                </a:xfrm>
                <a:prstGeom prst="rect">
                  <a:avLst/>
                </a:prstGeom>
                <a:noFill/>
              </p:spPr>
            </p:pic>
            <p:pic>
              <p:nvPicPr>
                <p:cNvPr id="39" name="Picture 2" descr="カジュアル女性3-BLACK"/>
                <p:cNvPicPr>
                  <a:picLocks noChangeAspect="1" noChangeArrowheads="1"/>
                </p:cNvPicPr>
                <p:nvPr/>
              </p:nvPicPr>
              <p:blipFill>
                <a:blip r:embed="rId6" cstate="print"/>
                <a:srcRect/>
                <a:stretch>
                  <a:fillRect/>
                </a:stretch>
              </p:blipFill>
              <p:spPr bwMode="auto">
                <a:xfrm>
                  <a:off x="684215" y="1342106"/>
                  <a:ext cx="1228810" cy="1214490"/>
                </a:xfrm>
                <a:prstGeom prst="rect">
                  <a:avLst/>
                </a:prstGeom>
                <a:noFill/>
              </p:spPr>
            </p:pic>
          </p:grpSp>
          <p:pic>
            <p:nvPicPr>
              <p:cNvPr id="40" name="Picture 24" descr="地図-マンション-中古 イラストアイコン"/>
              <p:cNvPicPr>
                <a:picLocks noChangeAspect="1" noChangeArrowheads="1"/>
              </p:cNvPicPr>
              <p:nvPr/>
            </p:nvPicPr>
            <p:blipFill>
              <a:blip r:embed="rId2" cstate="print"/>
              <a:srcRect/>
              <a:stretch>
                <a:fillRect/>
              </a:stretch>
            </p:blipFill>
            <p:spPr bwMode="auto">
              <a:xfrm>
                <a:off x="7211142" y="2671180"/>
                <a:ext cx="1440160" cy="1481143"/>
              </a:xfrm>
              <a:prstGeom prst="rect">
                <a:avLst/>
              </a:prstGeom>
              <a:noFill/>
            </p:spPr>
          </p:pic>
          <p:sp>
            <p:nvSpPr>
              <p:cNvPr id="42" name="テキスト ボックス 41"/>
              <p:cNvSpPr txBox="1"/>
              <p:nvPr/>
            </p:nvSpPr>
            <p:spPr>
              <a:xfrm>
                <a:off x="5114891" y="1619299"/>
                <a:ext cx="937839" cy="412128"/>
              </a:xfrm>
              <a:prstGeom prst="rect">
                <a:avLst/>
              </a:prstGeom>
              <a:noFill/>
              <a:ln>
                <a:noFill/>
              </a:ln>
              <a:effectLst>
                <a:innerShdw blurRad="139700">
                  <a:schemeClr val="bg1"/>
                </a:innerShdw>
              </a:effectLst>
            </p:spPr>
            <p:txBody>
              <a:bodyPr wrap="square" rtlCol="0">
                <a:spAutoFit/>
              </a:bodyPr>
              <a:lstStyle/>
              <a:p>
                <a:pPr algn="ctr"/>
                <a:r>
                  <a:rPr kumimoji="1" lang="ja-JP" altLang="en-US" sz="1600" b="1" dirty="0" smtClean="0"/>
                  <a:t>区民</a:t>
                </a:r>
                <a:endParaRPr kumimoji="1" lang="ja-JP" altLang="en-US" sz="1600" b="1" dirty="0"/>
              </a:p>
            </p:txBody>
          </p:sp>
          <p:pic>
            <p:nvPicPr>
              <p:cNvPr id="53" name="Picture 4" descr="地図-アパート-新築 イラストアイコン"/>
              <p:cNvPicPr>
                <a:picLocks noChangeAspect="1" noChangeArrowheads="1"/>
              </p:cNvPicPr>
              <p:nvPr/>
            </p:nvPicPr>
            <p:blipFill>
              <a:blip r:embed="rId3" cstate="print"/>
              <a:srcRect/>
              <a:stretch>
                <a:fillRect/>
              </a:stretch>
            </p:blipFill>
            <p:spPr bwMode="auto">
              <a:xfrm>
                <a:off x="7249873" y="3986029"/>
                <a:ext cx="1440160" cy="1224137"/>
              </a:xfrm>
              <a:prstGeom prst="rect">
                <a:avLst/>
              </a:prstGeom>
              <a:noFill/>
            </p:spPr>
          </p:pic>
          <p:sp>
            <p:nvSpPr>
              <p:cNvPr id="54" name="角丸四角形 53"/>
              <p:cNvSpPr/>
              <p:nvPr/>
            </p:nvSpPr>
            <p:spPr>
              <a:xfrm>
                <a:off x="6965209" y="1662856"/>
                <a:ext cx="1821125" cy="3893103"/>
              </a:xfrm>
              <a:prstGeom prst="roundRect">
                <a:avLst/>
              </a:prstGeom>
              <a:noFill/>
              <a:ln w="571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6895773" y="1969926"/>
                <a:ext cx="1967516" cy="711857"/>
              </a:xfrm>
              <a:prstGeom prst="rect">
                <a:avLst/>
              </a:prstGeom>
              <a:noFill/>
              <a:ln>
                <a:noFill/>
              </a:ln>
              <a:effectLst>
                <a:innerShdw blurRad="139700">
                  <a:schemeClr val="bg1"/>
                </a:innerShdw>
              </a:effectLst>
            </p:spPr>
            <p:txBody>
              <a:bodyPr wrap="square" rtlCol="0">
                <a:spAutoFit/>
              </a:bodyPr>
              <a:lstStyle/>
              <a:p>
                <a:pPr algn="ctr"/>
                <a:r>
                  <a:rPr kumimoji="1" lang="ja-JP" altLang="en-US" b="1" dirty="0" smtClean="0"/>
                  <a:t>総合区役所</a:t>
                </a:r>
                <a:endParaRPr kumimoji="1" lang="en-US" altLang="ja-JP" b="1" dirty="0" smtClean="0"/>
              </a:p>
              <a:p>
                <a:pPr algn="ctr"/>
                <a:r>
                  <a:rPr kumimoji="1" lang="ja-JP" altLang="en-US" sz="1400" b="1" dirty="0" smtClean="0"/>
                  <a:t>（工営所）</a:t>
                </a:r>
                <a:endParaRPr kumimoji="1" lang="ja-JP" altLang="en-US" sz="1400" b="1" dirty="0"/>
              </a:p>
            </p:txBody>
          </p:sp>
          <p:sp>
            <p:nvSpPr>
              <p:cNvPr id="41" name="右矢印 40"/>
              <p:cNvSpPr/>
              <p:nvPr/>
            </p:nvSpPr>
            <p:spPr>
              <a:xfrm>
                <a:off x="6253549" y="2188796"/>
                <a:ext cx="864096" cy="79208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要望</a:t>
                </a:r>
                <a:endParaRPr kumimoji="1" lang="ja-JP" altLang="en-US" sz="1600" b="1" dirty="0"/>
              </a:p>
            </p:txBody>
          </p:sp>
          <p:sp>
            <p:nvSpPr>
              <p:cNvPr id="47" name="左矢印 46"/>
              <p:cNvSpPr/>
              <p:nvPr/>
            </p:nvSpPr>
            <p:spPr>
              <a:xfrm>
                <a:off x="6253549" y="4511969"/>
                <a:ext cx="1138657" cy="1135036"/>
              </a:xfrm>
              <a:prstGeom prst="leftArrow">
                <a:avLst>
                  <a:gd name="adj1" fmla="val 50000"/>
                  <a:gd name="adj2" fmla="val 2599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きめ細かく</a:t>
                </a:r>
                <a:endParaRPr kumimoji="1" lang="en-US" altLang="ja-JP" sz="1400" b="1" dirty="0" smtClean="0">
                  <a:solidFill>
                    <a:schemeClr val="bg1"/>
                  </a:solidFill>
                </a:endParaRPr>
              </a:p>
              <a:p>
                <a:pPr algn="ctr"/>
                <a:r>
                  <a:rPr kumimoji="1" lang="ja-JP" altLang="en-US" sz="1400" b="1" dirty="0" smtClean="0">
                    <a:solidFill>
                      <a:schemeClr val="bg1"/>
                    </a:solidFill>
                  </a:rPr>
                  <a:t>対応</a:t>
                </a:r>
                <a:endParaRPr kumimoji="1" lang="ja-JP" altLang="en-US" sz="1400" b="1" dirty="0">
                  <a:solidFill>
                    <a:schemeClr val="bg1"/>
                  </a:solidFill>
                </a:endParaRPr>
              </a:p>
            </p:txBody>
          </p:sp>
        </p:grpSp>
        <p:pic>
          <p:nvPicPr>
            <p:cNvPr id="103" name="Picture 22" descr="働く車-トラック-グリーン イラストアイコン">
              <a:hlinkClick r:id="rId7"/>
            </p:cNvPr>
            <p:cNvPicPr>
              <a:picLocks noChangeAspect="1" noChangeArrowheads="1"/>
            </p:cNvPicPr>
            <p:nvPr/>
          </p:nvPicPr>
          <p:blipFill>
            <a:blip r:embed="rId8" cstate="print"/>
            <a:srcRect/>
            <a:stretch>
              <a:fillRect/>
            </a:stretch>
          </p:blipFill>
          <p:spPr bwMode="auto">
            <a:xfrm>
              <a:off x="5292080" y="5157192"/>
              <a:ext cx="1016202" cy="858597"/>
            </a:xfrm>
            <a:prstGeom prst="rect">
              <a:avLst/>
            </a:prstGeom>
            <a:noFill/>
          </p:spPr>
        </p:pic>
        <p:pic>
          <p:nvPicPr>
            <p:cNvPr id="104" name="Picture 18" descr="自転車-赤 イラストアイコン">
              <a:hlinkClick r:id="rId9"/>
            </p:cNvPr>
            <p:cNvPicPr>
              <a:picLocks noChangeAspect="1" noChangeArrowheads="1"/>
            </p:cNvPicPr>
            <p:nvPr/>
          </p:nvPicPr>
          <p:blipFill>
            <a:blip r:embed="rId10" cstate="print"/>
            <a:srcRect/>
            <a:stretch>
              <a:fillRect/>
            </a:stretch>
          </p:blipFill>
          <p:spPr bwMode="auto">
            <a:xfrm>
              <a:off x="5265843" y="5217680"/>
              <a:ext cx="635842" cy="582731"/>
            </a:xfrm>
            <a:prstGeom prst="rect">
              <a:avLst/>
            </a:prstGeom>
            <a:noFill/>
          </p:spPr>
        </p:pic>
        <p:pic>
          <p:nvPicPr>
            <p:cNvPr id="105" name="Picture 22" descr="働く車-トラック-グリーン イラストアイコン">
              <a:hlinkClick r:id="rId7"/>
            </p:cNvPr>
            <p:cNvPicPr>
              <a:picLocks noChangeAspect="1" noChangeArrowheads="1"/>
            </p:cNvPicPr>
            <p:nvPr/>
          </p:nvPicPr>
          <p:blipFill>
            <a:blip r:embed="rId8" cstate="print"/>
            <a:srcRect/>
            <a:stretch>
              <a:fillRect/>
            </a:stretch>
          </p:blipFill>
          <p:spPr bwMode="auto">
            <a:xfrm>
              <a:off x="5292080" y="5661248"/>
              <a:ext cx="1016202" cy="858597"/>
            </a:xfrm>
            <a:prstGeom prst="rect">
              <a:avLst/>
            </a:prstGeom>
            <a:noFill/>
          </p:spPr>
        </p:pic>
        <p:pic>
          <p:nvPicPr>
            <p:cNvPr id="106" name="Picture 18" descr="自転車-赤 イラストアイコン">
              <a:hlinkClick r:id="rId9"/>
            </p:cNvPr>
            <p:cNvPicPr>
              <a:picLocks noChangeAspect="1" noChangeArrowheads="1"/>
            </p:cNvPicPr>
            <p:nvPr/>
          </p:nvPicPr>
          <p:blipFill>
            <a:blip r:embed="rId10" cstate="print"/>
            <a:srcRect/>
            <a:stretch>
              <a:fillRect/>
            </a:stretch>
          </p:blipFill>
          <p:spPr bwMode="auto">
            <a:xfrm>
              <a:off x="5265843" y="5721736"/>
              <a:ext cx="635842" cy="582731"/>
            </a:xfrm>
            <a:prstGeom prst="rect">
              <a:avLst/>
            </a:prstGeom>
            <a:noFill/>
          </p:spPr>
        </p:pic>
        <p:sp>
          <p:nvSpPr>
            <p:cNvPr id="107" name="正方形/長方形 106"/>
            <p:cNvSpPr/>
            <p:nvPr/>
          </p:nvSpPr>
          <p:spPr>
            <a:xfrm>
              <a:off x="4860032" y="5065428"/>
              <a:ext cx="436307" cy="158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b="1" dirty="0" smtClean="0">
                  <a:solidFill>
                    <a:schemeClr val="tx1"/>
                  </a:solidFill>
                </a:rPr>
                <a:t>撤去の回数・時間帯</a:t>
              </a:r>
              <a:endParaRPr lang="en-US" altLang="ja-JP" sz="1400" b="1" dirty="0" smtClean="0">
                <a:solidFill>
                  <a:schemeClr val="tx1"/>
                </a:solidFill>
              </a:endParaRPr>
            </a:p>
            <a:p>
              <a:pPr algn="ctr"/>
              <a:r>
                <a:rPr lang="ja-JP" altLang="en-US" sz="1400" b="1" dirty="0" smtClean="0">
                  <a:solidFill>
                    <a:schemeClr val="tx1"/>
                  </a:solidFill>
                </a:rPr>
                <a:t>の見直しなど</a:t>
              </a:r>
              <a:endParaRPr lang="en-US" altLang="ja-JP" sz="1400" b="1" dirty="0" smtClean="0">
                <a:solidFill>
                  <a:schemeClr val="tx1"/>
                </a:solidFill>
              </a:endParaRPr>
            </a:p>
          </p:txBody>
        </p:sp>
      </p:grpSp>
      <p:sp>
        <p:nvSpPr>
          <p:cNvPr id="112" name="雲形吹き出し 111"/>
          <p:cNvSpPr/>
          <p:nvPr/>
        </p:nvSpPr>
        <p:spPr>
          <a:xfrm>
            <a:off x="4860032" y="4070962"/>
            <a:ext cx="2026674" cy="864096"/>
          </a:xfrm>
          <a:prstGeom prst="cloudCallout">
            <a:avLst>
              <a:gd name="adj1" fmla="val -11807"/>
              <a:gd name="adj2" fmla="val -7294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5089119" y="4175789"/>
            <a:ext cx="1776639" cy="630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bg1"/>
                </a:solidFill>
              </a:rPr>
              <a:t>放置自転車をもっと</a:t>
            </a:r>
            <a:endParaRPr kumimoji="1" lang="en-US" altLang="ja-JP" sz="1400" b="1" dirty="0" smtClean="0">
              <a:solidFill>
                <a:schemeClr val="bg1"/>
              </a:solidFill>
            </a:endParaRPr>
          </a:p>
          <a:p>
            <a:r>
              <a:rPr kumimoji="1" lang="ja-JP" altLang="en-US" sz="1400" b="1" dirty="0" smtClean="0">
                <a:solidFill>
                  <a:schemeClr val="bg1"/>
                </a:solidFill>
              </a:rPr>
              <a:t>撤去してほしい！</a:t>
            </a:r>
            <a:endParaRPr kumimoji="1" lang="en-US" altLang="ja-JP" sz="1400" b="1" dirty="0" smtClean="0">
              <a:solidFill>
                <a:schemeClr val="bg1"/>
              </a:solidFill>
            </a:endParaRPr>
          </a:p>
        </p:txBody>
      </p:sp>
      <p:sp>
        <p:nvSpPr>
          <p:cNvPr id="62" name="額縁 61"/>
          <p:cNvSpPr/>
          <p:nvPr/>
        </p:nvSpPr>
        <p:spPr>
          <a:xfrm>
            <a:off x="251520" y="758594"/>
            <a:ext cx="3064119" cy="580263"/>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放置自転車対策</a:t>
            </a:r>
            <a:endParaRPr lang="ja-JP" altLang="en-US" sz="1600" b="1" dirty="0"/>
          </a:p>
        </p:txBody>
      </p:sp>
      <p:sp>
        <p:nvSpPr>
          <p:cNvPr id="63" name="右矢印 62"/>
          <p:cNvSpPr/>
          <p:nvPr/>
        </p:nvSpPr>
        <p:spPr>
          <a:xfrm>
            <a:off x="1979712" y="4863050"/>
            <a:ext cx="843463" cy="650683"/>
          </a:xfrm>
          <a:prstGeom prst="rightArrow">
            <a:avLst/>
          </a:prstGeom>
          <a:solidFill>
            <a:schemeClr val="accent1"/>
          </a:solidFill>
          <a:ln>
            <a:noFill/>
          </a:ln>
          <a:scene3d>
            <a:camera prst="orthographicFront">
              <a:rot lat="0" lon="0" rev="189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要望</a:t>
            </a:r>
            <a:endParaRPr kumimoji="1" lang="ja-JP" altLang="en-US" sz="1600" b="1" dirty="0"/>
          </a:p>
        </p:txBody>
      </p:sp>
      <p:grpSp>
        <p:nvGrpSpPr>
          <p:cNvPr id="16" name="グループ化 51"/>
          <p:cNvGrpSpPr/>
          <p:nvPr/>
        </p:nvGrpSpPr>
        <p:grpSpPr>
          <a:xfrm>
            <a:off x="6840760" y="5512992"/>
            <a:ext cx="2051720" cy="1150258"/>
            <a:chOff x="6228184" y="4782276"/>
            <a:chExt cx="2448272" cy="1725387"/>
          </a:xfrm>
        </p:grpSpPr>
        <p:sp>
          <p:nvSpPr>
            <p:cNvPr id="68" name="星 24 67"/>
            <p:cNvSpPr/>
            <p:nvPr/>
          </p:nvSpPr>
          <p:spPr>
            <a:xfrm>
              <a:off x="6228184" y="4782276"/>
              <a:ext cx="2448272" cy="1725387"/>
            </a:xfrm>
            <a:prstGeom prst="star24">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69" name="正方形/長方形 68"/>
            <p:cNvSpPr/>
            <p:nvPr/>
          </p:nvSpPr>
          <p:spPr>
            <a:xfrm>
              <a:off x="6614243" y="5067123"/>
              <a:ext cx="1718511" cy="10801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区が</a:t>
              </a:r>
              <a:endParaRPr kumimoji="1" lang="en-US" altLang="ja-JP" sz="1400" b="1" dirty="0" smtClean="0">
                <a:solidFill>
                  <a:schemeClr val="bg1"/>
                </a:solidFill>
              </a:endParaRPr>
            </a:p>
            <a:p>
              <a:pPr algn="ctr"/>
              <a:r>
                <a:rPr kumimoji="1" lang="ja-JP" altLang="en-US" sz="1400" b="1" dirty="0" smtClean="0">
                  <a:solidFill>
                    <a:schemeClr val="bg1"/>
                  </a:solidFill>
                </a:rPr>
                <a:t>ワンストップで</a:t>
              </a:r>
              <a:endParaRPr kumimoji="1" lang="en-US" altLang="ja-JP" sz="1400" b="1" dirty="0" smtClean="0">
                <a:solidFill>
                  <a:schemeClr val="bg1"/>
                </a:solidFill>
              </a:endParaRPr>
            </a:p>
            <a:p>
              <a:pPr algn="ctr"/>
              <a:r>
                <a:rPr lang="ja-JP" altLang="en-US" sz="1400" b="1" dirty="0" smtClean="0">
                  <a:solidFill>
                    <a:schemeClr val="bg1"/>
                  </a:solidFill>
                </a:rPr>
                <a:t>総合的に</a:t>
              </a:r>
              <a:r>
                <a:rPr kumimoji="1" lang="ja-JP" altLang="en-US" sz="1400" b="1" dirty="0" smtClean="0">
                  <a:solidFill>
                    <a:schemeClr val="bg1"/>
                  </a:solidFill>
                </a:rPr>
                <a:t>判断</a:t>
              </a:r>
              <a:endParaRPr kumimoji="1" lang="ja-JP" altLang="en-US" sz="1400" b="1" dirty="0">
                <a:solidFill>
                  <a:schemeClr val="bg1"/>
                </a:solidFill>
              </a:endParaRPr>
            </a:p>
          </p:txBody>
        </p:sp>
      </p:grpSp>
      <p:sp>
        <p:nvSpPr>
          <p:cNvPr id="64" name="正方形/長方形 27"/>
          <p:cNvSpPr>
            <a:spLocks noChangeArrowheads="1"/>
          </p:cNvSpPr>
          <p:nvPr/>
        </p:nvSpPr>
        <p:spPr bwMode="auto">
          <a:xfrm>
            <a:off x="8058827" y="6559785"/>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１２</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17419699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二等辺三角形 9"/>
          <p:cNvSpPr/>
          <p:nvPr/>
        </p:nvSpPr>
        <p:spPr>
          <a:xfrm>
            <a:off x="3347864" y="4333837"/>
            <a:ext cx="2930721" cy="321172"/>
          </a:xfrm>
          <a:prstGeom prst="triangle">
            <a:avLst/>
          </a:prstGeom>
          <a:ln>
            <a:noFill/>
          </a:ln>
          <a:scene3d>
            <a:camera prst="orthographicFront">
              <a:rot lat="0" lon="0" rev="16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58"/>
          <p:cNvGrpSpPr/>
          <p:nvPr/>
        </p:nvGrpSpPr>
        <p:grpSpPr>
          <a:xfrm>
            <a:off x="3707904" y="1052738"/>
            <a:ext cx="5210702" cy="481180"/>
            <a:chOff x="1270362" y="5981748"/>
            <a:chExt cx="5908030" cy="834559"/>
          </a:xfrm>
        </p:grpSpPr>
        <p:sp>
          <p:nvSpPr>
            <p:cNvPr id="12" name="正方形/長方形 11"/>
            <p:cNvSpPr/>
            <p:nvPr/>
          </p:nvSpPr>
          <p:spPr>
            <a:xfrm>
              <a:off x="2147468" y="5981748"/>
              <a:ext cx="5030924" cy="82596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b="1" dirty="0" smtClean="0">
                  <a:solidFill>
                    <a:schemeClr val="tx1"/>
                  </a:solidFill>
                  <a:latin typeface="Meiryo UI" panose="020B0604030504040204" pitchFamily="50" charset="-128"/>
                  <a:ea typeface="Meiryo UI" panose="020B0604030504040204" pitchFamily="50" charset="-128"/>
                </a:rPr>
                <a:t>◆ 地域のニーズに応じた施設利用サービスを提供</a:t>
              </a:r>
              <a:endParaRPr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1270362" y="6016807"/>
              <a:ext cx="879832" cy="7995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効 果</a:t>
              </a:r>
              <a:endParaRPr kumimoji="1" lang="ja-JP" altLang="en-US" b="1" dirty="0">
                <a:solidFill>
                  <a:schemeClr val="tx1"/>
                </a:solidFill>
                <a:latin typeface="Meiryo UI" panose="020B0604030504040204" pitchFamily="50" charset="-128"/>
                <a:ea typeface="Meiryo UI" panose="020B0604030504040204" pitchFamily="50" charset="-128"/>
              </a:endParaRPr>
            </a:p>
          </p:txBody>
        </p:sp>
      </p:grpSp>
      <p:sp>
        <p:nvSpPr>
          <p:cNvPr id="35" name="角丸四角形 34"/>
          <p:cNvSpPr/>
          <p:nvPr/>
        </p:nvSpPr>
        <p:spPr>
          <a:xfrm>
            <a:off x="5004048" y="2821668"/>
            <a:ext cx="3960440" cy="3858629"/>
          </a:xfrm>
          <a:prstGeom prst="roundRect">
            <a:avLst>
              <a:gd name="adj" fmla="val 824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467544" y="2821668"/>
            <a:ext cx="4106124" cy="3816425"/>
          </a:xfrm>
          <a:prstGeom prst="roundRect">
            <a:avLst>
              <a:gd name="adj" fmla="val 753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角丸四角形 129"/>
          <p:cNvSpPr/>
          <p:nvPr/>
        </p:nvSpPr>
        <p:spPr>
          <a:xfrm>
            <a:off x="755576" y="4477853"/>
            <a:ext cx="3732890" cy="2108431"/>
          </a:xfrm>
          <a:prstGeom prst="roundRect">
            <a:avLst>
              <a:gd name="adj" fmla="val 9999"/>
            </a:avLst>
          </a:prstGeom>
          <a:noFill/>
          <a:ln w="381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134"/>
          <p:cNvGrpSpPr/>
          <p:nvPr/>
        </p:nvGrpSpPr>
        <p:grpSpPr>
          <a:xfrm>
            <a:off x="971600" y="4621869"/>
            <a:ext cx="1259846" cy="927609"/>
            <a:chOff x="411272" y="4006732"/>
            <a:chExt cx="1392952" cy="1152128"/>
          </a:xfrm>
        </p:grpSpPr>
        <p:sp>
          <p:nvSpPr>
            <p:cNvPr id="136" name="角丸四角形 135"/>
            <p:cNvSpPr/>
            <p:nvPr/>
          </p:nvSpPr>
          <p:spPr bwMode="auto">
            <a:xfrm>
              <a:off x="411272" y="4006732"/>
              <a:ext cx="1392952" cy="1152128"/>
            </a:xfrm>
            <a:prstGeom prst="roundRect">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角丸四角形 136"/>
            <p:cNvSpPr/>
            <p:nvPr/>
          </p:nvSpPr>
          <p:spPr>
            <a:xfrm>
              <a:off x="495680" y="4108545"/>
              <a:ext cx="1222468" cy="430380"/>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整備計画</a:t>
              </a:r>
              <a:endParaRPr lang="en-US" altLang="ja-JP" sz="1400" b="1" dirty="0" smtClean="0">
                <a:solidFill>
                  <a:schemeClr val="tx1"/>
                </a:solidFill>
              </a:endParaRPr>
            </a:p>
          </p:txBody>
        </p:sp>
        <p:sp>
          <p:nvSpPr>
            <p:cNvPr id="138" name="角丸四角形 137"/>
            <p:cNvSpPr/>
            <p:nvPr/>
          </p:nvSpPr>
          <p:spPr>
            <a:xfrm>
              <a:off x="483280" y="4610932"/>
              <a:ext cx="1220800" cy="432048"/>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運営計画</a:t>
              </a:r>
              <a:endParaRPr lang="en-US" altLang="ja-JP" sz="1400" b="1" dirty="0" smtClean="0">
                <a:solidFill>
                  <a:schemeClr val="tx1"/>
                </a:solidFill>
              </a:endParaRPr>
            </a:p>
          </p:txBody>
        </p:sp>
      </p:grpSp>
      <p:sp>
        <p:nvSpPr>
          <p:cNvPr id="140" name="右矢印 139"/>
          <p:cNvSpPr/>
          <p:nvPr/>
        </p:nvSpPr>
        <p:spPr bwMode="auto">
          <a:xfrm>
            <a:off x="2267744" y="5178177"/>
            <a:ext cx="378039" cy="753682"/>
          </a:xfrm>
          <a:prstGeom prst="rightArrow">
            <a:avLst>
              <a:gd name="adj1" fmla="val 50000"/>
              <a:gd name="adj2" fmla="val 47887"/>
            </a:avLst>
          </a:prstGeom>
          <a:solidFill>
            <a:schemeClr val="tx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対応</a:t>
            </a:r>
          </a:p>
        </p:txBody>
      </p:sp>
      <p:sp>
        <p:nvSpPr>
          <p:cNvPr id="141" name="正方形/長方形 140"/>
          <p:cNvSpPr/>
          <p:nvPr/>
        </p:nvSpPr>
        <p:spPr>
          <a:xfrm>
            <a:off x="755576" y="4175753"/>
            <a:ext cx="1497924" cy="369332"/>
          </a:xfrm>
          <a:prstGeom prst="rect">
            <a:avLst/>
          </a:prstGeom>
          <a:solidFill>
            <a:schemeClr val="tx1"/>
          </a:solidFill>
          <a:ln>
            <a:noFill/>
          </a:ln>
        </p:spPr>
        <p:txBody>
          <a:bodyPr wrap="square">
            <a:spAutoFit/>
          </a:bodyPr>
          <a:lstStyle/>
          <a:p>
            <a:pPr algn="ctr"/>
            <a:r>
              <a:rPr lang="ja-JP" altLang="en-US" b="1" dirty="0" smtClean="0">
                <a:solidFill>
                  <a:schemeClr val="bg1"/>
                </a:solidFill>
              </a:rPr>
              <a:t>市役所</a:t>
            </a:r>
            <a:endParaRPr lang="ja-JP" altLang="en-US" b="1" dirty="0">
              <a:solidFill>
                <a:schemeClr val="bg1"/>
              </a:solidFill>
            </a:endParaRPr>
          </a:p>
        </p:txBody>
      </p:sp>
      <p:grpSp>
        <p:nvGrpSpPr>
          <p:cNvPr id="4" name="グループ化 90"/>
          <p:cNvGrpSpPr/>
          <p:nvPr/>
        </p:nvGrpSpPr>
        <p:grpSpPr>
          <a:xfrm>
            <a:off x="1547664" y="2924944"/>
            <a:ext cx="1933653" cy="347853"/>
            <a:chOff x="694130" y="2691302"/>
            <a:chExt cx="1933653" cy="347853"/>
          </a:xfrm>
        </p:grpSpPr>
        <p:pic>
          <p:nvPicPr>
            <p:cNvPr id="51" name="irc_mi" descr="「イラスト プール」の画像検索結果">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130" y="2691302"/>
              <a:ext cx="781526" cy="347853"/>
            </a:xfrm>
            <a:prstGeom prst="rect">
              <a:avLst/>
            </a:prstGeom>
            <a:noFill/>
            <a:ln>
              <a:noFill/>
            </a:ln>
          </p:spPr>
        </p:pic>
        <p:pic>
          <p:nvPicPr>
            <p:cNvPr id="52" name="irc_mi" descr="「イラスト 体育館」の画像検索結果">
              <a:hlinkClick r:id="rId4"/>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81130" y="2691302"/>
              <a:ext cx="846653" cy="347853"/>
            </a:xfrm>
            <a:prstGeom prst="rect">
              <a:avLst/>
            </a:prstGeom>
            <a:noFill/>
            <a:ln>
              <a:noFill/>
            </a:ln>
          </p:spPr>
        </p:pic>
      </p:grpSp>
      <p:grpSp>
        <p:nvGrpSpPr>
          <p:cNvPr id="5" name="グループ化 53"/>
          <p:cNvGrpSpPr/>
          <p:nvPr/>
        </p:nvGrpSpPr>
        <p:grpSpPr>
          <a:xfrm>
            <a:off x="971600" y="5629981"/>
            <a:ext cx="1259846" cy="927609"/>
            <a:chOff x="411272" y="4006732"/>
            <a:chExt cx="1392952" cy="1152128"/>
          </a:xfrm>
        </p:grpSpPr>
        <p:sp>
          <p:nvSpPr>
            <p:cNvPr id="55" name="角丸四角形 54"/>
            <p:cNvSpPr/>
            <p:nvPr/>
          </p:nvSpPr>
          <p:spPr bwMode="auto">
            <a:xfrm>
              <a:off x="411272" y="4006732"/>
              <a:ext cx="1392952" cy="1152128"/>
            </a:xfrm>
            <a:prstGeom prst="roundRect">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5"/>
            <p:cNvSpPr/>
            <p:nvPr/>
          </p:nvSpPr>
          <p:spPr>
            <a:xfrm>
              <a:off x="495680" y="4075404"/>
              <a:ext cx="1222468" cy="491657"/>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spc="-150" dirty="0" smtClean="0">
                  <a:solidFill>
                    <a:schemeClr val="tx1"/>
                  </a:solidFill>
                </a:rPr>
                <a:t>対応の優先</a:t>
              </a:r>
              <a:endParaRPr lang="en-US" altLang="ja-JP" sz="1200" b="1" spc="-150" dirty="0" smtClean="0">
                <a:solidFill>
                  <a:schemeClr val="tx1"/>
                </a:solidFill>
              </a:endParaRPr>
            </a:p>
            <a:p>
              <a:pPr algn="ctr"/>
              <a:r>
                <a:rPr lang="ja-JP" altLang="en-US" sz="1200" b="1" spc="-150" dirty="0" smtClean="0">
                  <a:solidFill>
                    <a:schemeClr val="tx1"/>
                  </a:solidFill>
                </a:rPr>
                <a:t>順位付け</a:t>
              </a:r>
              <a:endParaRPr lang="en-US" altLang="ja-JP" sz="1200" b="1" spc="-150" dirty="0" smtClean="0">
                <a:solidFill>
                  <a:schemeClr val="tx1"/>
                </a:solidFill>
              </a:endParaRPr>
            </a:p>
          </p:txBody>
        </p:sp>
        <p:sp>
          <p:nvSpPr>
            <p:cNvPr id="57" name="角丸四角形 56"/>
            <p:cNvSpPr/>
            <p:nvPr/>
          </p:nvSpPr>
          <p:spPr>
            <a:xfrm>
              <a:off x="483280" y="4639068"/>
              <a:ext cx="1220800" cy="432048"/>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見直し検討</a:t>
              </a:r>
              <a:endParaRPr lang="en-US" altLang="ja-JP" sz="1200" b="1" dirty="0" smtClean="0">
                <a:solidFill>
                  <a:schemeClr val="tx1"/>
                </a:solidFill>
              </a:endParaRPr>
            </a:p>
          </p:txBody>
        </p:sp>
      </p:grpSp>
      <p:grpSp>
        <p:nvGrpSpPr>
          <p:cNvPr id="7" name="グループ化 75"/>
          <p:cNvGrpSpPr/>
          <p:nvPr/>
        </p:nvGrpSpPr>
        <p:grpSpPr>
          <a:xfrm>
            <a:off x="2699792" y="4621869"/>
            <a:ext cx="1628179" cy="1855218"/>
            <a:chOff x="2283443" y="3246408"/>
            <a:chExt cx="1800200" cy="2304256"/>
          </a:xfrm>
        </p:grpSpPr>
        <p:grpSp>
          <p:nvGrpSpPr>
            <p:cNvPr id="8" name="グループ化 130"/>
            <p:cNvGrpSpPr/>
            <p:nvPr/>
          </p:nvGrpSpPr>
          <p:grpSpPr>
            <a:xfrm>
              <a:off x="2283443" y="3246408"/>
              <a:ext cx="1800200" cy="2304256"/>
              <a:chOff x="2395987" y="3833322"/>
              <a:chExt cx="1800200" cy="1656184"/>
            </a:xfrm>
          </p:grpSpPr>
          <p:sp>
            <p:nvSpPr>
              <p:cNvPr id="132" name="角丸四角形 131"/>
              <p:cNvSpPr/>
              <p:nvPr/>
            </p:nvSpPr>
            <p:spPr bwMode="auto">
              <a:xfrm>
                <a:off x="2395987" y="3833322"/>
                <a:ext cx="1800200" cy="1656184"/>
              </a:xfrm>
              <a:prstGeom prst="roundRect">
                <a:avLst>
                  <a:gd name="adj" fmla="val 13616"/>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角丸四角形 132"/>
              <p:cNvSpPr/>
              <p:nvPr/>
            </p:nvSpPr>
            <p:spPr>
              <a:xfrm>
                <a:off x="2452296" y="4482117"/>
                <a:ext cx="1656184" cy="425297"/>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施設・設備の</a:t>
                </a:r>
                <a:endParaRPr lang="en-US" altLang="ja-JP" sz="1200" b="1" dirty="0" smtClean="0">
                  <a:solidFill>
                    <a:schemeClr val="tx1"/>
                  </a:solidFill>
                </a:endParaRPr>
              </a:p>
              <a:p>
                <a:pPr algn="ctr"/>
                <a:r>
                  <a:rPr lang="ja-JP" altLang="en-US" sz="1200" b="1" dirty="0" smtClean="0">
                    <a:solidFill>
                      <a:schemeClr val="tx1"/>
                    </a:solidFill>
                  </a:rPr>
                  <a:t>修理・補修</a:t>
                </a:r>
                <a:endParaRPr lang="en-US" altLang="ja-JP" sz="1200" b="1" dirty="0" smtClean="0">
                  <a:solidFill>
                    <a:schemeClr val="tx1"/>
                  </a:solidFill>
                </a:endParaRPr>
              </a:p>
            </p:txBody>
          </p:sp>
          <p:sp>
            <p:nvSpPr>
              <p:cNvPr id="134" name="角丸四角形 133"/>
              <p:cNvSpPr/>
              <p:nvPr/>
            </p:nvSpPr>
            <p:spPr>
              <a:xfrm>
                <a:off x="2452296" y="3964559"/>
                <a:ext cx="1656184" cy="437681"/>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施設利用</a:t>
                </a:r>
                <a:endParaRPr lang="en-US" altLang="ja-JP" sz="1200" b="1" dirty="0" smtClean="0">
                  <a:solidFill>
                    <a:schemeClr val="tx1"/>
                  </a:solidFill>
                </a:endParaRPr>
              </a:p>
              <a:p>
                <a:pPr algn="ctr"/>
                <a:r>
                  <a:rPr lang="ja-JP" altLang="en-US" sz="1200" b="1" dirty="0" smtClean="0">
                    <a:solidFill>
                      <a:schemeClr val="tx1"/>
                    </a:solidFill>
                  </a:rPr>
                  <a:t>メニューの充実</a:t>
                </a:r>
                <a:endParaRPr lang="en-US" altLang="ja-JP" sz="1200" b="1" dirty="0" smtClean="0">
                  <a:solidFill>
                    <a:schemeClr val="tx1"/>
                  </a:solidFill>
                </a:endParaRPr>
              </a:p>
            </p:txBody>
          </p:sp>
        </p:grpSp>
        <p:sp>
          <p:nvSpPr>
            <p:cNvPr id="58" name="角丸四角形 57"/>
            <p:cNvSpPr/>
            <p:nvPr/>
          </p:nvSpPr>
          <p:spPr>
            <a:xfrm>
              <a:off x="2339752" y="4869161"/>
              <a:ext cx="1656184" cy="576064"/>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利用料金</a:t>
              </a:r>
              <a:endParaRPr lang="en-US" altLang="ja-JP" sz="1200" b="1" dirty="0" smtClean="0">
                <a:solidFill>
                  <a:schemeClr val="tx1"/>
                </a:solidFill>
              </a:endParaRPr>
            </a:p>
            <a:p>
              <a:pPr algn="ctr"/>
              <a:r>
                <a:rPr lang="ja-JP" altLang="en-US" sz="1200" b="1" dirty="0" smtClean="0">
                  <a:solidFill>
                    <a:schemeClr val="tx1"/>
                  </a:solidFill>
                </a:rPr>
                <a:t>の見直し</a:t>
              </a:r>
              <a:endParaRPr lang="en-US" altLang="ja-JP" sz="1200" b="1" dirty="0" smtClean="0">
                <a:solidFill>
                  <a:schemeClr val="tx1"/>
                </a:solidFill>
              </a:endParaRPr>
            </a:p>
          </p:txBody>
        </p:sp>
      </p:grpSp>
      <p:sp>
        <p:nvSpPr>
          <p:cNvPr id="77" name="角丸四角形 76"/>
          <p:cNvSpPr/>
          <p:nvPr/>
        </p:nvSpPr>
        <p:spPr>
          <a:xfrm>
            <a:off x="5220072" y="4499857"/>
            <a:ext cx="3584664" cy="2108431"/>
          </a:xfrm>
          <a:prstGeom prst="roundRect">
            <a:avLst>
              <a:gd name="adj" fmla="val 9999"/>
            </a:avLst>
          </a:prstGeom>
          <a:noFill/>
          <a:ln w="381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右矢印 82"/>
          <p:cNvSpPr/>
          <p:nvPr/>
        </p:nvSpPr>
        <p:spPr bwMode="auto">
          <a:xfrm>
            <a:off x="6660232" y="5112862"/>
            <a:ext cx="378039" cy="753682"/>
          </a:xfrm>
          <a:prstGeom prst="rightArrow">
            <a:avLst>
              <a:gd name="adj1" fmla="val 50000"/>
              <a:gd name="adj2" fmla="val 47887"/>
            </a:avLst>
          </a:prstGeom>
          <a:solidFill>
            <a:schemeClr val="tx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対応</a:t>
            </a:r>
          </a:p>
        </p:txBody>
      </p:sp>
      <p:grpSp>
        <p:nvGrpSpPr>
          <p:cNvPr id="11" name="グループ化 89"/>
          <p:cNvGrpSpPr/>
          <p:nvPr/>
        </p:nvGrpSpPr>
        <p:grpSpPr>
          <a:xfrm>
            <a:off x="7048276" y="4641874"/>
            <a:ext cx="1628179" cy="1855218"/>
            <a:chOff x="2267744" y="3284984"/>
            <a:chExt cx="1800200" cy="2304256"/>
          </a:xfrm>
        </p:grpSpPr>
        <p:grpSp>
          <p:nvGrpSpPr>
            <p:cNvPr id="14" name="グループ化 130"/>
            <p:cNvGrpSpPr/>
            <p:nvPr/>
          </p:nvGrpSpPr>
          <p:grpSpPr>
            <a:xfrm>
              <a:off x="2267744" y="3284984"/>
              <a:ext cx="1800200" cy="2304256"/>
              <a:chOff x="2380288" y="3861048"/>
              <a:chExt cx="1800200" cy="1656184"/>
            </a:xfrm>
          </p:grpSpPr>
          <p:sp>
            <p:nvSpPr>
              <p:cNvPr id="94" name="角丸四角形 93"/>
              <p:cNvSpPr/>
              <p:nvPr/>
            </p:nvSpPr>
            <p:spPr bwMode="auto">
              <a:xfrm>
                <a:off x="2380288" y="3861048"/>
                <a:ext cx="1800200" cy="1656184"/>
              </a:xfrm>
              <a:prstGeom prst="roundRect">
                <a:avLst>
                  <a:gd name="adj" fmla="val 13616"/>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角丸四角形 94"/>
              <p:cNvSpPr/>
              <p:nvPr/>
            </p:nvSpPr>
            <p:spPr>
              <a:xfrm>
                <a:off x="2452296" y="4482116"/>
                <a:ext cx="1656184" cy="425297"/>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施設・設備の</a:t>
                </a:r>
                <a:endParaRPr lang="en-US" altLang="ja-JP" sz="1200" b="1" dirty="0" smtClean="0">
                  <a:solidFill>
                    <a:schemeClr val="tx1"/>
                  </a:solidFill>
                </a:endParaRPr>
              </a:p>
              <a:p>
                <a:pPr algn="ctr"/>
                <a:r>
                  <a:rPr lang="ja-JP" altLang="en-US" sz="1200" b="1" dirty="0" smtClean="0">
                    <a:solidFill>
                      <a:schemeClr val="tx1"/>
                    </a:solidFill>
                  </a:rPr>
                  <a:t>修理・補修</a:t>
                </a:r>
                <a:endParaRPr lang="en-US" altLang="ja-JP" sz="1200" b="1" dirty="0" smtClean="0">
                  <a:solidFill>
                    <a:schemeClr val="tx1"/>
                  </a:solidFill>
                </a:endParaRPr>
              </a:p>
            </p:txBody>
          </p:sp>
          <p:sp>
            <p:nvSpPr>
              <p:cNvPr id="96" name="角丸四角形 95"/>
              <p:cNvSpPr/>
              <p:nvPr/>
            </p:nvSpPr>
            <p:spPr>
              <a:xfrm>
                <a:off x="2452296" y="3964559"/>
                <a:ext cx="1656184" cy="437681"/>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施設利用</a:t>
                </a:r>
                <a:endParaRPr lang="en-US" altLang="ja-JP" sz="1200" b="1" dirty="0" smtClean="0">
                  <a:solidFill>
                    <a:schemeClr val="tx1"/>
                  </a:solidFill>
                </a:endParaRPr>
              </a:p>
              <a:p>
                <a:pPr algn="ctr"/>
                <a:r>
                  <a:rPr lang="ja-JP" altLang="en-US" sz="1200" b="1" dirty="0" smtClean="0">
                    <a:solidFill>
                      <a:schemeClr val="tx1"/>
                    </a:solidFill>
                  </a:rPr>
                  <a:t>メニューの充実</a:t>
                </a:r>
                <a:endParaRPr lang="en-US" altLang="ja-JP" sz="1200" b="1" dirty="0" smtClean="0">
                  <a:solidFill>
                    <a:schemeClr val="tx1"/>
                  </a:solidFill>
                </a:endParaRPr>
              </a:p>
            </p:txBody>
          </p:sp>
        </p:grpSp>
        <p:sp>
          <p:nvSpPr>
            <p:cNvPr id="93" name="角丸四角形 92"/>
            <p:cNvSpPr/>
            <p:nvPr/>
          </p:nvSpPr>
          <p:spPr>
            <a:xfrm>
              <a:off x="2339752" y="4869161"/>
              <a:ext cx="1656184" cy="576064"/>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利用料金</a:t>
              </a:r>
              <a:endParaRPr lang="en-US" altLang="ja-JP" sz="1200" b="1" dirty="0" smtClean="0">
                <a:solidFill>
                  <a:schemeClr val="tx1"/>
                </a:solidFill>
              </a:endParaRPr>
            </a:p>
            <a:p>
              <a:pPr algn="ctr"/>
              <a:r>
                <a:rPr lang="ja-JP" altLang="en-US" sz="1200" b="1" dirty="0" smtClean="0">
                  <a:solidFill>
                    <a:schemeClr val="tx1"/>
                  </a:solidFill>
                </a:rPr>
                <a:t>の見直し</a:t>
              </a:r>
              <a:endParaRPr lang="en-US" altLang="ja-JP" sz="1200" b="1" dirty="0" smtClean="0">
                <a:solidFill>
                  <a:schemeClr val="tx1"/>
                </a:solidFill>
              </a:endParaRPr>
            </a:p>
          </p:txBody>
        </p:sp>
      </p:grpSp>
      <p:grpSp>
        <p:nvGrpSpPr>
          <p:cNvPr id="15" name="グループ化 97"/>
          <p:cNvGrpSpPr/>
          <p:nvPr/>
        </p:nvGrpSpPr>
        <p:grpSpPr>
          <a:xfrm>
            <a:off x="5364088" y="4621869"/>
            <a:ext cx="1259846" cy="1306756"/>
            <a:chOff x="5002380" y="3246116"/>
            <a:chExt cx="1392952" cy="1623044"/>
          </a:xfrm>
        </p:grpSpPr>
        <p:grpSp>
          <p:nvGrpSpPr>
            <p:cNvPr id="16" name="グループ化 78"/>
            <p:cNvGrpSpPr/>
            <p:nvPr/>
          </p:nvGrpSpPr>
          <p:grpSpPr>
            <a:xfrm>
              <a:off x="5002380" y="3246116"/>
              <a:ext cx="1392952" cy="1623044"/>
              <a:chOff x="411272" y="4006732"/>
              <a:chExt cx="1392952" cy="1623044"/>
            </a:xfrm>
          </p:grpSpPr>
          <p:sp>
            <p:nvSpPr>
              <p:cNvPr id="80" name="角丸四角形 79"/>
              <p:cNvSpPr/>
              <p:nvPr/>
            </p:nvSpPr>
            <p:spPr bwMode="auto">
              <a:xfrm>
                <a:off x="411272" y="4006732"/>
                <a:ext cx="1392952" cy="1623044"/>
              </a:xfrm>
              <a:prstGeom prst="roundRect">
                <a:avLst/>
              </a:prstGeom>
              <a:solidFill>
                <a:schemeClr val="accent4">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角丸四角形 80"/>
              <p:cNvSpPr/>
              <p:nvPr/>
            </p:nvSpPr>
            <p:spPr>
              <a:xfrm>
                <a:off x="495680" y="4108545"/>
                <a:ext cx="1222468" cy="430380"/>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整備計画</a:t>
                </a:r>
                <a:endParaRPr lang="en-US" altLang="ja-JP" sz="1400" b="1" dirty="0" smtClean="0">
                  <a:solidFill>
                    <a:schemeClr val="tx1"/>
                  </a:solidFill>
                </a:endParaRPr>
              </a:p>
            </p:txBody>
          </p:sp>
          <p:sp>
            <p:nvSpPr>
              <p:cNvPr id="82" name="角丸四角形 81"/>
              <p:cNvSpPr/>
              <p:nvPr/>
            </p:nvSpPr>
            <p:spPr>
              <a:xfrm>
                <a:off x="483280" y="4610932"/>
                <a:ext cx="1220800" cy="432048"/>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運営計画</a:t>
                </a:r>
                <a:endParaRPr lang="en-US" altLang="ja-JP" sz="1400" b="1" dirty="0" smtClean="0">
                  <a:solidFill>
                    <a:schemeClr val="tx1"/>
                  </a:solidFill>
                </a:endParaRPr>
              </a:p>
            </p:txBody>
          </p:sp>
        </p:grpSp>
        <p:sp>
          <p:nvSpPr>
            <p:cNvPr id="97" name="角丸四角形 96"/>
            <p:cNvSpPr/>
            <p:nvPr/>
          </p:nvSpPr>
          <p:spPr>
            <a:xfrm>
              <a:off x="5076056" y="4351036"/>
              <a:ext cx="1220800" cy="432048"/>
            </a:xfrm>
            <a:prstGeom prst="roundRect">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rPr>
                <a:t>見直し検討</a:t>
              </a:r>
              <a:endParaRPr lang="en-US" altLang="ja-JP" sz="1400" b="1" dirty="0" smtClean="0">
                <a:solidFill>
                  <a:schemeClr val="tx1"/>
                </a:solidFill>
              </a:endParaRPr>
            </a:p>
          </p:txBody>
        </p:sp>
      </p:grpSp>
      <p:grpSp>
        <p:nvGrpSpPr>
          <p:cNvPr id="17" name="グループ化 71"/>
          <p:cNvGrpSpPr/>
          <p:nvPr/>
        </p:nvGrpSpPr>
        <p:grpSpPr>
          <a:xfrm>
            <a:off x="5364088" y="3253717"/>
            <a:ext cx="1243592" cy="709634"/>
            <a:chOff x="5364088" y="3068960"/>
            <a:chExt cx="1243592" cy="709634"/>
          </a:xfrm>
        </p:grpSpPr>
        <p:grpSp>
          <p:nvGrpSpPr>
            <p:cNvPr id="18" name="グループ化 116"/>
            <p:cNvGrpSpPr/>
            <p:nvPr/>
          </p:nvGrpSpPr>
          <p:grpSpPr>
            <a:xfrm>
              <a:off x="5508104" y="3140968"/>
              <a:ext cx="1099576" cy="593692"/>
              <a:chOff x="748983" y="2132856"/>
              <a:chExt cx="1215749" cy="737389"/>
            </a:xfrm>
          </p:grpSpPr>
          <p:pic>
            <p:nvPicPr>
              <p:cNvPr id="122" name="Picture 12" descr="ビジネスマン3-BLUE">
                <a:hlinkClick r:id="rId6"/>
              </p:cNvPr>
              <p:cNvPicPr>
                <a:picLocks noChangeAspect="1" noChangeArrowheads="1"/>
              </p:cNvPicPr>
              <p:nvPr/>
            </p:nvPicPr>
            <p:blipFill>
              <a:blip r:embed="rId7" cstate="print"/>
              <a:srcRect/>
              <a:stretch>
                <a:fillRect/>
              </a:stretch>
            </p:blipFill>
            <p:spPr bwMode="auto">
              <a:xfrm>
                <a:off x="748983" y="2135197"/>
                <a:ext cx="773206" cy="735048"/>
              </a:xfrm>
              <a:prstGeom prst="rect">
                <a:avLst/>
              </a:prstGeom>
              <a:noFill/>
            </p:spPr>
          </p:pic>
          <p:pic>
            <p:nvPicPr>
              <p:cNvPr id="123" name="Picture 2" descr="カジュアル女性3-BLACK"/>
              <p:cNvPicPr>
                <a:picLocks noChangeAspect="1" noChangeArrowheads="1"/>
              </p:cNvPicPr>
              <p:nvPr/>
            </p:nvPicPr>
            <p:blipFill>
              <a:blip r:embed="rId8" cstate="print"/>
              <a:srcRect/>
              <a:stretch>
                <a:fillRect/>
              </a:stretch>
            </p:blipFill>
            <p:spPr bwMode="auto">
              <a:xfrm>
                <a:off x="1187624" y="2132856"/>
                <a:ext cx="777108" cy="734148"/>
              </a:xfrm>
              <a:prstGeom prst="rect">
                <a:avLst/>
              </a:prstGeom>
              <a:noFill/>
            </p:spPr>
          </p:pic>
        </p:grpSp>
        <p:sp>
          <p:nvSpPr>
            <p:cNvPr id="71" name="テキスト ボックス 70"/>
            <p:cNvSpPr txBox="1"/>
            <p:nvPr/>
          </p:nvSpPr>
          <p:spPr>
            <a:xfrm>
              <a:off x="5364088" y="3068960"/>
              <a:ext cx="430887" cy="709634"/>
            </a:xfrm>
            <a:prstGeom prst="rect">
              <a:avLst/>
            </a:prstGeom>
            <a:noFill/>
            <a:ln>
              <a:noFill/>
            </a:ln>
            <a:effectLst>
              <a:innerShdw blurRad="139700">
                <a:schemeClr val="bg1"/>
              </a:innerShdw>
            </a:effectLst>
          </p:spPr>
          <p:txBody>
            <a:bodyPr vert="eaVert" wrap="square" rtlCol="0">
              <a:spAutoFit/>
            </a:bodyPr>
            <a:lstStyle/>
            <a:p>
              <a:pPr algn="ctr"/>
              <a:r>
                <a:rPr kumimoji="1" lang="ja-JP" altLang="en-US" sz="1600" b="1" dirty="0" smtClean="0"/>
                <a:t>区民</a:t>
              </a:r>
              <a:endParaRPr kumimoji="1" lang="ja-JP" altLang="en-US" sz="1600" b="1" dirty="0"/>
            </a:p>
          </p:txBody>
        </p:sp>
      </p:grpSp>
      <p:grpSp>
        <p:nvGrpSpPr>
          <p:cNvPr id="19" name="グループ化 71"/>
          <p:cNvGrpSpPr/>
          <p:nvPr/>
        </p:nvGrpSpPr>
        <p:grpSpPr>
          <a:xfrm>
            <a:off x="6660232" y="3356992"/>
            <a:ext cx="2279235" cy="1183395"/>
            <a:chOff x="1008766" y="2506964"/>
            <a:chExt cx="1584176" cy="622652"/>
          </a:xfrm>
        </p:grpSpPr>
        <p:sp>
          <p:nvSpPr>
            <p:cNvPr id="73" name="雲形吹き出し 72"/>
            <p:cNvSpPr/>
            <p:nvPr/>
          </p:nvSpPr>
          <p:spPr>
            <a:xfrm>
              <a:off x="1008766" y="2506964"/>
              <a:ext cx="1584176" cy="576064"/>
            </a:xfrm>
            <a:prstGeom prst="cloudCallout">
              <a:avLst>
                <a:gd name="adj1" fmla="val -57382"/>
                <a:gd name="adj2" fmla="val -23319"/>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1192881" y="2578472"/>
              <a:ext cx="1381077" cy="551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bg1"/>
                  </a:solidFill>
                </a:rPr>
                <a:t>体育館の利用時間を</a:t>
              </a:r>
              <a:endParaRPr lang="en-US" altLang="ja-JP" sz="1400" b="1" dirty="0" smtClean="0">
                <a:solidFill>
                  <a:schemeClr val="bg1"/>
                </a:solidFill>
              </a:endParaRPr>
            </a:p>
            <a:p>
              <a:r>
                <a:rPr lang="ja-JP" altLang="en-US" sz="1400" b="1" dirty="0" smtClean="0">
                  <a:solidFill>
                    <a:schemeClr val="bg1"/>
                  </a:solidFill>
                </a:rPr>
                <a:t>長くしてほしい</a:t>
              </a:r>
              <a:endParaRPr lang="en-US" altLang="ja-JP" sz="1400" b="1" dirty="0" smtClean="0">
                <a:solidFill>
                  <a:schemeClr val="bg1"/>
                </a:solidFill>
              </a:endParaRPr>
            </a:p>
            <a:p>
              <a:r>
                <a:rPr lang="ja-JP" altLang="en-US" sz="1400" b="1" dirty="0" smtClean="0">
                  <a:solidFill>
                    <a:schemeClr val="bg1"/>
                  </a:solidFill>
                </a:rPr>
                <a:t>トイレが古くて使い</a:t>
              </a:r>
              <a:endParaRPr lang="en-US" altLang="ja-JP" sz="1400" b="1" dirty="0" smtClean="0">
                <a:solidFill>
                  <a:schemeClr val="bg1"/>
                </a:solidFill>
              </a:endParaRPr>
            </a:p>
            <a:p>
              <a:r>
                <a:rPr lang="ja-JP" altLang="en-US" sz="1400" b="1" dirty="0" smtClean="0">
                  <a:solidFill>
                    <a:schemeClr val="bg1"/>
                  </a:solidFill>
                </a:rPr>
                <a:t>にくい</a:t>
              </a:r>
              <a:endParaRPr kumimoji="1" lang="en-US" altLang="ja-JP" sz="1400" b="1" dirty="0" smtClean="0">
                <a:solidFill>
                  <a:schemeClr val="bg1"/>
                </a:solidFill>
              </a:endParaRPr>
            </a:p>
            <a:p>
              <a:endParaRPr kumimoji="1" lang="en-US" altLang="ja-JP" sz="1400" b="1" dirty="0" smtClean="0">
                <a:solidFill>
                  <a:schemeClr val="bg1"/>
                </a:solidFill>
              </a:endParaRPr>
            </a:p>
          </p:txBody>
        </p:sp>
      </p:grpSp>
      <p:sp>
        <p:nvSpPr>
          <p:cNvPr id="110" name="正方形/長方形 109"/>
          <p:cNvSpPr/>
          <p:nvPr/>
        </p:nvSpPr>
        <p:spPr>
          <a:xfrm>
            <a:off x="5364088" y="4189821"/>
            <a:ext cx="1497924" cy="369332"/>
          </a:xfrm>
          <a:prstGeom prst="rect">
            <a:avLst/>
          </a:prstGeom>
          <a:solidFill>
            <a:schemeClr val="tx1"/>
          </a:solidFill>
          <a:ln>
            <a:noFill/>
          </a:ln>
        </p:spPr>
        <p:txBody>
          <a:bodyPr wrap="square">
            <a:spAutoFit/>
          </a:bodyPr>
          <a:lstStyle/>
          <a:p>
            <a:pPr algn="ctr"/>
            <a:r>
              <a:rPr lang="ja-JP" altLang="en-US" b="1" dirty="0" smtClean="0">
                <a:solidFill>
                  <a:schemeClr val="bg1"/>
                </a:solidFill>
              </a:rPr>
              <a:t>総合区役所</a:t>
            </a:r>
            <a:endParaRPr lang="ja-JP" altLang="en-US" b="1" dirty="0">
              <a:solidFill>
                <a:schemeClr val="bg1"/>
              </a:solidFill>
            </a:endParaRPr>
          </a:p>
        </p:txBody>
      </p:sp>
      <p:grpSp>
        <p:nvGrpSpPr>
          <p:cNvPr id="20" name="グループ化 74"/>
          <p:cNvGrpSpPr/>
          <p:nvPr/>
        </p:nvGrpSpPr>
        <p:grpSpPr>
          <a:xfrm>
            <a:off x="683568" y="3253717"/>
            <a:ext cx="1243592" cy="709634"/>
            <a:chOff x="5364088" y="3068960"/>
            <a:chExt cx="1243592" cy="709634"/>
          </a:xfrm>
        </p:grpSpPr>
        <p:grpSp>
          <p:nvGrpSpPr>
            <p:cNvPr id="21" name="グループ化 116"/>
            <p:cNvGrpSpPr/>
            <p:nvPr/>
          </p:nvGrpSpPr>
          <p:grpSpPr>
            <a:xfrm>
              <a:off x="5508104" y="3140968"/>
              <a:ext cx="1099576" cy="593692"/>
              <a:chOff x="748983" y="2132856"/>
              <a:chExt cx="1215749" cy="737389"/>
            </a:xfrm>
          </p:grpSpPr>
          <p:pic>
            <p:nvPicPr>
              <p:cNvPr id="84" name="Picture 12" descr="ビジネスマン3-BLUE">
                <a:hlinkClick r:id="rId6"/>
              </p:cNvPr>
              <p:cNvPicPr>
                <a:picLocks noChangeAspect="1" noChangeArrowheads="1"/>
              </p:cNvPicPr>
              <p:nvPr/>
            </p:nvPicPr>
            <p:blipFill>
              <a:blip r:embed="rId7" cstate="print"/>
              <a:srcRect/>
              <a:stretch>
                <a:fillRect/>
              </a:stretch>
            </p:blipFill>
            <p:spPr bwMode="auto">
              <a:xfrm>
                <a:off x="748983" y="2135197"/>
                <a:ext cx="773206" cy="735048"/>
              </a:xfrm>
              <a:prstGeom prst="rect">
                <a:avLst/>
              </a:prstGeom>
              <a:noFill/>
            </p:spPr>
          </p:pic>
          <p:pic>
            <p:nvPicPr>
              <p:cNvPr id="85" name="Picture 2" descr="カジュアル女性3-BLACK"/>
              <p:cNvPicPr>
                <a:picLocks noChangeAspect="1" noChangeArrowheads="1"/>
              </p:cNvPicPr>
              <p:nvPr/>
            </p:nvPicPr>
            <p:blipFill>
              <a:blip r:embed="rId8" cstate="print"/>
              <a:srcRect/>
              <a:stretch>
                <a:fillRect/>
              </a:stretch>
            </p:blipFill>
            <p:spPr bwMode="auto">
              <a:xfrm>
                <a:off x="1187624" y="2132856"/>
                <a:ext cx="777108" cy="734148"/>
              </a:xfrm>
              <a:prstGeom prst="rect">
                <a:avLst/>
              </a:prstGeom>
              <a:noFill/>
            </p:spPr>
          </p:pic>
        </p:grpSp>
        <p:sp>
          <p:nvSpPr>
            <p:cNvPr id="79" name="テキスト ボックス 78"/>
            <p:cNvSpPr txBox="1"/>
            <p:nvPr/>
          </p:nvSpPr>
          <p:spPr>
            <a:xfrm>
              <a:off x="5364088" y="3068960"/>
              <a:ext cx="430887" cy="709634"/>
            </a:xfrm>
            <a:prstGeom prst="rect">
              <a:avLst/>
            </a:prstGeom>
            <a:noFill/>
            <a:ln>
              <a:noFill/>
            </a:ln>
            <a:effectLst>
              <a:innerShdw blurRad="139700">
                <a:schemeClr val="bg1"/>
              </a:innerShdw>
            </a:effectLst>
          </p:spPr>
          <p:txBody>
            <a:bodyPr vert="eaVert" wrap="square" rtlCol="0">
              <a:spAutoFit/>
            </a:bodyPr>
            <a:lstStyle/>
            <a:p>
              <a:pPr algn="ctr"/>
              <a:r>
                <a:rPr kumimoji="1" lang="ja-JP" altLang="en-US" sz="1600" b="1" dirty="0" smtClean="0"/>
                <a:t>区民</a:t>
              </a:r>
              <a:endParaRPr kumimoji="1" lang="ja-JP" altLang="en-US" sz="1600" b="1" dirty="0"/>
            </a:p>
          </p:txBody>
        </p:sp>
      </p:grpSp>
      <p:grpSp>
        <p:nvGrpSpPr>
          <p:cNvPr id="22" name="グループ化 71"/>
          <p:cNvGrpSpPr/>
          <p:nvPr/>
        </p:nvGrpSpPr>
        <p:grpSpPr>
          <a:xfrm>
            <a:off x="2123728" y="3356989"/>
            <a:ext cx="2279235" cy="1093052"/>
            <a:chOff x="1008766" y="2479827"/>
            <a:chExt cx="1584176" cy="728104"/>
          </a:xfrm>
        </p:grpSpPr>
        <p:sp>
          <p:nvSpPr>
            <p:cNvPr id="87" name="雲形吹き出し 86"/>
            <p:cNvSpPr/>
            <p:nvPr/>
          </p:nvSpPr>
          <p:spPr>
            <a:xfrm>
              <a:off x="1008766" y="2479827"/>
              <a:ext cx="1584176" cy="719491"/>
            </a:xfrm>
            <a:prstGeom prst="cloudCallout">
              <a:avLst>
                <a:gd name="adj1" fmla="val -57382"/>
                <a:gd name="adj2" fmla="val -23319"/>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1201961" y="2656787"/>
              <a:ext cx="1381077" cy="551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bg1"/>
                  </a:solidFill>
                </a:rPr>
                <a:t>体育館の利用時間を</a:t>
              </a:r>
              <a:endParaRPr lang="en-US" altLang="ja-JP" sz="1400" b="1" dirty="0" smtClean="0">
                <a:solidFill>
                  <a:schemeClr val="bg1"/>
                </a:solidFill>
              </a:endParaRPr>
            </a:p>
            <a:p>
              <a:r>
                <a:rPr lang="ja-JP" altLang="en-US" sz="1400" b="1" dirty="0" smtClean="0">
                  <a:solidFill>
                    <a:schemeClr val="bg1"/>
                  </a:solidFill>
                </a:rPr>
                <a:t>長くしてほしい</a:t>
              </a:r>
              <a:endParaRPr lang="en-US" altLang="ja-JP" sz="1400" b="1" dirty="0" smtClean="0">
                <a:solidFill>
                  <a:schemeClr val="bg1"/>
                </a:solidFill>
              </a:endParaRPr>
            </a:p>
            <a:p>
              <a:r>
                <a:rPr lang="ja-JP" altLang="en-US" sz="1400" b="1" dirty="0" smtClean="0">
                  <a:solidFill>
                    <a:schemeClr val="bg1"/>
                  </a:solidFill>
                </a:rPr>
                <a:t>トイレが古くて使い</a:t>
              </a:r>
              <a:endParaRPr lang="en-US" altLang="ja-JP" sz="1400" b="1" dirty="0" smtClean="0">
                <a:solidFill>
                  <a:schemeClr val="bg1"/>
                </a:solidFill>
              </a:endParaRPr>
            </a:p>
            <a:p>
              <a:r>
                <a:rPr lang="ja-JP" altLang="en-US" sz="1400" b="1" dirty="0" smtClean="0">
                  <a:solidFill>
                    <a:schemeClr val="bg1"/>
                  </a:solidFill>
                </a:rPr>
                <a:t>にくい</a:t>
              </a:r>
              <a:endParaRPr kumimoji="1" lang="en-US" altLang="ja-JP" sz="1400" b="1" dirty="0" smtClean="0">
                <a:solidFill>
                  <a:schemeClr val="bg1"/>
                </a:solidFill>
              </a:endParaRPr>
            </a:p>
            <a:p>
              <a:endParaRPr kumimoji="1" lang="en-US" altLang="ja-JP" sz="1400" b="1" dirty="0" smtClean="0">
                <a:solidFill>
                  <a:schemeClr val="bg1"/>
                </a:solidFill>
              </a:endParaRPr>
            </a:p>
          </p:txBody>
        </p:sp>
      </p:grpSp>
      <p:grpSp>
        <p:nvGrpSpPr>
          <p:cNvPr id="23" name="グループ化 91"/>
          <p:cNvGrpSpPr/>
          <p:nvPr/>
        </p:nvGrpSpPr>
        <p:grpSpPr>
          <a:xfrm>
            <a:off x="6012160" y="2924944"/>
            <a:ext cx="1933653" cy="347853"/>
            <a:chOff x="694130" y="2691302"/>
            <a:chExt cx="1933653" cy="347853"/>
          </a:xfrm>
        </p:grpSpPr>
        <p:pic>
          <p:nvPicPr>
            <p:cNvPr id="98" name="irc_mi" descr="「イラスト プール」の画像検索結果">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130" y="2691302"/>
              <a:ext cx="781526" cy="347853"/>
            </a:xfrm>
            <a:prstGeom prst="rect">
              <a:avLst/>
            </a:prstGeom>
            <a:noFill/>
            <a:ln>
              <a:noFill/>
            </a:ln>
          </p:spPr>
        </p:pic>
        <p:pic>
          <p:nvPicPr>
            <p:cNvPr id="99" name="irc_mi" descr="「イラスト 体育館」の画像検索結果">
              <a:hlinkClick r:id="rId4"/>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81130" y="2691302"/>
              <a:ext cx="846653" cy="347853"/>
            </a:xfrm>
            <a:prstGeom prst="rect">
              <a:avLst/>
            </a:prstGeom>
            <a:noFill/>
            <a:ln>
              <a:noFill/>
            </a:ln>
          </p:spPr>
        </p:pic>
      </p:grpSp>
      <p:sp>
        <p:nvSpPr>
          <p:cNvPr id="88" name="角丸四角形吹き出し 87"/>
          <p:cNvSpPr/>
          <p:nvPr/>
        </p:nvSpPr>
        <p:spPr bwMode="auto">
          <a:xfrm>
            <a:off x="0" y="5269941"/>
            <a:ext cx="1043608" cy="576064"/>
          </a:xfrm>
          <a:prstGeom prst="wedgeRoundRectCallout">
            <a:avLst>
              <a:gd name="adj1" fmla="val 49626"/>
              <a:gd name="adj2" fmla="val 63907"/>
              <a:gd name="adj3" fmla="val 16667"/>
            </a:avLst>
          </a:prstGeom>
          <a:solidFill>
            <a:schemeClr val="accent5">
              <a:lumMod val="40000"/>
              <a:lumOff val="60000"/>
            </a:schemeClr>
          </a:solidFill>
          <a:ln/>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wrap="none" rtlCol="0" anchor="ctr"/>
          <a:lstStyle/>
          <a:p>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全市的な観点</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err="1" smtClean="0">
                <a:latin typeface="Meiryo UI" panose="020B0604030504040204" pitchFamily="50" charset="-128"/>
                <a:ea typeface="Meiryo UI" panose="020B0604030504040204" pitchFamily="50" charset="-128"/>
                <a:cs typeface="Meiryo UI" panose="020B0604030504040204" pitchFamily="50" charset="-128"/>
              </a:rPr>
              <a:t>で優</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先順位を</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検討</a:t>
            </a:r>
            <a:endPar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正方形/長方形 102"/>
          <p:cNvSpPr/>
          <p:nvPr/>
        </p:nvSpPr>
        <p:spPr>
          <a:xfrm>
            <a:off x="1619672" y="1856877"/>
            <a:ext cx="1546348" cy="354918"/>
          </a:xfrm>
          <a:prstGeom prst="rect">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現　在</a:t>
            </a:r>
            <a:endParaRPr kumimoji="1" lang="ja-JP" altLang="en-US" b="1" dirty="0">
              <a:solidFill>
                <a:schemeClr val="tx1"/>
              </a:solidFill>
            </a:endParaRPr>
          </a:p>
        </p:txBody>
      </p:sp>
      <p:sp>
        <p:nvSpPr>
          <p:cNvPr id="105" name="正方形/長方形 104"/>
          <p:cNvSpPr/>
          <p:nvPr/>
        </p:nvSpPr>
        <p:spPr>
          <a:xfrm>
            <a:off x="6084168" y="1856877"/>
            <a:ext cx="1602918" cy="3549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rPr>
              <a:t>総合区</a:t>
            </a:r>
            <a:endParaRPr kumimoji="1" lang="ja-JP" altLang="en-US" b="1" dirty="0">
              <a:solidFill>
                <a:schemeClr val="bg1"/>
              </a:solidFill>
            </a:endParaRPr>
          </a:p>
        </p:txBody>
      </p:sp>
      <p:sp>
        <p:nvSpPr>
          <p:cNvPr id="111" name="角丸四角形 110"/>
          <p:cNvSpPr/>
          <p:nvPr/>
        </p:nvSpPr>
        <p:spPr bwMode="auto">
          <a:xfrm>
            <a:off x="467544" y="2273811"/>
            <a:ext cx="3960440" cy="475849"/>
          </a:xfrm>
          <a:prstGeom prst="roundRect">
            <a:avLst>
              <a:gd name="adj" fmla="val 25039"/>
            </a:avLst>
          </a:prstGeom>
          <a:solidFill>
            <a:schemeClr val="accent1">
              <a:lumMod val="40000"/>
              <a:lumOff val="6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○区民からの相談から対応まで市役所で実施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○対応にあたっては、全市的な観点で優先順位を決定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角丸四角形 111"/>
          <p:cNvSpPr/>
          <p:nvPr/>
        </p:nvSpPr>
        <p:spPr bwMode="auto">
          <a:xfrm>
            <a:off x="5004048" y="2273811"/>
            <a:ext cx="3960440" cy="475849"/>
          </a:xfrm>
          <a:prstGeom prst="roundRect">
            <a:avLst>
              <a:gd name="adj" fmla="val 25039"/>
            </a:avLst>
          </a:prstGeom>
          <a:solidFill>
            <a:schemeClr val="accent1">
              <a:lumMod val="40000"/>
              <a:lumOff val="6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○区民からの相談から対応まで区役所で実施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○対応にあたっては、総合区で判断</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テキスト ボックス 74"/>
          <p:cNvSpPr txBox="1"/>
          <p:nvPr/>
        </p:nvSpPr>
        <p:spPr>
          <a:xfrm>
            <a:off x="-121196" y="395267"/>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具体例 ④　）</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正方形/長方形 75"/>
          <p:cNvSpPr/>
          <p:nvPr/>
        </p:nvSpPr>
        <p:spPr>
          <a:xfrm>
            <a:off x="0" y="-166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５　総合区政の運営イメージ</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9" name="正方形/長方形 27"/>
          <p:cNvSpPr>
            <a:spLocks noChangeArrowheads="1"/>
          </p:cNvSpPr>
          <p:nvPr/>
        </p:nvSpPr>
        <p:spPr bwMode="auto">
          <a:xfrm>
            <a:off x="8100392" y="4462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１３</a:t>
            </a:r>
            <a:endParaRPr lang="ja-JP" altLang="en-US" sz="1200" b="1" dirty="0">
              <a:solidFill>
                <a:srgbClr val="000000"/>
              </a:solidFill>
              <a:latin typeface="ＭＳ Ｐゴシック" charset="-128"/>
              <a:ea typeface="Meiryo UI" pitchFamily="50" charset="-128"/>
              <a:cs typeface="Meiryo UI" pitchFamily="50" charset="-128"/>
            </a:endParaRPr>
          </a:p>
        </p:txBody>
      </p:sp>
      <p:grpSp>
        <p:nvGrpSpPr>
          <p:cNvPr id="24" name="グループ化 90"/>
          <p:cNvGrpSpPr/>
          <p:nvPr/>
        </p:nvGrpSpPr>
        <p:grpSpPr>
          <a:xfrm>
            <a:off x="325993" y="836712"/>
            <a:ext cx="3174068" cy="720080"/>
            <a:chOff x="325993" y="836712"/>
            <a:chExt cx="3174068" cy="720080"/>
          </a:xfrm>
        </p:grpSpPr>
        <p:sp>
          <p:nvSpPr>
            <p:cNvPr id="9" name="額縁 8"/>
            <p:cNvSpPr/>
            <p:nvPr/>
          </p:nvSpPr>
          <p:spPr>
            <a:xfrm>
              <a:off x="325993" y="836712"/>
              <a:ext cx="3174068" cy="720080"/>
            </a:xfrm>
            <a:prstGeom prst="bevel">
              <a:avLst>
                <a:gd name="adj" fmla="val 79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市民利用施設等</a:t>
              </a:r>
              <a:r>
                <a:rPr kumimoji="1" lang="ja-JP" altLang="en-US" sz="1600" b="1" dirty="0" smtClean="0">
                  <a:solidFill>
                    <a:schemeClr val="bg1"/>
                  </a:solidFill>
                </a:rPr>
                <a:t>の運営</a:t>
              </a:r>
              <a:endParaRPr kumimoji="1" lang="en-US" altLang="ja-JP" sz="1600" b="1" dirty="0" smtClean="0">
                <a:solidFill>
                  <a:schemeClr val="bg1"/>
                </a:solidFill>
              </a:endParaRPr>
            </a:p>
            <a:p>
              <a:pPr algn="ctr"/>
              <a:r>
                <a:rPr lang="ja-JP" altLang="en-US" sz="1300" b="1" dirty="0" smtClean="0">
                  <a:solidFill>
                    <a:schemeClr val="bg1"/>
                  </a:solidFill>
                </a:rPr>
                <a:t>スポーツセンター・プールなど</a:t>
              </a:r>
              <a:endParaRPr kumimoji="1" lang="ja-JP" altLang="en-US" sz="1300" b="1" dirty="0">
                <a:solidFill>
                  <a:schemeClr val="bg1"/>
                </a:solidFill>
              </a:endParaRPr>
            </a:p>
          </p:txBody>
        </p:sp>
        <p:sp>
          <p:nvSpPr>
            <p:cNvPr id="78" name="大かっこ 77"/>
            <p:cNvSpPr/>
            <p:nvPr/>
          </p:nvSpPr>
          <p:spPr bwMode="ltGray">
            <a:xfrm>
              <a:off x="749106" y="1203445"/>
              <a:ext cx="2338436" cy="221977"/>
            </a:xfrm>
            <a:prstGeom prst="bracketPair">
              <a:avLst/>
            </a:prstGeom>
            <a:ln w="381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86" name="正方形/長方形 27"/>
          <p:cNvSpPr>
            <a:spLocks noChangeArrowheads="1"/>
          </p:cNvSpPr>
          <p:nvPr/>
        </p:nvSpPr>
        <p:spPr bwMode="auto">
          <a:xfrm>
            <a:off x="4447680" y="6632444"/>
            <a:ext cx="2752228" cy="253916"/>
          </a:xfrm>
          <a:prstGeom prst="rect">
            <a:avLst/>
          </a:prstGeom>
          <a:noFill/>
          <a:ln w="9525">
            <a:noFill/>
            <a:miter lim="800000"/>
            <a:headEnd/>
            <a:tailEnd/>
          </a:ln>
        </p:spPr>
        <p:txBody>
          <a:bodyPr wrap="square">
            <a:spAutoFit/>
          </a:bodyPr>
          <a:lstStyle/>
          <a:p>
            <a:pPr algn="r"/>
            <a:r>
              <a:rPr lang="en-US" altLang="ja-JP" sz="1050" dirty="0" smtClean="0">
                <a:solidFill>
                  <a:srgbClr val="000000"/>
                </a:solidFill>
                <a:latin typeface="ＭＳ Ｐゴシック" charset="-128"/>
                <a:ea typeface="Meiryo UI" pitchFamily="50" charset="-128"/>
                <a:cs typeface="Meiryo UI" pitchFamily="50" charset="-128"/>
              </a:rPr>
              <a:t>※</a:t>
            </a:r>
            <a:r>
              <a:rPr lang="ja-JP" altLang="en-US" sz="1050" dirty="0" smtClean="0">
                <a:solidFill>
                  <a:srgbClr val="000000"/>
                </a:solidFill>
                <a:latin typeface="ＭＳ Ｐゴシック" charset="-128"/>
                <a:ea typeface="Meiryo UI" pitchFamily="50" charset="-128"/>
                <a:cs typeface="Meiryo UI" pitchFamily="50" charset="-128"/>
              </a:rPr>
              <a:t>「５　財産管理」 財産</a:t>
            </a:r>
            <a:r>
              <a:rPr lang="en-US" altLang="ja-JP" sz="1050" dirty="0" smtClean="0">
                <a:solidFill>
                  <a:srgbClr val="000000"/>
                </a:solidFill>
                <a:latin typeface="ＭＳ Ｐゴシック" charset="-128"/>
                <a:ea typeface="Meiryo UI" pitchFamily="50" charset="-128"/>
                <a:cs typeface="Meiryo UI" pitchFamily="50" charset="-128"/>
              </a:rPr>
              <a:t>-</a:t>
            </a:r>
            <a:r>
              <a:rPr lang="ja-JP" altLang="en-US" sz="1050" dirty="0" smtClean="0">
                <a:solidFill>
                  <a:srgbClr val="000000"/>
                </a:solidFill>
                <a:latin typeface="ＭＳ Ｐゴシック" charset="-128"/>
                <a:ea typeface="Meiryo UI" pitchFamily="50" charset="-128"/>
                <a:cs typeface="Meiryo UI" pitchFamily="50" charset="-128"/>
              </a:rPr>
              <a:t>４参照</a:t>
            </a:r>
            <a:endParaRPr lang="ja-JP" altLang="en-US" sz="1050" dirty="0">
              <a:solidFill>
                <a:srgbClr val="000000"/>
              </a:solidFill>
              <a:latin typeface="ＭＳ Ｐゴシック" charset="-128"/>
              <a:ea typeface="Meiryo UI" pitchFamily="50" charset="-128"/>
              <a:cs typeface="Meiryo UI" pitchFamily="50" charset="-128"/>
            </a:endParaRPr>
          </a:p>
        </p:txBody>
      </p:sp>
      <p:grpSp>
        <p:nvGrpSpPr>
          <p:cNvPr id="25" name="グループ化 51"/>
          <p:cNvGrpSpPr/>
          <p:nvPr/>
        </p:nvGrpSpPr>
        <p:grpSpPr>
          <a:xfrm>
            <a:off x="5148064" y="5805264"/>
            <a:ext cx="2051720" cy="864096"/>
            <a:chOff x="6228184" y="4996897"/>
            <a:chExt cx="2448272" cy="1296144"/>
          </a:xfrm>
        </p:grpSpPr>
        <p:sp>
          <p:nvSpPr>
            <p:cNvPr id="102" name="星 24 101"/>
            <p:cNvSpPr/>
            <p:nvPr/>
          </p:nvSpPr>
          <p:spPr>
            <a:xfrm>
              <a:off x="6228184" y="4996897"/>
              <a:ext cx="2448272" cy="1296144"/>
            </a:xfrm>
            <a:prstGeom prst="star24">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04" name="正方形/長方形 103"/>
            <p:cNvSpPr/>
            <p:nvPr/>
          </p:nvSpPr>
          <p:spPr>
            <a:xfrm>
              <a:off x="6728150" y="5301339"/>
              <a:ext cx="1476322" cy="664031"/>
            </a:xfrm>
            <a:prstGeom prst="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総合区が</a:t>
              </a:r>
              <a:endParaRPr kumimoji="1" lang="en-US" altLang="ja-JP" sz="1400" b="1" dirty="0" smtClean="0">
                <a:solidFill>
                  <a:schemeClr val="bg1"/>
                </a:solidFill>
              </a:endParaRPr>
            </a:p>
            <a:p>
              <a:pPr algn="ctr"/>
              <a:r>
                <a:rPr kumimoji="1" lang="ja-JP" altLang="en-US" sz="1400" b="1" dirty="0" smtClean="0">
                  <a:solidFill>
                    <a:schemeClr val="bg1"/>
                  </a:solidFill>
                </a:rPr>
                <a:t>迅速に判断</a:t>
              </a:r>
              <a:endParaRPr kumimoji="1" lang="ja-JP" altLang="en-US" sz="1400" b="1" dirty="0">
                <a:solidFill>
                  <a:schemeClr val="bg1"/>
                </a:solidFill>
              </a:endParaRPr>
            </a:p>
          </p:txBody>
        </p:sp>
      </p:grpSp>
    </p:spTree>
    <p:extLst>
      <p:ext uri="{BB962C8B-B14F-4D97-AF65-F5344CB8AC3E}">
        <p14:creationId xmlns:p14="http://schemas.microsoft.com/office/powerpoint/2010/main" val="1853555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二等辺三角形 9"/>
          <p:cNvSpPr/>
          <p:nvPr/>
        </p:nvSpPr>
        <p:spPr>
          <a:xfrm>
            <a:off x="3009609" y="4221802"/>
            <a:ext cx="3162985" cy="323935"/>
          </a:xfrm>
          <a:prstGeom prst="triangle">
            <a:avLst/>
          </a:prstGeom>
          <a:ln>
            <a:noFill/>
          </a:ln>
          <a:scene3d>
            <a:camera prst="orthographicFront">
              <a:rot lat="0" lon="0" rev="162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58"/>
          <p:cNvGrpSpPr/>
          <p:nvPr/>
        </p:nvGrpSpPr>
        <p:grpSpPr>
          <a:xfrm>
            <a:off x="3982011" y="551168"/>
            <a:ext cx="5007740" cy="576065"/>
            <a:chOff x="1372418" y="6136028"/>
            <a:chExt cx="5255392" cy="631082"/>
          </a:xfrm>
        </p:grpSpPr>
        <p:sp>
          <p:nvSpPr>
            <p:cNvPr id="12" name="正方形/長方形 11"/>
            <p:cNvSpPr/>
            <p:nvPr/>
          </p:nvSpPr>
          <p:spPr>
            <a:xfrm>
              <a:off x="2169236" y="6136028"/>
              <a:ext cx="4458574" cy="63108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b="1" dirty="0" smtClean="0">
                  <a:solidFill>
                    <a:schemeClr val="tx1"/>
                  </a:solidFill>
                  <a:latin typeface="Meiryo UI" panose="020B0604030504040204" pitchFamily="50" charset="-128"/>
                  <a:ea typeface="Meiryo UI" panose="020B0604030504040204" pitchFamily="50" charset="-128"/>
                </a:rPr>
                <a:t>◆総合区が地域の実情やニーズに応じて総合的</a:t>
              </a:r>
              <a:endParaRPr lang="en-US" altLang="ja-JP" sz="1600" b="1" dirty="0" smtClean="0">
                <a:solidFill>
                  <a:schemeClr val="tx1"/>
                </a:solidFill>
                <a:latin typeface="Meiryo UI" panose="020B0604030504040204" pitchFamily="50" charset="-128"/>
                <a:ea typeface="Meiryo UI" panose="020B0604030504040204"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rPr>
                <a:t>　 に判断し、行政サービスを提供</a:t>
              </a:r>
              <a:endParaRPr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1372418" y="6150339"/>
              <a:ext cx="802937" cy="6128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効 果</a:t>
              </a:r>
              <a:endParaRPr lang="en-US" altLang="ja-JP" b="1" dirty="0" smtClean="0">
                <a:solidFill>
                  <a:schemeClr val="tx1"/>
                </a:solidFill>
                <a:latin typeface="Meiryo UI" panose="020B0604030504040204" pitchFamily="50" charset="-128"/>
                <a:ea typeface="Meiryo UI" panose="020B0604030504040204" pitchFamily="50" charset="-128"/>
              </a:endParaRPr>
            </a:p>
          </p:txBody>
        </p:sp>
      </p:grpSp>
      <p:sp>
        <p:nvSpPr>
          <p:cNvPr id="60" name="正方形/長方形 59"/>
          <p:cNvSpPr/>
          <p:nvPr/>
        </p:nvSpPr>
        <p:spPr>
          <a:xfrm>
            <a:off x="8634199" y="-74886"/>
            <a:ext cx="525038"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endParaRPr>
          </a:p>
        </p:txBody>
      </p:sp>
      <p:sp>
        <p:nvSpPr>
          <p:cNvPr id="61" name="テキスト ボックス 60"/>
          <p:cNvSpPr txBox="1"/>
          <p:nvPr/>
        </p:nvSpPr>
        <p:spPr>
          <a:xfrm>
            <a:off x="-111677" y="52383"/>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具体例 ⑤　）</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角丸四角形 83"/>
          <p:cNvSpPr/>
          <p:nvPr/>
        </p:nvSpPr>
        <p:spPr bwMode="auto">
          <a:xfrm>
            <a:off x="114716" y="1710624"/>
            <a:ext cx="4197804" cy="792088"/>
          </a:xfrm>
          <a:prstGeom prst="roundRect">
            <a:avLst>
              <a:gd name="adj" fmla="val 25039"/>
            </a:avLst>
          </a:prstGeom>
          <a:solidFill>
            <a:schemeClr val="accent1">
              <a:lumMod val="40000"/>
              <a:lumOff val="6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○局が事業内容を決定するため、区民ニーズが反映されにくい。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○区の予算や職員体制に限りがあり、区民のニーズがあっても十分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に対応できない。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109"/>
          <p:cNvGrpSpPr/>
          <p:nvPr/>
        </p:nvGrpSpPr>
        <p:grpSpPr>
          <a:xfrm>
            <a:off x="114716" y="1260875"/>
            <a:ext cx="4242102" cy="5291309"/>
            <a:chOff x="99227" y="1540565"/>
            <a:chExt cx="4242102" cy="5291309"/>
          </a:xfrm>
        </p:grpSpPr>
        <p:grpSp>
          <p:nvGrpSpPr>
            <p:cNvPr id="5" name="グループ化 59"/>
            <p:cNvGrpSpPr/>
            <p:nvPr/>
          </p:nvGrpSpPr>
          <p:grpSpPr>
            <a:xfrm>
              <a:off x="99227" y="1540565"/>
              <a:ext cx="4242102" cy="5291309"/>
              <a:chOff x="65697" y="-282014"/>
              <a:chExt cx="4345876" cy="6441201"/>
            </a:xfrm>
          </p:grpSpPr>
          <p:sp>
            <p:nvSpPr>
              <p:cNvPr id="6" name="角丸四角形 5"/>
              <p:cNvSpPr/>
              <p:nvPr/>
            </p:nvSpPr>
            <p:spPr>
              <a:xfrm>
                <a:off x="65697" y="1379559"/>
                <a:ext cx="4345876" cy="4779628"/>
              </a:xfrm>
              <a:prstGeom prst="roundRect">
                <a:avLst>
                  <a:gd name="adj" fmla="val 753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462415" y="-282014"/>
                <a:ext cx="1584176" cy="432048"/>
              </a:xfrm>
              <a:prstGeom prst="rect">
                <a:avLst/>
              </a:prstGeom>
              <a:solidFill>
                <a:schemeClr val="bg1"/>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現　在</a:t>
                </a:r>
                <a:endParaRPr kumimoji="1" lang="ja-JP" altLang="en-US" b="1" dirty="0">
                  <a:solidFill>
                    <a:schemeClr val="tx1"/>
                  </a:solidFill>
                </a:endParaRPr>
              </a:p>
            </p:txBody>
          </p:sp>
        </p:grpSp>
        <p:pic>
          <p:nvPicPr>
            <p:cNvPr id="79" name="Picture 12" descr="ビジネスマン3-BLUE">
              <a:hlinkClick r:id="rId2"/>
            </p:cNvPr>
            <p:cNvPicPr>
              <a:picLocks noChangeAspect="1" noChangeArrowheads="1"/>
            </p:cNvPicPr>
            <p:nvPr/>
          </p:nvPicPr>
          <p:blipFill>
            <a:blip r:embed="rId3" cstate="print"/>
            <a:srcRect/>
            <a:stretch>
              <a:fillRect/>
            </a:stretch>
          </p:blipFill>
          <p:spPr bwMode="auto">
            <a:xfrm>
              <a:off x="211375" y="3437294"/>
              <a:ext cx="848752" cy="655073"/>
            </a:xfrm>
            <a:prstGeom prst="rect">
              <a:avLst/>
            </a:prstGeom>
            <a:noFill/>
          </p:spPr>
        </p:pic>
        <p:pic>
          <p:nvPicPr>
            <p:cNvPr id="80" name="Picture 2" descr="カジュアル女性3-BLACK"/>
            <p:cNvPicPr>
              <a:picLocks noChangeAspect="1" noChangeArrowheads="1"/>
            </p:cNvPicPr>
            <p:nvPr/>
          </p:nvPicPr>
          <p:blipFill>
            <a:blip r:embed="rId4" cstate="print"/>
            <a:srcRect/>
            <a:stretch>
              <a:fillRect/>
            </a:stretch>
          </p:blipFill>
          <p:spPr bwMode="auto">
            <a:xfrm>
              <a:off x="656355" y="3356992"/>
              <a:ext cx="853035" cy="654271"/>
            </a:xfrm>
            <a:prstGeom prst="rect">
              <a:avLst/>
            </a:prstGeom>
            <a:noFill/>
          </p:spPr>
        </p:pic>
        <p:sp>
          <p:nvSpPr>
            <p:cNvPr id="81" name="テキスト ボックス 80"/>
            <p:cNvSpPr txBox="1"/>
            <p:nvPr/>
          </p:nvSpPr>
          <p:spPr>
            <a:xfrm>
              <a:off x="428355" y="3140968"/>
              <a:ext cx="948934" cy="338554"/>
            </a:xfrm>
            <a:prstGeom prst="rect">
              <a:avLst/>
            </a:prstGeom>
            <a:noFill/>
            <a:ln>
              <a:noFill/>
            </a:ln>
            <a:effectLst>
              <a:innerShdw blurRad="139700">
                <a:schemeClr val="bg1"/>
              </a:innerShdw>
            </a:effectLst>
          </p:spPr>
          <p:txBody>
            <a:bodyPr wrap="square" rtlCol="0">
              <a:spAutoFit/>
            </a:bodyPr>
            <a:lstStyle/>
            <a:p>
              <a:pPr algn="ctr"/>
              <a:r>
                <a:rPr kumimoji="1" lang="ja-JP" altLang="en-US" sz="1600" b="1" dirty="0" smtClean="0"/>
                <a:t>区民</a:t>
              </a:r>
              <a:endParaRPr kumimoji="1" lang="ja-JP" altLang="en-US" sz="1600" b="1" dirty="0"/>
            </a:p>
          </p:txBody>
        </p:sp>
      </p:grpSp>
      <p:sp>
        <p:nvSpPr>
          <p:cNvPr id="141" name="正方形/長方形 140"/>
          <p:cNvSpPr/>
          <p:nvPr/>
        </p:nvSpPr>
        <p:spPr>
          <a:xfrm>
            <a:off x="6004790" y="1260875"/>
            <a:ext cx="1602918" cy="3549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rPr>
              <a:t>総合区</a:t>
            </a:r>
            <a:endParaRPr kumimoji="1" lang="ja-JP" altLang="en-US" b="1" dirty="0">
              <a:solidFill>
                <a:schemeClr val="bg1"/>
              </a:solidFill>
            </a:endParaRPr>
          </a:p>
        </p:txBody>
      </p:sp>
      <p:sp>
        <p:nvSpPr>
          <p:cNvPr id="178" name="角丸四角形 177"/>
          <p:cNvSpPr/>
          <p:nvPr/>
        </p:nvSpPr>
        <p:spPr bwMode="auto">
          <a:xfrm>
            <a:off x="4679149" y="1704028"/>
            <a:ext cx="4372731" cy="792088"/>
          </a:xfrm>
          <a:prstGeom prst="roundRect">
            <a:avLst>
              <a:gd name="adj" fmla="val 25039"/>
            </a:avLst>
          </a:prstGeom>
          <a:solidFill>
            <a:schemeClr val="accent1">
              <a:lumMod val="40000"/>
              <a:lumOff val="6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○総合区が地域の実情やニーズを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踏まえ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て、必要なサービスを総合的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に調整・検討</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○局からの事務移管や合区による予算・人員の集約化により、総合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区長のマネジメントによる重点的・優先的な事業実施が可能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a:xfrm>
            <a:off x="4781331" y="2625822"/>
            <a:ext cx="4242102" cy="4062749"/>
          </a:xfrm>
          <a:prstGeom prst="roundRect">
            <a:avLst>
              <a:gd name="adj" fmla="val 7532"/>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角丸四角形 74"/>
          <p:cNvSpPr/>
          <p:nvPr/>
        </p:nvSpPr>
        <p:spPr>
          <a:xfrm>
            <a:off x="251520" y="5373930"/>
            <a:ext cx="3992936" cy="1178254"/>
          </a:xfrm>
          <a:prstGeom prst="roundRect">
            <a:avLst>
              <a:gd name="adj" fmla="val 1178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400" b="1" dirty="0">
              <a:solidFill>
                <a:schemeClr val="tx1"/>
              </a:solidFill>
            </a:endParaRPr>
          </a:p>
        </p:txBody>
      </p:sp>
      <p:sp>
        <p:nvSpPr>
          <p:cNvPr id="93" name="正方形/長方形 92"/>
          <p:cNvSpPr/>
          <p:nvPr/>
        </p:nvSpPr>
        <p:spPr>
          <a:xfrm>
            <a:off x="395536" y="5976120"/>
            <a:ext cx="1584176" cy="5499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bg1"/>
              </a:solidFill>
            </a:endParaRPr>
          </a:p>
        </p:txBody>
      </p:sp>
      <p:grpSp>
        <p:nvGrpSpPr>
          <p:cNvPr id="7" name="グループ化 63"/>
          <p:cNvGrpSpPr/>
          <p:nvPr/>
        </p:nvGrpSpPr>
        <p:grpSpPr>
          <a:xfrm>
            <a:off x="277969" y="4005778"/>
            <a:ext cx="1989775" cy="792088"/>
            <a:chOff x="-1989775" y="5085184"/>
            <a:chExt cx="1989775" cy="792088"/>
          </a:xfrm>
        </p:grpSpPr>
        <p:sp>
          <p:nvSpPr>
            <p:cNvPr id="87" name="雲 86"/>
            <p:cNvSpPr/>
            <p:nvPr/>
          </p:nvSpPr>
          <p:spPr>
            <a:xfrm>
              <a:off x="-1989775" y="5085184"/>
              <a:ext cx="1989775" cy="792088"/>
            </a:xfrm>
            <a:prstGeom prst="cloud">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96"/>
            <p:cNvSpPr/>
            <p:nvPr/>
          </p:nvSpPr>
          <p:spPr>
            <a:xfrm>
              <a:off x="-1682310" y="5209383"/>
              <a:ext cx="1531924" cy="5499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bg1"/>
                  </a:solidFill>
                </a:rPr>
                <a:t>老人福祉センターの講座メニューを充実してほしい！</a:t>
              </a:r>
              <a:endParaRPr lang="en-US" altLang="ja-JP" sz="1200" b="1" dirty="0" smtClean="0">
                <a:solidFill>
                  <a:schemeClr val="bg1"/>
                </a:solidFill>
              </a:endParaRPr>
            </a:p>
          </p:txBody>
        </p:sp>
      </p:grpSp>
      <p:sp>
        <p:nvSpPr>
          <p:cNvPr id="98" name="角丸四角形 97"/>
          <p:cNvSpPr/>
          <p:nvPr/>
        </p:nvSpPr>
        <p:spPr>
          <a:xfrm>
            <a:off x="1475656" y="5459001"/>
            <a:ext cx="2664296" cy="1008112"/>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200" dirty="0" smtClean="0">
                <a:solidFill>
                  <a:schemeClr val="tx1"/>
                </a:solidFill>
              </a:rPr>
              <a:t>　 ○事業の内容は局が決定</a:t>
            </a:r>
            <a:endParaRPr kumimoji="1" lang="en-US" altLang="ja-JP" sz="1200" dirty="0" smtClean="0">
              <a:solidFill>
                <a:schemeClr val="tx1"/>
              </a:solidFill>
            </a:endParaRPr>
          </a:p>
          <a:p>
            <a:r>
              <a:rPr lang="ja-JP" altLang="en-US" sz="1200" dirty="0" smtClean="0">
                <a:solidFill>
                  <a:schemeClr val="tx1"/>
                </a:solidFill>
              </a:rPr>
              <a:t>　　　（</a:t>
            </a:r>
            <a:r>
              <a:rPr kumimoji="1" lang="ja-JP" altLang="en-US" sz="1200" dirty="0" smtClean="0">
                <a:solidFill>
                  <a:schemeClr val="tx1"/>
                </a:solidFill>
              </a:rPr>
              <a:t>市役所（関係局）へ要望）</a:t>
            </a:r>
            <a:endParaRPr kumimoji="1" lang="en-US" altLang="ja-JP" sz="1200" dirty="0" smtClean="0">
              <a:solidFill>
                <a:schemeClr val="tx1"/>
              </a:solidFill>
            </a:endParaRPr>
          </a:p>
          <a:p>
            <a:r>
              <a:rPr lang="ja-JP" altLang="en-US" sz="1200" dirty="0" smtClean="0">
                <a:solidFill>
                  <a:schemeClr val="tx1"/>
                </a:solidFill>
              </a:rPr>
              <a:t>　 ○事業を充実する予算が足りない</a:t>
            </a:r>
            <a:endParaRPr lang="en-US" altLang="ja-JP" sz="1200" dirty="0" smtClean="0">
              <a:solidFill>
                <a:schemeClr val="tx1"/>
              </a:solidFill>
            </a:endParaRPr>
          </a:p>
          <a:p>
            <a:r>
              <a:rPr lang="ja-JP" altLang="en-US" sz="1200" dirty="0" smtClean="0">
                <a:solidFill>
                  <a:schemeClr val="tx1"/>
                </a:solidFill>
              </a:rPr>
              <a:t>　 ○職員体制が整わない</a:t>
            </a:r>
            <a:endParaRPr kumimoji="1" lang="ja-JP" altLang="en-US" sz="1200" dirty="0">
              <a:solidFill>
                <a:schemeClr val="tx1"/>
              </a:solidFill>
            </a:endParaRPr>
          </a:p>
        </p:txBody>
      </p:sp>
      <p:sp>
        <p:nvSpPr>
          <p:cNvPr id="100" name="額縁 99"/>
          <p:cNvSpPr/>
          <p:nvPr/>
        </p:nvSpPr>
        <p:spPr>
          <a:xfrm>
            <a:off x="235427" y="513822"/>
            <a:ext cx="3064119" cy="580263"/>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t>区民に身近な施策の充実</a:t>
            </a:r>
            <a:endParaRPr lang="ja-JP" altLang="en-US" sz="1600" b="1" dirty="0"/>
          </a:p>
        </p:txBody>
      </p:sp>
      <p:sp>
        <p:nvSpPr>
          <p:cNvPr id="250" name="円/楕円 249"/>
          <p:cNvSpPr/>
          <p:nvPr/>
        </p:nvSpPr>
        <p:spPr>
          <a:xfrm>
            <a:off x="4938733" y="3010729"/>
            <a:ext cx="3888432" cy="187220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130"/>
          <p:cNvGrpSpPr/>
          <p:nvPr/>
        </p:nvGrpSpPr>
        <p:grpSpPr>
          <a:xfrm>
            <a:off x="5436419" y="3167807"/>
            <a:ext cx="2965068" cy="1558050"/>
            <a:chOff x="1696987" y="5206675"/>
            <a:chExt cx="2724078" cy="1343824"/>
          </a:xfrm>
        </p:grpSpPr>
        <p:sp>
          <p:nvSpPr>
            <p:cNvPr id="260" name="円/楕円 259"/>
            <p:cNvSpPr/>
            <p:nvPr/>
          </p:nvSpPr>
          <p:spPr>
            <a:xfrm>
              <a:off x="2363752" y="5206675"/>
              <a:ext cx="1362298" cy="72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地域自治区</a:t>
              </a:r>
              <a:endParaRPr kumimoji="1" lang="ja-JP" altLang="en-US" sz="1200" b="1" dirty="0">
                <a:solidFill>
                  <a:schemeClr val="tx1"/>
                </a:solidFill>
              </a:endParaRPr>
            </a:p>
          </p:txBody>
        </p:sp>
        <p:sp>
          <p:nvSpPr>
            <p:cNvPr id="258" name="円/楕円 257"/>
            <p:cNvSpPr/>
            <p:nvPr/>
          </p:nvSpPr>
          <p:spPr>
            <a:xfrm>
              <a:off x="3058767" y="5815560"/>
              <a:ext cx="1362298" cy="72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地域自治区</a:t>
              </a:r>
              <a:endParaRPr kumimoji="1" lang="ja-JP" altLang="en-US" sz="1200" b="1" dirty="0">
                <a:solidFill>
                  <a:schemeClr val="tx1"/>
                </a:solidFill>
              </a:endParaRPr>
            </a:p>
          </p:txBody>
        </p:sp>
        <p:sp>
          <p:nvSpPr>
            <p:cNvPr id="256" name="円/楕円 255"/>
            <p:cNvSpPr/>
            <p:nvPr/>
          </p:nvSpPr>
          <p:spPr>
            <a:xfrm>
              <a:off x="1696987" y="5830419"/>
              <a:ext cx="1362299" cy="72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地域自治区</a:t>
              </a:r>
              <a:endParaRPr kumimoji="1" lang="ja-JP" altLang="en-US" sz="1200" b="1" dirty="0">
                <a:solidFill>
                  <a:schemeClr val="tx1"/>
                </a:solidFill>
              </a:endParaRPr>
            </a:p>
          </p:txBody>
        </p:sp>
      </p:grpSp>
      <p:sp>
        <p:nvSpPr>
          <p:cNvPr id="251" name="テキスト ボックス 250"/>
          <p:cNvSpPr txBox="1"/>
          <p:nvPr/>
        </p:nvSpPr>
        <p:spPr>
          <a:xfrm>
            <a:off x="6228184" y="2814461"/>
            <a:ext cx="1368151" cy="338554"/>
          </a:xfrm>
          <a:prstGeom prst="rect">
            <a:avLst/>
          </a:prstGeom>
          <a:solidFill>
            <a:schemeClr val="bg2">
              <a:lumMod val="10000"/>
            </a:schemeClr>
          </a:solidFill>
          <a:ln w="25400">
            <a:noFill/>
          </a:ln>
          <a:effectLst>
            <a:innerShdw blurRad="139700">
              <a:schemeClr val="bg1"/>
            </a:innerShdw>
          </a:effectLst>
        </p:spPr>
        <p:txBody>
          <a:bodyPr wrap="square" rtlCol="0">
            <a:spAutoFit/>
          </a:bodyPr>
          <a:lstStyle/>
          <a:p>
            <a:pPr algn="ctr"/>
            <a:r>
              <a:rPr lang="ja-JP" altLang="en-US" sz="1600" b="1" dirty="0" smtClean="0">
                <a:solidFill>
                  <a:schemeClr val="bg1"/>
                </a:solidFill>
              </a:rPr>
              <a:t>総合区</a:t>
            </a:r>
            <a:endParaRPr lang="en-US" altLang="ja-JP" sz="1600" b="1" dirty="0" smtClean="0">
              <a:solidFill>
                <a:schemeClr val="bg1"/>
              </a:solidFill>
            </a:endParaRPr>
          </a:p>
        </p:txBody>
      </p:sp>
      <p:sp>
        <p:nvSpPr>
          <p:cNvPr id="102" name="角丸四角形吹き出し 101"/>
          <p:cNvSpPr/>
          <p:nvPr/>
        </p:nvSpPr>
        <p:spPr bwMode="auto">
          <a:xfrm>
            <a:off x="7805990" y="2879776"/>
            <a:ext cx="1158498" cy="792088"/>
          </a:xfrm>
          <a:prstGeom prst="wedgeRoundRectCallout">
            <a:avLst>
              <a:gd name="adj1" fmla="val -31644"/>
              <a:gd name="adj2" fmla="val 70215"/>
              <a:gd name="adj3" fmla="val 16667"/>
            </a:avLst>
          </a:prstGeom>
          <a:solidFill>
            <a:schemeClr val="accent5">
              <a:lumMod val="40000"/>
              <a:lumOff val="60000"/>
            </a:schemeClr>
          </a:solidFill>
          <a:ln/>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区民ニーズの</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高い事業に</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予算</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や</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人員を</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重点的に配分</a:t>
            </a:r>
          </a:p>
        </p:txBody>
      </p:sp>
      <p:pic>
        <p:nvPicPr>
          <p:cNvPr id="69" name="Picture 24" descr="地図-マンション-中古 イラストアイコン"/>
          <p:cNvPicPr>
            <a:picLocks noChangeAspect="1" noChangeArrowheads="1"/>
          </p:cNvPicPr>
          <p:nvPr/>
        </p:nvPicPr>
        <p:blipFill>
          <a:blip r:embed="rId5" cstate="print"/>
          <a:srcRect/>
          <a:stretch>
            <a:fillRect/>
          </a:stretch>
        </p:blipFill>
        <p:spPr bwMode="auto">
          <a:xfrm>
            <a:off x="265476" y="5589954"/>
            <a:ext cx="1066164" cy="890222"/>
          </a:xfrm>
          <a:prstGeom prst="rect">
            <a:avLst/>
          </a:prstGeom>
          <a:noFill/>
        </p:spPr>
      </p:pic>
      <p:sp>
        <p:nvSpPr>
          <p:cNvPr id="78" name="テキスト ボックス 77"/>
          <p:cNvSpPr txBox="1"/>
          <p:nvPr/>
        </p:nvSpPr>
        <p:spPr>
          <a:xfrm>
            <a:off x="337484" y="5465694"/>
            <a:ext cx="948934" cy="338554"/>
          </a:xfrm>
          <a:prstGeom prst="rect">
            <a:avLst/>
          </a:prstGeom>
          <a:noFill/>
          <a:ln>
            <a:noFill/>
          </a:ln>
          <a:effectLst>
            <a:innerShdw blurRad="139700">
              <a:schemeClr val="bg1"/>
            </a:innerShdw>
          </a:effectLst>
        </p:spPr>
        <p:txBody>
          <a:bodyPr wrap="square" rtlCol="0">
            <a:spAutoFit/>
          </a:bodyPr>
          <a:lstStyle/>
          <a:p>
            <a:pPr algn="ctr"/>
            <a:r>
              <a:rPr kumimoji="1" lang="ja-JP" altLang="en-US" sz="1600" b="1" dirty="0" smtClean="0"/>
              <a:t>区役所</a:t>
            </a:r>
            <a:endParaRPr kumimoji="1" lang="ja-JP" altLang="en-US" sz="1600" b="1" dirty="0"/>
          </a:p>
        </p:txBody>
      </p:sp>
      <p:sp>
        <p:nvSpPr>
          <p:cNvPr id="92" name="正方形/長方形 91"/>
          <p:cNvSpPr/>
          <p:nvPr/>
        </p:nvSpPr>
        <p:spPr>
          <a:xfrm>
            <a:off x="1305514" y="5629143"/>
            <a:ext cx="360040" cy="661135"/>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rPr>
              <a:t>課題等</a:t>
            </a:r>
            <a:endParaRPr kumimoji="1" lang="ja-JP" altLang="en-US" sz="1200" b="1" dirty="0">
              <a:solidFill>
                <a:schemeClr val="bg1"/>
              </a:solidFill>
            </a:endParaRPr>
          </a:p>
        </p:txBody>
      </p:sp>
      <p:sp>
        <p:nvSpPr>
          <p:cNvPr id="107" name="下矢印 106"/>
          <p:cNvSpPr/>
          <p:nvPr/>
        </p:nvSpPr>
        <p:spPr>
          <a:xfrm>
            <a:off x="1691680" y="5013890"/>
            <a:ext cx="1152128" cy="360040"/>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要望</a:t>
            </a:r>
            <a:endParaRPr kumimoji="1" lang="ja-JP" altLang="en-US" sz="1400" b="1" dirty="0"/>
          </a:p>
        </p:txBody>
      </p:sp>
      <p:grpSp>
        <p:nvGrpSpPr>
          <p:cNvPr id="9" name="グループ化 131"/>
          <p:cNvGrpSpPr/>
          <p:nvPr/>
        </p:nvGrpSpPr>
        <p:grpSpPr>
          <a:xfrm>
            <a:off x="2755776" y="3560667"/>
            <a:ext cx="1397239" cy="759269"/>
            <a:chOff x="199268" y="5471350"/>
            <a:chExt cx="1397239" cy="759269"/>
          </a:xfrm>
        </p:grpSpPr>
        <p:sp>
          <p:nvSpPr>
            <p:cNvPr id="109" name="正方形/長方形 108"/>
            <p:cNvSpPr/>
            <p:nvPr/>
          </p:nvSpPr>
          <p:spPr>
            <a:xfrm>
              <a:off x="199268" y="5471350"/>
              <a:ext cx="1397239" cy="214780"/>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rPr>
                <a:t>老人福祉センター</a:t>
              </a:r>
            </a:p>
          </p:txBody>
        </p:sp>
        <p:pic>
          <p:nvPicPr>
            <p:cNvPr id="111" name="irc_mi" descr="「イラスト 建物」の画像検索結果">
              <a:hlinkClick r:id="rId6"/>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28678" y="5674311"/>
              <a:ext cx="951656" cy="556308"/>
            </a:xfrm>
            <a:prstGeom prst="rect">
              <a:avLst/>
            </a:prstGeom>
            <a:noFill/>
            <a:ln>
              <a:noFill/>
            </a:ln>
          </p:spPr>
        </p:pic>
      </p:grpSp>
      <p:grpSp>
        <p:nvGrpSpPr>
          <p:cNvPr id="11" name="グループ化 111"/>
          <p:cNvGrpSpPr/>
          <p:nvPr/>
        </p:nvGrpSpPr>
        <p:grpSpPr>
          <a:xfrm>
            <a:off x="1502105" y="2866713"/>
            <a:ext cx="1989775" cy="792088"/>
            <a:chOff x="-1989775" y="3429000"/>
            <a:chExt cx="1989775" cy="792088"/>
          </a:xfrm>
        </p:grpSpPr>
        <p:sp>
          <p:nvSpPr>
            <p:cNvPr id="113" name="雲 112"/>
            <p:cNvSpPr/>
            <p:nvPr/>
          </p:nvSpPr>
          <p:spPr>
            <a:xfrm>
              <a:off x="-1989775" y="3429000"/>
              <a:ext cx="1989775" cy="792088"/>
            </a:xfrm>
            <a:prstGeom prst="cloud">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1688680" y="3527134"/>
              <a:ext cx="1512168" cy="5499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bg1"/>
                  </a:solidFill>
                </a:rPr>
                <a:t>施設の利用時間を延長してほしい！</a:t>
              </a:r>
              <a:endParaRPr lang="en-US" altLang="ja-JP" sz="1200" b="1" dirty="0" smtClean="0">
                <a:solidFill>
                  <a:schemeClr val="bg1"/>
                </a:solidFill>
              </a:endParaRPr>
            </a:p>
          </p:txBody>
        </p:sp>
      </p:grpSp>
      <p:grpSp>
        <p:nvGrpSpPr>
          <p:cNvPr id="14" name="グループ化 114"/>
          <p:cNvGrpSpPr/>
          <p:nvPr/>
        </p:nvGrpSpPr>
        <p:grpSpPr>
          <a:xfrm>
            <a:off x="2339752" y="4332999"/>
            <a:ext cx="1989775" cy="792088"/>
            <a:chOff x="-1989775" y="4365104"/>
            <a:chExt cx="1989775" cy="792088"/>
          </a:xfrm>
        </p:grpSpPr>
        <p:sp>
          <p:nvSpPr>
            <p:cNvPr id="116" name="雲 115"/>
            <p:cNvSpPr/>
            <p:nvPr/>
          </p:nvSpPr>
          <p:spPr>
            <a:xfrm>
              <a:off x="-1989775" y="4365104"/>
              <a:ext cx="1989775" cy="792088"/>
            </a:xfrm>
            <a:prstGeom prst="cloud">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1695434" y="4469608"/>
              <a:ext cx="1512168" cy="5499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bg1"/>
                  </a:solidFill>
                </a:rPr>
                <a:t>施設へ行く移動手段を増やしてほしい！</a:t>
              </a:r>
              <a:endParaRPr lang="en-US" altLang="ja-JP" sz="1200" b="1" dirty="0" smtClean="0">
                <a:solidFill>
                  <a:schemeClr val="bg1"/>
                </a:solidFill>
              </a:endParaRPr>
            </a:p>
          </p:txBody>
        </p:sp>
      </p:grpSp>
      <p:sp>
        <p:nvSpPr>
          <p:cNvPr id="126" name="角丸四角形 125"/>
          <p:cNvSpPr/>
          <p:nvPr/>
        </p:nvSpPr>
        <p:spPr>
          <a:xfrm>
            <a:off x="4932040" y="5347804"/>
            <a:ext cx="3992936" cy="1178254"/>
          </a:xfrm>
          <a:prstGeom prst="roundRect">
            <a:avLst>
              <a:gd name="adj" fmla="val 1178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400" b="1" dirty="0">
              <a:solidFill>
                <a:schemeClr val="tx1"/>
              </a:solidFill>
            </a:endParaRPr>
          </a:p>
        </p:txBody>
      </p:sp>
      <p:sp>
        <p:nvSpPr>
          <p:cNvPr id="127" name="角丸四角形吹き出し 126"/>
          <p:cNvSpPr/>
          <p:nvPr/>
        </p:nvSpPr>
        <p:spPr bwMode="auto">
          <a:xfrm>
            <a:off x="4846969" y="2997666"/>
            <a:ext cx="1296144" cy="798458"/>
          </a:xfrm>
          <a:prstGeom prst="wedgeRoundRectCallout">
            <a:avLst>
              <a:gd name="adj1" fmla="val -8049"/>
              <a:gd name="adj2" fmla="val 73985"/>
              <a:gd name="adj3" fmla="val 16667"/>
            </a:avLst>
          </a:prstGeom>
          <a:solidFill>
            <a:schemeClr val="accent5">
              <a:lumMod val="40000"/>
              <a:lumOff val="60000"/>
            </a:schemeClr>
          </a:solidFill>
          <a:ln/>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wrap="none" rtlCol="0"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予算・職員体制等</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スケールメリットを</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活かして</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事業が拡充</a:t>
            </a:r>
            <a:endPar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8" name="下矢印 127"/>
          <p:cNvSpPr/>
          <p:nvPr/>
        </p:nvSpPr>
        <p:spPr>
          <a:xfrm>
            <a:off x="6372200" y="4941882"/>
            <a:ext cx="1152128" cy="360040"/>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対応</a:t>
            </a:r>
            <a:endParaRPr kumimoji="1" lang="ja-JP" altLang="en-US" sz="1400" b="1" dirty="0"/>
          </a:p>
        </p:txBody>
      </p:sp>
      <p:pic>
        <p:nvPicPr>
          <p:cNvPr id="129" name="Picture 24" descr="地図-マンション-中古 イラストアイコン"/>
          <p:cNvPicPr>
            <a:picLocks noChangeAspect="1" noChangeArrowheads="1"/>
          </p:cNvPicPr>
          <p:nvPr/>
        </p:nvPicPr>
        <p:blipFill>
          <a:blip r:embed="rId5" cstate="print"/>
          <a:srcRect/>
          <a:stretch>
            <a:fillRect/>
          </a:stretch>
        </p:blipFill>
        <p:spPr bwMode="auto">
          <a:xfrm>
            <a:off x="5331269" y="5589954"/>
            <a:ext cx="1066164" cy="890222"/>
          </a:xfrm>
          <a:prstGeom prst="rect">
            <a:avLst/>
          </a:prstGeom>
          <a:noFill/>
        </p:spPr>
      </p:pic>
      <p:sp>
        <p:nvSpPr>
          <p:cNvPr id="130" name="テキスト ボックス 129"/>
          <p:cNvSpPr txBox="1"/>
          <p:nvPr/>
        </p:nvSpPr>
        <p:spPr>
          <a:xfrm>
            <a:off x="5220072" y="5465694"/>
            <a:ext cx="1296144" cy="338554"/>
          </a:xfrm>
          <a:prstGeom prst="rect">
            <a:avLst/>
          </a:prstGeom>
          <a:noFill/>
          <a:ln>
            <a:noFill/>
          </a:ln>
          <a:effectLst>
            <a:innerShdw blurRad="139700">
              <a:schemeClr val="bg1"/>
            </a:innerShdw>
          </a:effectLst>
        </p:spPr>
        <p:txBody>
          <a:bodyPr wrap="square" rtlCol="0">
            <a:spAutoFit/>
          </a:bodyPr>
          <a:lstStyle/>
          <a:p>
            <a:pPr algn="ctr"/>
            <a:r>
              <a:rPr kumimoji="1" lang="ja-JP" altLang="en-US" sz="1600" b="1" dirty="0" smtClean="0"/>
              <a:t>総合区役所</a:t>
            </a:r>
            <a:endParaRPr kumimoji="1" lang="ja-JP" altLang="en-US" sz="1600" b="1" dirty="0"/>
          </a:p>
        </p:txBody>
      </p:sp>
      <p:sp>
        <p:nvSpPr>
          <p:cNvPr id="134" name="角丸四角形 133"/>
          <p:cNvSpPr/>
          <p:nvPr/>
        </p:nvSpPr>
        <p:spPr>
          <a:xfrm>
            <a:off x="6588224" y="5445938"/>
            <a:ext cx="2232248" cy="1008112"/>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b="1" dirty="0" smtClean="0">
                <a:solidFill>
                  <a:schemeClr val="tx1"/>
                </a:solidFill>
              </a:rPr>
              <a:t>○</a:t>
            </a:r>
            <a:r>
              <a:rPr kumimoji="1" lang="ja-JP" altLang="en-US" sz="1200" b="1" dirty="0" smtClean="0">
                <a:solidFill>
                  <a:schemeClr val="tx1"/>
                </a:solidFill>
              </a:rPr>
              <a:t>より区民ニーズに合わせた</a:t>
            </a:r>
            <a:endParaRPr kumimoji="1" lang="en-US" altLang="ja-JP" sz="1200" b="1" dirty="0" smtClean="0">
              <a:solidFill>
                <a:schemeClr val="tx1"/>
              </a:solidFill>
            </a:endParaRPr>
          </a:p>
          <a:p>
            <a:pPr algn="ctr"/>
            <a:r>
              <a:rPr kumimoji="1" lang="ja-JP" altLang="en-US" sz="1200" b="1" dirty="0" smtClean="0">
                <a:solidFill>
                  <a:schemeClr val="tx1"/>
                </a:solidFill>
              </a:rPr>
              <a:t>行政サービスが充実</a:t>
            </a:r>
            <a:endParaRPr kumimoji="1" lang="ja-JP" altLang="en-US" sz="1200" b="1" dirty="0">
              <a:solidFill>
                <a:schemeClr val="tx1"/>
              </a:solidFill>
            </a:endParaRPr>
          </a:p>
        </p:txBody>
      </p:sp>
      <p:grpSp>
        <p:nvGrpSpPr>
          <p:cNvPr id="15" name="グループ化 134"/>
          <p:cNvGrpSpPr/>
          <p:nvPr/>
        </p:nvGrpSpPr>
        <p:grpSpPr>
          <a:xfrm>
            <a:off x="7020272" y="4653850"/>
            <a:ext cx="2123728" cy="1080120"/>
            <a:chOff x="4644008" y="5229200"/>
            <a:chExt cx="2051720" cy="1080120"/>
          </a:xfrm>
        </p:grpSpPr>
        <p:sp>
          <p:nvSpPr>
            <p:cNvPr id="136" name="星 24 135"/>
            <p:cNvSpPr/>
            <p:nvPr/>
          </p:nvSpPr>
          <p:spPr>
            <a:xfrm>
              <a:off x="4644008" y="5229200"/>
              <a:ext cx="2051720" cy="1080120"/>
            </a:xfrm>
            <a:prstGeom prst="star24">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37" name="正方形/長方形 136"/>
            <p:cNvSpPr/>
            <p:nvPr/>
          </p:nvSpPr>
          <p:spPr>
            <a:xfrm>
              <a:off x="4997678" y="5517232"/>
              <a:ext cx="1440160"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区が</a:t>
              </a:r>
              <a:endParaRPr kumimoji="1" lang="en-US" altLang="ja-JP" sz="1400" b="1" dirty="0" smtClean="0">
                <a:solidFill>
                  <a:schemeClr val="bg1"/>
                </a:solidFill>
              </a:endParaRPr>
            </a:p>
            <a:p>
              <a:pPr algn="ctr"/>
              <a:r>
                <a:rPr kumimoji="1" lang="ja-JP" altLang="en-US" sz="1400" b="1" dirty="0" smtClean="0">
                  <a:solidFill>
                    <a:schemeClr val="bg1"/>
                  </a:solidFill>
                </a:rPr>
                <a:t>総合的に判断し、</a:t>
              </a:r>
              <a:endParaRPr kumimoji="1" lang="en-US" altLang="ja-JP" sz="1400" b="1" dirty="0" smtClean="0">
                <a:solidFill>
                  <a:schemeClr val="bg1"/>
                </a:solidFill>
              </a:endParaRPr>
            </a:p>
            <a:p>
              <a:pPr algn="ctr"/>
              <a:r>
                <a:rPr kumimoji="1" lang="ja-JP" altLang="en-US" sz="1400" b="1" dirty="0" smtClean="0">
                  <a:solidFill>
                    <a:schemeClr val="bg1"/>
                  </a:solidFill>
                </a:rPr>
                <a:t>対応を検討</a:t>
              </a:r>
              <a:endParaRPr kumimoji="1" lang="ja-JP" altLang="en-US" sz="1400" b="1" dirty="0">
                <a:solidFill>
                  <a:schemeClr val="bg1"/>
                </a:solidFill>
              </a:endParaRPr>
            </a:p>
          </p:txBody>
        </p:sp>
      </p:grpSp>
      <p:sp>
        <p:nvSpPr>
          <p:cNvPr id="57" name="正方形/長方形 27"/>
          <p:cNvSpPr>
            <a:spLocks noChangeArrowheads="1"/>
          </p:cNvSpPr>
          <p:nvPr/>
        </p:nvSpPr>
        <p:spPr bwMode="auto">
          <a:xfrm>
            <a:off x="8074566" y="662802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１４</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2062567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89"/>
          <p:cNvGrpSpPr/>
          <p:nvPr/>
        </p:nvGrpSpPr>
        <p:grpSpPr>
          <a:xfrm>
            <a:off x="141007" y="709684"/>
            <a:ext cx="8770908" cy="2129050"/>
            <a:chOff x="4655005" y="962726"/>
            <a:chExt cx="4212228" cy="2293256"/>
          </a:xfrm>
        </p:grpSpPr>
        <p:sp>
          <p:nvSpPr>
            <p:cNvPr id="119" name="正方形/長方形 118"/>
            <p:cNvSpPr/>
            <p:nvPr/>
          </p:nvSpPr>
          <p:spPr bwMode="auto">
            <a:xfrm>
              <a:off x="4655005" y="962726"/>
              <a:ext cx="4212228" cy="2293256"/>
            </a:xfrm>
            <a:prstGeom prst="rect">
              <a:avLst/>
            </a:prstGeom>
            <a:ln/>
            <a:extLst/>
          </p:spPr>
          <p:style>
            <a:lnRef idx="2">
              <a:schemeClr val="dk1"/>
            </a:lnRef>
            <a:fillRef idx="1">
              <a:schemeClr val="lt1"/>
            </a:fillRef>
            <a:effectRef idx="0">
              <a:schemeClr val="dk1"/>
            </a:effectRef>
            <a:fontRef idx="minor">
              <a:schemeClr val="dk1"/>
            </a:fontRef>
          </p:style>
          <p:txBody>
            <a:bodyPr wrap="none" rtlCol="0" anchor="ctr"/>
            <a:lstStyle/>
            <a:p>
              <a:pPr lvl="0"/>
              <a:endParaRPr lang="ja-JP" altLang="en-US" sz="1400"/>
            </a:p>
          </p:txBody>
        </p:sp>
        <p:sp>
          <p:nvSpPr>
            <p:cNvPr id="124" name="左右矢印吹き出し 123"/>
            <p:cNvSpPr/>
            <p:nvPr/>
          </p:nvSpPr>
          <p:spPr bwMode="auto">
            <a:xfrm>
              <a:off x="6307764" y="2120268"/>
              <a:ext cx="1374353" cy="783424"/>
            </a:xfrm>
            <a:prstGeom prst="leftRightArrowCallout">
              <a:avLst>
                <a:gd name="adj1" fmla="val 25000"/>
                <a:gd name="adj2" fmla="val 25000"/>
                <a:gd name="adj3" fmla="val 25000"/>
                <a:gd name="adj4" fmla="val 84115"/>
              </a:avLst>
            </a:prstGeom>
            <a:ln w="12700">
              <a:prstDash val="sysDash"/>
            </a:ln>
            <a:extLst/>
          </p:spPr>
          <p:style>
            <a:lnRef idx="2">
              <a:schemeClr val="dk1"/>
            </a:lnRef>
            <a:fillRef idx="1">
              <a:schemeClr val="lt1"/>
            </a:fillRef>
            <a:effectRef idx="0">
              <a:schemeClr val="dk1"/>
            </a:effectRef>
            <a:fontRef idx="minor">
              <a:schemeClr val="dk1"/>
            </a:fontRef>
          </p:style>
          <p:txBody>
            <a:bodyPr wrap="none" rtlCol="0" anchor="ctr"/>
            <a:lstStyle/>
            <a:p>
              <a:pPr>
                <a:lnSpc>
                  <a:spcPts val="1400"/>
                </a:lnSpc>
              </a:pPr>
              <a:r>
                <a:rPr lang="ja-JP" altLang="en-US" sz="1400" dirty="0" smtClean="0">
                  <a:latin typeface="HGP創英角ｺﾞｼｯｸUB" pitchFamily="50" charset="-128"/>
                  <a:ea typeface="HGP創英角ｺﾞｼｯｸUB" pitchFamily="50" charset="-128"/>
                  <a:cs typeface="Meiryo UI" pitchFamily="50" charset="-128"/>
                </a:rPr>
                <a:t>　　現在の</a:t>
              </a:r>
              <a:r>
                <a:rPr lang="en-US" altLang="ja-JP" sz="1400" dirty="0" smtClean="0">
                  <a:latin typeface="HGP創英角ｺﾞｼｯｸUB" pitchFamily="50" charset="-128"/>
                  <a:ea typeface="HGP創英角ｺﾞｼｯｸUB" pitchFamily="50" charset="-128"/>
                  <a:cs typeface="Meiryo UI" pitchFamily="50" charset="-128"/>
                </a:rPr>
                <a:t>24</a:t>
              </a:r>
              <a:r>
                <a:rPr lang="ja-JP" altLang="en-US" sz="1400" dirty="0" smtClean="0">
                  <a:latin typeface="HGP創英角ｺﾞｼｯｸUB" pitchFamily="50" charset="-128"/>
                  <a:ea typeface="HGP創英角ｺﾞｼｯｸUB" pitchFamily="50" charset="-128"/>
                  <a:cs typeface="Meiryo UI" pitchFamily="50" charset="-128"/>
                </a:rPr>
                <a:t>区単位で</a:t>
              </a:r>
              <a:endParaRPr lang="en-US" altLang="ja-JP" sz="1400" dirty="0" smtClean="0">
                <a:latin typeface="HGP創英角ｺﾞｼｯｸUB" pitchFamily="50" charset="-128"/>
                <a:ea typeface="HGP創英角ｺﾞｼｯｸUB" pitchFamily="50" charset="-128"/>
                <a:cs typeface="Meiryo UI" pitchFamily="50" charset="-128"/>
              </a:endParaRPr>
            </a:p>
            <a:p>
              <a:pPr>
                <a:lnSpc>
                  <a:spcPts val="1400"/>
                </a:lnSpc>
              </a:pPr>
              <a:r>
                <a:rPr lang="ja-JP" altLang="en-US" sz="1400" dirty="0">
                  <a:latin typeface="HGP創英角ｺﾞｼｯｸUB" pitchFamily="50" charset="-128"/>
                  <a:ea typeface="HGP創英角ｺﾞｼｯｸUB" pitchFamily="50" charset="-128"/>
                  <a:cs typeface="Meiryo UI" pitchFamily="50" charset="-128"/>
                </a:rPr>
                <a:t>　</a:t>
              </a:r>
              <a:r>
                <a:rPr lang="ja-JP" altLang="en-US" sz="1400" dirty="0" smtClean="0">
                  <a:latin typeface="HGP創英角ｺﾞｼｯｸUB" pitchFamily="50" charset="-128"/>
                  <a:ea typeface="HGP創英角ｺﾞｼｯｸUB" pitchFamily="50" charset="-128"/>
                  <a:cs typeface="Meiryo UI" pitchFamily="50" charset="-128"/>
                </a:rPr>
                <a:t>　</a:t>
              </a:r>
              <a:r>
                <a:rPr kumimoji="1" lang="ja-JP" altLang="en-US" sz="1400" dirty="0" smtClean="0">
                  <a:latin typeface="HGP創英角ｺﾞｼｯｸUB" pitchFamily="50" charset="-128"/>
                  <a:ea typeface="HGP創英角ｺﾞｼｯｸUB" pitchFamily="50" charset="-128"/>
                  <a:cs typeface="Meiryo UI" pitchFamily="50" charset="-128"/>
                </a:rPr>
                <a:t>地域自治区を設置し、</a:t>
              </a:r>
              <a:endParaRPr kumimoji="1" lang="en-US" altLang="ja-JP" sz="1400" dirty="0" smtClean="0">
                <a:latin typeface="HGP創英角ｺﾞｼｯｸUB" pitchFamily="50" charset="-128"/>
                <a:ea typeface="HGP創英角ｺﾞｼｯｸUB" pitchFamily="50" charset="-128"/>
                <a:cs typeface="Meiryo UI" pitchFamily="50" charset="-128"/>
              </a:endParaRPr>
            </a:p>
            <a:p>
              <a:pPr>
                <a:lnSpc>
                  <a:spcPts val="1400"/>
                </a:lnSpc>
              </a:pPr>
              <a:r>
                <a:rPr lang="ja-JP" altLang="en-US" sz="1400" dirty="0" smtClean="0">
                  <a:latin typeface="HGP創英角ｺﾞｼｯｸUB" pitchFamily="50" charset="-128"/>
                  <a:ea typeface="HGP創英角ｺﾞｼｯｸUB" pitchFamily="50" charset="-128"/>
                  <a:cs typeface="Meiryo UI" pitchFamily="50" charset="-128"/>
                </a:rPr>
                <a:t>　　窓口サービス等を実施</a:t>
              </a:r>
              <a:endParaRPr kumimoji="1" lang="ja-JP" altLang="en-US" sz="1400" dirty="0" smtClean="0">
                <a:latin typeface="HGP創英角ｺﾞｼｯｸUB" pitchFamily="50" charset="-128"/>
                <a:ea typeface="HGP創英角ｺﾞｼｯｸUB" pitchFamily="50" charset="-128"/>
                <a:cs typeface="Meiryo UI" pitchFamily="50" charset="-128"/>
              </a:endParaRPr>
            </a:p>
          </p:txBody>
        </p:sp>
        <p:grpSp>
          <p:nvGrpSpPr>
            <p:cNvPr id="5" name="グループ化 121"/>
            <p:cNvGrpSpPr/>
            <p:nvPr/>
          </p:nvGrpSpPr>
          <p:grpSpPr>
            <a:xfrm>
              <a:off x="5226805" y="1440582"/>
              <a:ext cx="2870294" cy="651600"/>
              <a:chOff x="4590368" y="1534954"/>
              <a:chExt cx="3309335" cy="1031760"/>
            </a:xfrm>
          </p:grpSpPr>
          <p:cxnSp>
            <p:nvCxnSpPr>
              <p:cNvPr id="191" name="直線コネクタ 190"/>
              <p:cNvCxnSpPr/>
              <p:nvPr/>
            </p:nvCxnSpPr>
            <p:spPr>
              <a:xfrm flipV="1">
                <a:off x="7899703" y="1544480"/>
                <a:ext cx="0" cy="29889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2" name="正方形/長方形 191"/>
              <p:cNvSpPr/>
              <p:nvPr/>
            </p:nvSpPr>
            <p:spPr>
              <a:xfrm>
                <a:off x="5833553" y="1774116"/>
                <a:ext cx="1627563" cy="3926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総合</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区（８区）</a:t>
                </a:r>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93" name="Rectangle 10"/>
              <p:cNvSpPr>
                <a:spLocks noChangeArrowheads="1"/>
              </p:cNvSpPr>
              <p:nvPr/>
            </p:nvSpPr>
            <p:spPr bwMode="auto">
              <a:xfrm>
                <a:off x="5946000" y="2237647"/>
                <a:ext cx="1379080" cy="329067"/>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400" dirty="0" smtClean="0">
                    <a:solidFill>
                      <a:srgbClr val="000000"/>
                    </a:solidFill>
                    <a:ea typeface="ＭＳ Ｐゴシック" charset="-128"/>
                  </a:rPr>
                  <a:t>・ </a:t>
                </a:r>
                <a:r>
                  <a:rPr lang="ja-JP" altLang="en-US" sz="1400" dirty="0">
                    <a:solidFill>
                      <a:srgbClr val="000000"/>
                    </a:solidFill>
                    <a:ea typeface="ＭＳ Ｐゴシック" charset="-128"/>
                  </a:rPr>
                  <a:t>・ </a:t>
                </a:r>
                <a:r>
                  <a:rPr lang="ja-JP" altLang="en-US" sz="1400" dirty="0" smtClean="0">
                    <a:solidFill>
                      <a:srgbClr val="000000"/>
                    </a:solidFill>
                    <a:ea typeface="ＭＳ Ｐゴシック" charset="-128"/>
                  </a:rPr>
                  <a:t>・ ・ ・ ・</a:t>
                </a:r>
                <a:endParaRPr lang="en-US" altLang="ja-JP" sz="1400" dirty="0" smtClean="0">
                  <a:solidFill>
                    <a:srgbClr val="000000"/>
                  </a:solidFill>
                  <a:ea typeface="ＭＳ Ｐゴシック" charset="-128"/>
                </a:endParaRPr>
              </a:p>
            </p:txBody>
          </p:sp>
          <p:cxnSp>
            <p:nvCxnSpPr>
              <p:cNvPr id="197" name="直線コネクタ 196"/>
              <p:cNvCxnSpPr/>
              <p:nvPr/>
            </p:nvCxnSpPr>
            <p:spPr>
              <a:xfrm>
                <a:off x="4590368" y="1534954"/>
                <a:ext cx="3309333"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a:xfrm flipV="1">
                <a:off x="4590370" y="1534954"/>
                <a:ext cx="0" cy="29889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3" name="直線コネクタ 212"/>
              <p:cNvCxnSpPr/>
              <p:nvPr/>
            </p:nvCxnSpPr>
            <p:spPr>
              <a:xfrm flipV="1">
                <a:off x="5381739" y="1534954"/>
                <a:ext cx="0" cy="29889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grpSp>
        <p:nvGrpSpPr>
          <p:cNvPr id="6" name="グループ化 94"/>
          <p:cNvGrpSpPr/>
          <p:nvPr/>
        </p:nvGrpSpPr>
        <p:grpSpPr>
          <a:xfrm>
            <a:off x="251520" y="3429000"/>
            <a:ext cx="8741104" cy="2881237"/>
            <a:chOff x="379800" y="3696291"/>
            <a:chExt cx="8741104" cy="2881237"/>
          </a:xfrm>
        </p:grpSpPr>
        <p:sp>
          <p:nvSpPr>
            <p:cNvPr id="154" name="正方形/長方形 153"/>
            <p:cNvSpPr/>
            <p:nvPr/>
          </p:nvSpPr>
          <p:spPr bwMode="auto">
            <a:xfrm>
              <a:off x="393868" y="3811420"/>
              <a:ext cx="1547664" cy="1253940"/>
            </a:xfrm>
            <a:prstGeom prst="rect">
              <a:avLst/>
            </a:prstGeom>
            <a:solidFill>
              <a:schemeClr val="tx2"/>
            </a:solidFill>
            <a:ln w="25400">
              <a:noFill/>
            </a:ln>
            <a:effectLst/>
            <a:extLst/>
          </p:spPr>
          <p:txBody>
            <a:bodyPr vert="horz" wrap="none"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総合区</a:t>
              </a:r>
              <a:endPar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８区単位で実施</a:t>
              </a:r>
              <a:r>
                <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55" name="正方形/長方形 154"/>
            <p:cNvSpPr/>
            <p:nvPr/>
          </p:nvSpPr>
          <p:spPr bwMode="auto">
            <a:xfrm>
              <a:off x="379800" y="5209376"/>
              <a:ext cx="1546654" cy="1247971"/>
            </a:xfrm>
            <a:prstGeom prst="rect">
              <a:avLst/>
            </a:prstGeom>
            <a:solidFill>
              <a:schemeClr val="tx2"/>
            </a:solidFill>
            <a:ln w="25400">
              <a:noFill/>
            </a:ln>
            <a:effectLst/>
            <a:extLst/>
          </p:spPr>
          <p:txBody>
            <a:bodyPr vert="horz" wrap="none"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地域自治区</a:t>
              </a:r>
              <a:endParaRPr kumimoji="1"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現在の</a:t>
              </a:r>
              <a:r>
                <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区単位で</a:t>
              </a:r>
              <a:endPar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a:t>
              </a:r>
              <a:r>
                <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92"/>
            <p:cNvGrpSpPr/>
            <p:nvPr/>
          </p:nvGrpSpPr>
          <p:grpSpPr>
            <a:xfrm>
              <a:off x="5880544" y="3713413"/>
              <a:ext cx="3240360" cy="2864115"/>
              <a:chOff x="5838340" y="3572733"/>
              <a:chExt cx="3240360" cy="2864115"/>
            </a:xfrm>
          </p:grpSpPr>
          <p:sp>
            <p:nvSpPr>
              <p:cNvPr id="150" name="角丸四角形 149"/>
              <p:cNvSpPr/>
              <p:nvPr/>
            </p:nvSpPr>
            <p:spPr bwMode="auto">
              <a:xfrm>
                <a:off x="5838340" y="3572733"/>
                <a:ext cx="3240360" cy="2864115"/>
              </a:xfrm>
              <a:prstGeom prst="roundRect">
                <a:avLst>
                  <a:gd name="adj" fmla="val 6341"/>
                </a:avLst>
              </a:prstGeom>
              <a:solidFill>
                <a:schemeClr val="accent6">
                  <a:lumMod val="40000"/>
                  <a:lumOff val="6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角丸四角形 150"/>
              <p:cNvSpPr/>
              <p:nvPr/>
            </p:nvSpPr>
            <p:spPr bwMode="auto">
              <a:xfrm>
                <a:off x="5954220" y="4924680"/>
                <a:ext cx="3043772" cy="1446822"/>
              </a:xfrm>
              <a:prstGeom prst="roundRect">
                <a:avLst>
                  <a:gd name="adj" fmla="val 7870"/>
                </a:avLst>
              </a:prstGeom>
              <a:solidFill>
                <a:schemeClr val="accent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住民に直接接することが求められる</a:t>
                </a:r>
                <a:endPar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窓口サービス</a:t>
                </a:r>
                <a:endPar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spc="-70" dirty="0" smtClean="0">
                    <a:solidFill>
                      <a:schemeClr val="bg1"/>
                    </a:solidFill>
                    <a:latin typeface="HG丸ｺﾞｼｯｸM-PRO" panose="020F0600000000000000" pitchFamily="50" charset="-128"/>
                    <a:ea typeface="HG丸ｺﾞｼｯｸM-PRO" panose="020F0600000000000000" pitchFamily="50" charset="-128"/>
                    <a:cs typeface="Meiryo UI" panose="020B0604030504040204" pitchFamily="50" charset="-128"/>
                  </a:rPr>
                  <a:t>（住民基本台帳、戸籍、保健・福祉サービス等）</a:t>
                </a:r>
                <a:endParaRPr lang="en-US" altLang="ja-JP" sz="1100" spc="-70" dirty="0" smtClean="0">
                  <a:solidFill>
                    <a:schemeClr val="bg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lang="en-US" altLang="ja-JP"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地域に密着した事務</a:t>
                </a:r>
                <a:endPar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bg1"/>
                    </a:solidFill>
                    <a:latin typeface="HG丸ｺﾞｼｯｸM-PRO" panose="020F0600000000000000" pitchFamily="50" charset="-128"/>
                    <a:ea typeface="HG丸ｺﾞｼｯｸM-PRO" panose="020F0600000000000000" pitchFamily="50" charset="-128"/>
                    <a:cs typeface="Meiryo UI" panose="020B0604030504040204" pitchFamily="50" charset="-128"/>
                  </a:rPr>
                  <a:t>（地域自治区における地域協議会の運営、</a:t>
                </a:r>
                <a:endParaRPr lang="en-US" altLang="ja-JP" sz="1100" dirty="0" smtClean="0">
                  <a:solidFill>
                    <a:schemeClr val="bg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r>
                  <a:rPr lang="ja-JP" altLang="en-US" sz="1100" b="1" dirty="0" smtClean="0">
                    <a:solidFill>
                      <a:schemeClr val="bg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100" dirty="0" smtClean="0">
                    <a:solidFill>
                      <a:schemeClr val="bg1"/>
                    </a:solidFill>
                    <a:latin typeface="HG丸ｺﾞｼｯｸM-PRO" panose="020F0600000000000000" pitchFamily="50" charset="-128"/>
                    <a:ea typeface="HG丸ｺﾞｼｯｸM-PRO" panose="020F0600000000000000" pitchFamily="50" charset="-128"/>
                    <a:cs typeface="Meiryo UI" panose="020B0604030504040204" pitchFamily="50" charset="-128"/>
                  </a:rPr>
                  <a:t>地域活動協議会への支援事務等）</a:t>
                </a:r>
                <a:endParaRPr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7" name="正方形/長方形 156"/>
              <p:cNvSpPr/>
              <p:nvPr/>
            </p:nvSpPr>
            <p:spPr bwMode="auto">
              <a:xfrm>
                <a:off x="5982356" y="3644196"/>
                <a:ext cx="2952328" cy="1280484"/>
              </a:xfrm>
              <a:prstGeom prst="rect">
                <a:avLst/>
              </a:prstGeom>
              <a:noFill/>
              <a:ln>
                <a:noFill/>
              </a:ln>
              <a:extLst/>
            </p:spPr>
            <p:style>
              <a:lnRef idx="2">
                <a:schemeClr val="dk1"/>
              </a:lnRef>
              <a:fillRef idx="1">
                <a:schemeClr val="lt1"/>
              </a:fillRef>
              <a:effectRef idx="0">
                <a:schemeClr val="dk1"/>
              </a:effectRef>
              <a:fontRef idx="minor">
                <a:schemeClr val="dk1"/>
              </a:fontRef>
            </p:style>
            <p:txBody>
              <a:bodyPr wrap="none" rtlCol="0" anchor="ct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総合区域内の事務に関する政策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企画機能</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b="1" dirty="0">
                  <a:latin typeface="Meiryo UI" panose="020B0604030504040204" pitchFamily="50" charset="-128"/>
                  <a:ea typeface="Meiryo UI" panose="020B0604030504040204" pitchFamily="50" charset="-128"/>
                  <a:cs typeface="Microsoft Himalaya" panose="01010100010101010101" pitchFamily="2" charset="0"/>
                </a:endParaRPr>
              </a:p>
              <a:p>
                <a:r>
                  <a:rPr lang="ja-JP" altLang="en-US" sz="1400" b="1" dirty="0" smtClean="0">
                    <a:latin typeface="Meiryo UI" panose="020B0604030504040204" pitchFamily="50" charset="-128"/>
                    <a:ea typeface="Meiryo UI" panose="020B0604030504040204" pitchFamily="50" charset="-128"/>
                    <a:cs typeface="Microsoft Himalaya" panose="01010100010101010101" pitchFamily="2" charset="0"/>
                  </a:rPr>
                  <a:t>○　局からの移管事務</a:t>
                </a:r>
                <a:endParaRPr lang="en-US" altLang="ja-JP" sz="1400" b="1" dirty="0">
                  <a:latin typeface="Meiryo UI" panose="020B0604030504040204" pitchFamily="50" charset="-128"/>
                  <a:ea typeface="Meiryo UI" panose="020B0604030504040204" pitchFamily="50" charset="-128"/>
                  <a:cs typeface="Microsoft Himalaya" panose="01010100010101010101" pitchFamily="2" charset="0"/>
                </a:endParaRPr>
              </a:p>
              <a:p>
                <a:endParaRPr lang="en-US" altLang="ja-JP" sz="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現在の</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区単位で実施している</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事務を一部集約化</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93"/>
            <p:cNvGrpSpPr/>
            <p:nvPr/>
          </p:nvGrpSpPr>
          <p:grpSpPr>
            <a:xfrm>
              <a:off x="2035984" y="3696291"/>
              <a:ext cx="3846994" cy="2809229"/>
              <a:chOff x="1819960" y="3682223"/>
              <a:chExt cx="3846994" cy="2809229"/>
            </a:xfrm>
          </p:grpSpPr>
          <p:sp>
            <p:nvSpPr>
              <p:cNvPr id="14" name="角丸四角形 13"/>
              <p:cNvSpPr/>
              <p:nvPr/>
            </p:nvSpPr>
            <p:spPr bwMode="auto">
              <a:xfrm>
                <a:off x="1819960" y="3682223"/>
                <a:ext cx="3428080" cy="2809229"/>
              </a:xfrm>
              <a:prstGeom prst="roundRect">
                <a:avLst>
                  <a:gd name="adj" fmla="val 3547"/>
                </a:avLst>
              </a:prstGeom>
              <a:noFill/>
              <a:ln w="12700">
                <a:solidFill>
                  <a:schemeClr val="tx1"/>
                </a:solidFill>
              </a:ln>
              <a:effectLst/>
              <a:extLst/>
            </p:spPr>
            <p:txBody>
              <a:bodyPr wrap="none" rtlCol="0" anchor="t"/>
              <a:lstStyle/>
              <a:p>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6"/>
              <p:cNvGrpSpPr/>
              <p:nvPr/>
            </p:nvGrpSpPr>
            <p:grpSpPr>
              <a:xfrm>
                <a:off x="1963976" y="3775534"/>
                <a:ext cx="3702978" cy="1347765"/>
                <a:chOff x="363250" y="3772153"/>
                <a:chExt cx="3702978" cy="1347765"/>
              </a:xfrm>
            </p:grpSpPr>
            <p:sp>
              <p:nvSpPr>
                <p:cNvPr id="3" name="右矢印吹き出し 2"/>
                <p:cNvSpPr/>
                <p:nvPr/>
              </p:nvSpPr>
              <p:spPr bwMode="auto">
                <a:xfrm>
                  <a:off x="363250" y="3772153"/>
                  <a:ext cx="3702978" cy="1347765"/>
                </a:xfrm>
                <a:prstGeom prst="rightArrowCallout">
                  <a:avLst>
                    <a:gd name="adj1" fmla="val 28602"/>
                    <a:gd name="adj2" fmla="val 30403"/>
                    <a:gd name="adj3" fmla="val 21232"/>
                    <a:gd name="adj4" fmla="val 86562"/>
                  </a:avLst>
                </a:prstGeom>
                <a:solidFill>
                  <a:schemeClr val="tx2">
                    <a:lumMod val="60000"/>
                    <a:lumOff val="40000"/>
                  </a:schemeClr>
                </a:solidFill>
                <a:ln>
                  <a:noFill/>
                </a:ln>
                <a:effectLst/>
                <a:extLst/>
              </p:spPr>
              <p:txBody>
                <a:bodyPr wrap="none" rtlCol="0" anchor="ctr"/>
                <a:lstStyle/>
                <a:p>
                  <a:pPr algn="ct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bwMode="auto">
                <a:xfrm>
                  <a:off x="507266" y="3967791"/>
                  <a:ext cx="2808312" cy="528362"/>
                </a:xfrm>
                <a:prstGeom prst="roundRect">
                  <a:avLst>
                    <a:gd name="adj" fmla="val 7140"/>
                  </a:avLst>
                </a:prstGeom>
                <a:ln w="6350"/>
                <a:extLst/>
              </p:spPr>
              <p:style>
                <a:lnRef idx="2">
                  <a:schemeClr val="dk1"/>
                </a:lnRef>
                <a:fillRef idx="1">
                  <a:schemeClr val="lt1"/>
                </a:fillRef>
                <a:effectRef idx="0">
                  <a:schemeClr val="dk1"/>
                </a:effectRef>
                <a:fontRef idx="minor">
                  <a:schemeClr val="dk1"/>
                </a:fontRef>
              </p:style>
              <p:txBody>
                <a:bodyPr wrap="none" rtlCol="0" anchor="t"/>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総合区長が、区に関する事務</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を総合的かつ</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包括的に推進</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bwMode="auto">
                <a:xfrm>
                  <a:off x="507267" y="4603533"/>
                  <a:ext cx="2808312" cy="399975"/>
                </a:xfrm>
                <a:prstGeom prst="roundRect">
                  <a:avLst>
                    <a:gd name="adj" fmla="val 8547"/>
                  </a:avLst>
                </a:prstGeom>
                <a:ln w="6350"/>
                <a:extLst/>
              </p:spPr>
              <p:style>
                <a:lnRef idx="2">
                  <a:schemeClr val="dk1"/>
                </a:lnRef>
                <a:fillRef idx="1">
                  <a:schemeClr val="lt1"/>
                </a:fillRef>
                <a:effectRef idx="0">
                  <a:schemeClr val="dk1"/>
                </a:effectRef>
                <a:fontRef idx="minor">
                  <a:schemeClr val="dk1"/>
                </a:fontRef>
              </p:style>
              <p:txBody>
                <a:bodyPr wrap="none" rtlCol="0" anchor="ctr" anchorCtr="0"/>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効率性、専門性の確保</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0" name="グループ化 85"/>
              <p:cNvGrpSpPr/>
              <p:nvPr/>
            </p:nvGrpSpPr>
            <p:grpSpPr>
              <a:xfrm>
                <a:off x="1963976" y="5267316"/>
                <a:ext cx="3690627" cy="1152128"/>
                <a:chOff x="363249" y="5288179"/>
                <a:chExt cx="3690627" cy="1152128"/>
              </a:xfrm>
            </p:grpSpPr>
            <p:sp>
              <p:nvSpPr>
                <p:cNvPr id="19" name="右矢印吹き出し 18"/>
                <p:cNvSpPr/>
                <p:nvPr/>
              </p:nvSpPr>
              <p:spPr bwMode="auto">
                <a:xfrm>
                  <a:off x="363249" y="5288179"/>
                  <a:ext cx="3690627" cy="1152128"/>
                </a:xfrm>
                <a:prstGeom prst="rightArrowCallout">
                  <a:avLst>
                    <a:gd name="adj1" fmla="val 25000"/>
                    <a:gd name="adj2" fmla="val 25000"/>
                    <a:gd name="adj3" fmla="val 21939"/>
                    <a:gd name="adj4" fmla="val 87162"/>
                  </a:avLst>
                </a:prstGeom>
                <a:solidFill>
                  <a:schemeClr val="tx2">
                    <a:lumMod val="60000"/>
                    <a:lumOff val="40000"/>
                  </a:schemeClr>
                </a:solidFill>
                <a:ln>
                  <a:noFill/>
                </a:ln>
                <a:effectLst/>
                <a:extLst/>
              </p:spPr>
              <p:txBody>
                <a:bodyPr wrap="none" rtlCol="0" anchor="ctr"/>
                <a:lstStyle/>
                <a:p>
                  <a:pPr algn="ct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bwMode="auto">
                <a:xfrm>
                  <a:off x="507265" y="5360187"/>
                  <a:ext cx="2808312" cy="395850"/>
                </a:xfrm>
                <a:prstGeom prst="roundRect">
                  <a:avLst>
                    <a:gd name="adj" fmla="val 9680"/>
                  </a:avLst>
                </a:prstGeom>
                <a:ln w="6350"/>
                <a:extLst/>
              </p:spPr>
              <p:style>
                <a:lnRef idx="2">
                  <a:schemeClr val="dk1"/>
                </a:lnRef>
                <a:fillRef idx="1">
                  <a:schemeClr val="lt1"/>
                </a:fillRef>
                <a:effectRef idx="0">
                  <a:schemeClr val="dk1"/>
                </a:effectRef>
                <a:fontRef idx="minor">
                  <a:schemeClr val="dk1"/>
                </a:fontRef>
              </p:style>
              <p:txBody>
                <a:bodyPr wrap="none" rtlCol="0" anchor="ctr" anchorCtr="0"/>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住民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の利便性</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bwMode="auto">
                <a:xfrm>
                  <a:off x="507265" y="5864243"/>
                  <a:ext cx="2808312" cy="504056"/>
                </a:xfrm>
                <a:prstGeom prst="roundRect">
                  <a:avLst>
                    <a:gd name="adj" fmla="val 9680"/>
                  </a:avLst>
                </a:prstGeom>
                <a:ln w="6350"/>
                <a:extLst/>
              </p:spPr>
              <p:style>
                <a:lnRef idx="2">
                  <a:schemeClr val="dk1"/>
                </a:lnRef>
                <a:fillRef idx="1">
                  <a:schemeClr val="lt1"/>
                </a:fillRef>
                <a:effectRef idx="0">
                  <a:schemeClr val="dk1"/>
                </a:effectRef>
                <a:fontRef idx="minor">
                  <a:schemeClr val="dk1"/>
                </a:fontRef>
              </p:style>
              <p:txBody>
                <a:bodyPr wrap="none" rtlCol="0" anchor="t"/>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住民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の多様な意見を</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区政運営</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に反映</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grpSp>
      </p:grpSp>
      <p:sp>
        <p:nvSpPr>
          <p:cNvPr id="115" name="正方形/長方形 114"/>
          <p:cNvSpPr/>
          <p:nvPr/>
        </p:nvSpPr>
        <p:spPr>
          <a:xfrm>
            <a:off x="2413428" y="1252881"/>
            <a:ext cx="718411" cy="288032"/>
          </a:xfrm>
          <a:prstGeom prst="rect">
            <a:avLst/>
          </a:prstGeom>
          <a:solidFill>
            <a:schemeClr val="accent3">
              <a:lumMod val="60000"/>
              <a:lumOff val="40000"/>
            </a:schemeClr>
          </a:solidFill>
          <a:ln w="12700"/>
        </p:spPr>
        <p:style>
          <a:lnRef idx="2">
            <a:schemeClr val="accent1"/>
          </a:lnRef>
          <a:fillRef idx="1">
            <a:schemeClr val="lt1"/>
          </a:fillRef>
          <a:effectRef idx="0">
            <a:schemeClr val="accent1"/>
          </a:effectRef>
          <a:fontRef idx="minor">
            <a:schemeClr val="dk1"/>
          </a:fontRef>
        </p:style>
        <p:txBody>
          <a:bodyPr vert="horz" rtlCol="0" anchor="ctr"/>
          <a:lstStyle/>
          <a:p>
            <a:pPr algn="ctr"/>
            <a:r>
              <a:rPr kumimoji="1" lang="ja-JP" altLang="en-US" sz="1300" b="1" dirty="0" smtClean="0">
                <a:solidFill>
                  <a:schemeClr val="tx1"/>
                </a:solidFill>
                <a:latin typeface="ＭＳ Ｐゴシック" panose="020B0600070205080204" pitchFamily="50" charset="-128"/>
                <a:ea typeface="ＭＳ Ｐゴシック" panose="020B0600070205080204" pitchFamily="50" charset="-128"/>
              </a:rPr>
              <a:t>総合区</a:t>
            </a: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sp>
        <p:nvSpPr>
          <p:cNvPr id="116" name="正方形/長方形 115"/>
          <p:cNvSpPr/>
          <p:nvPr/>
        </p:nvSpPr>
        <p:spPr>
          <a:xfrm>
            <a:off x="972734" y="1252881"/>
            <a:ext cx="730812" cy="288032"/>
          </a:xfrm>
          <a:prstGeom prst="rect">
            <a:avLst/>
          </a:prstGeom>
          <a:solidFill>
            <a:schemeClr val="accent3">
              <a:lumMod val="60000"/>
              <a:lumOff val="40000"/>
            </a:schemeClr>
          </a:solidFill>
          <a:ln w="12700"/>
        </p:spPr>
        <p:style>
          <a:lnRef idx="2">
            <a:schemeClr val="accent1"/>
          </a:lnRef>
          <a:fillRef idx="1">
            <a:schemeClr val="lt1"/>
          </a:fillRef>
          <a:effectRef idx="0">
            <a:schemeClr val="accent1"/>
          </a:effectRef>
          <a:fontRef idx="minor">
            <a:schemeClr val="dk1"/>
          </a:fontRef>
        </p:style>
        <p:txBody>
          <a:bodyPr vert="horz" rtlCol="0" anchor="ctr"/>
          <a:lstStyle/>
          <a:p>
            <a:pPr algn="ctr"/>
            <a:r>
              <a:rPr kumimoji="1" lang="ja-JP" altLang="en-US" sz="1300" b="1" dirty="0" smtClean="0">
                <a:solidFill>
                  <a:schemeClr val="tx1"/>
                </a:solidFill>
                <a:latin typeface="ＭＳ Ｐゴシック" panose="020B0600070205080204" pitchFamily="50" charset="-128"/>
                <a:ea typeface="ＭＳ Ｐゴシック" panose="020B0600070205080204" pitchFamily="50" charset="-128"/>
              </a:rPr>
              <a:t>総合区</a:t>
            </a: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grpSp>
        <p:nvGrpSpPr>
          <p:cNvPr id="11" name="グループ化 261"/>
          <p:cNvGrpSpPr/>
          <p:nvPr/>
        </p:nvGrpSpPr>
        <p:grpSpPr>
          <a:xfrm>
            <a:off x="6749109" y="1726694"/>
            <a:ext cx="1135259" cy="362667"/>
            <a:chOff x="2284614" y="3038197"/>
            <a:chExt cx="1135258" cy="362667"/>
          </a:xfrm>
        </p:grpSpPr>
        <p:sp>
          <p:nvSpPr>
            <p:cNvPr id="263" name="正方形/長方形 262"/>
            <p:cNvSpPr/>
            <p:nvPr/>
          </p:nvSpPr>
          <p:spPr>
            <a:xfrm>
              <a:off x="2284614" y="3184841"/>
              <a:ext cx="396259" cy="216023"/>
            </a:xfrm>
            <a:prstGeom prst="rect">
              <a:avLst/>
            </a:prstGeom>
            <a:solidFill>
              <a:schemeClr val="accent3">
                <a:lumMod val="60000"/>
                <a:lumOff val="40000"/>
              </a:schemeClr>
            </a:solidFill>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sp>
          <p:nvSpPr>
            <p:cNvPr id="264" name="正方形/長方形 263"/>
            <p:cNvSpPr/>
            <p:nvPr/>
          </p:nvSpPr>
          <p:spPr>
            <a:xfrm>
              <a:off x="3023613" y="3184841"/>
              <a:ext cx="396259" cy="216023"/>
            </a:xfrm>
            <a:prstGeom prst="rect">
              <a:avLst/>
            </a:prstGeom>
            <a:solidFill>
              <a:schemeClr val="accent3">
                <a:lumMod val="60000"/>
                <a:lumOff val="40000"/>
              </a:schemeClr>
            </a:solidFill>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265" name="直線コネクタ 264"/>
            <p:cNvCxnSpPr/>
            <p:nvPr/>
          </p:nvCxnSpPr>
          <p:spPr>
            <a:xfrm>
              <a:off x="2495754" y="3040825"/>
              <a:ext cx="739002"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6" name="直線コネクタ 265"/>
            <p:cNvCxnSpPr/>
            <p:nvPr/>
          </p:nvCxnSpPr>
          <p:spPr>
            <a:xfrm flipV="1">
              <a:off x="2496812" y="3040545"/>
              <a:ext cx="2815" cy="144296"/>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7" name="直線コネクタ 266"/>
            <p:cNvCxnSpPr/>
            <p:nvPr/>
          </p:nvCxnSpPr>
          <p:spPr>
            <a:xfrm flipV="1">
              <a:off x="3234476" y="3038197"/>
              <a:ext cx="2815" cy="144296"/>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269" name="正方形/長方形 268"/>
          <p:cNvSpPr/>
          <p:nvPr/>
        </p:nvSpPr>
        <p:spPr>
          <a:xfrm>
            <a:off x="3203848" y="1294647"/>
            <a:ext cx="2919965" cy="17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70" name="正方形/長方形 269"/>
          <p:cNvSpPr/>
          <p:nvPr/>
        </p:nvSpPr>
        <p:spPr>
          <a:xfrm>
            <a:off x="6965134" y="1237934"/>
            <a:ext cx="718411" cy="288032"/>
          </a:xfrm>
          <a:prstGeom prst="rect">
            <a:avLst/>
          </a:prstGeom>
          <a:solidFill>
            <a:schemeClr val="accent3">
              <a:lumMod val="60000"/>
              <a:lumOff val="40000"/>
            </a:schemeClr>
          </a:solidFill>
          <a:ln w="12700"/>
        </p:spPr>
        <p:style>
          <a:lnRef idx="2">
            <a:schemeClr val="accent1"/>
          </a:lnRef>
          <a:fillRef idx="1">
            <a:schemeClr val="lt1"/>
          </a:fillRef>
          <a:effectRef idx="0">
            <a:schemeClr val="accent1"/>
          </a:effectRef>
          <a:fontRef idx="minor">
            <a:schemeClr val="dk1"/>
          </a:fontRef>
        </p:style>
        <p:txBody>
          <a:bodyPr vert="horz" rtlCol="0" anchor="ctr"/>
          <a:lstStyle/>
          <a:p>
            <a:pPr algn="ctr"/>
            <a:r>
              <a:rPr kumimoji="1" lang="ja-JP" altLang="en-US" sz="1300" b="1" dirty="0" smtClean="0">
                <a:solidFill>
                  <a:schemeClr val="tx1"/>
                </a:solidFill>
                <a:latin typeface="ＭＳ Ｐゴシック" panose="020B0600070205080204" pitchFamily="50" charset="-128"/>
                <a:ea typeface="ＭＳ Ｐゴシック" panose="020B0600070205080204" pitchFamily="50" charset="-128"/>
              </a:rPr>
              <a:t>総合区</a:t>
            </a: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sp>
        <p:nvSpPr>
          <p:cNvPr id="74" name="円/楕円 73"/>
          <p:cNvSpPr/>
          <p:nvPr/>
        </p:nvSpPr>
        <p:spPr bwMode="auto">
          <a:xfrm>
            <a:off x="2513572" y="3299052"/>
            <a:ext cx="2304256" cy="360040"/>
          </a:xfrm>
          <a:prstGeom prst="ellipse">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事務分担の視点</a:t>
            </a:r>
          </a:p>
        </p:txBody>
      </p:sp>
      <p:grpSp>
        <p:nvGrpSpPr>
          <p:cNvPr id="12" name="グループ化 62"/>
          <p:cNvGrpSpPr/>
          <p:nvPr/>
        </p:nvGrpSpPr>
        <p:grpSpPr>
          <a:xfrm>
            <a:off x="2172069" y="1552067"/>
            <a:ext cx="1135259" cy="556344"/>
            <a:chOff x="2172069" y="1930900"/>
            <a:chExt cx="1135259" cy="556344"/>
          </a:xfrm>
        </p:grpSpPr>
        <p:grpSp>
          <p:nvGrpSpPr>
            <p:cNvPr id="13" name="グループ化 219"/>
            <p:cNvGrpSpPr/>
            <p:nvPr/>
          </p:nvGrpSpPr>
          <p:grpSpPr>
            <a:xfrm>
              <a:off x="2172069" y="2124577"/>
              <a:ext cx="1135259" cy="362667"/>
              <a:chOff x="2284614" y="3038197"/>
              <a:chExt cx="1135258" cy="362667"/>
            </a:xfrm>
          </p:grpSpPr>
          <p:sp>
            <p:nvSpPr>
              <p:cNvPr id="141" name="正方形/長方形 140"/>
              <p:cNvSpPr/>
              <p:nvPr/>
            </p:nvSpPr>
            <p:spPr>
              <a:xfrm>
                <a:off x="2284614" y="3184841"/>
                <a:ext cx="396259" cy="216023"/>
              </a:xfrm>
              <a:prstGeom prst="rect">
                <a:avLst/>
              </a:prstGeom>
              <a:solidFill>
                <a:schemeClr val="accent3">
                  <a:lumMod val="60000"/>
                  <a:lumOff val="40000"/>
                </a:schemeClr>
              </a:solidFill>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sp>
            <p:nvSpPr>
              <p:cNvPr id="142" name="正方形/長方形 141"/>
              <p:cNvSpPr/>
              <p:nvPr/>
            </p:nvSpPr>
            <p:spPr>
              <a:xfrm>
                <a:off x="3023613" y="3184841"/>
                <a:ext cx="396259" cy="216023"/>
              </a:xfrm>
              <a:prstGeom prst="rect">
                <a:avLst/>
              </a:prstGeom>
              <a:solidFill>
                <a:schemeClr val="accent3">
                  <a:lumMod val="60000"/>
                  <a:lumOff val="40000"/>
                </a:schemeClr>
              </a:solidFill>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143" name="直線コネクタ 142"/>
              <p:cNvCxnSpPr/>
              <p:nvPr/>
            </p:nvCxnSpPr>
            <p:spPr>
              <a:xfrm>
                <a:off x="2495754" y="3040825"/>
                <a:ext cx="739002"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a:xfrm flipV="1">
                <a:off x="2496812" y="3040545"/>
                <a:ext cx="2815" cy="144296"/>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flipV="1">
                <a:off x="3234476" y="3038197"/>
                <a:ext cx="2815" cy="144296"/>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60" name="直線コネクタ 59"/>
            <p:cNvCxnSpPr/>
            <p:nvPr/>
          </p:nvCxnSpPr>
          <p:spPr>
            <a:xfrm flipV="1">
              <a:off x="2757732" y="1930900"/>
              <a:ext cx="0" cy="175247"/>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8" name="グループ化 61"/>
          <p:cNvGrpSpPr/>
          <p:nvPr/>
        </p:nvGrpSpPr>
        <p:grpSpPr>
          <a:xfrm>
            <a:off x="756709" y="1552067"/>
            <a:ext cx="1135259" cy="556344"/>
            <a:chOff x="756709" y="1930900"/>
            <a:chExt cx="1135259" cy="556344"/>
          </a:xfrm>
        </p:grpSpPr>
        <p:grpSp>
          <p:nvGrpSpPr>
            <p:cNvPr id="20" name="グループ化 145"/>
            <p:cNvGrpSpPr/>
            <p:nvPr/>
          </p:nvGrpSpPr>
          <p:grpSpPr>
            <a:xfrm>
              <a:off x="756709" y="2124577"/>
              <a:ext cx="1135259" cy="362667"/>
              <a:chOff x="957532" y="3034233"/>
              <a:chExt cx="1135258" cy="362667"/>
            </a:xfrm>
          </p:grpSpPr>
          <p:sp>
            <p:nvSpPr>
              <p:cNvPr id="136" name="正方形/長方形 135"/>
              <p:cNvSpPr/>
              <p:nvPr/>
            </p:nvSpPr>
            <p:spPr>
              <a:xfrm>
                <a:off x="957532" y="3180877"/>
                <a:ext cx="396259" cy="216023"/>
              </a:xfrm>
              <a:prstGeom prst="rect">
                <a:avLst/>
              </a:prstGeom>
              <a:solidFill>
                <a:schemeClr val="accent3">
                  <a:lumMod val="60000"/>
                  <a:lumOff val="40000"/>
                </a:schemeClr>
              </a:solidFill>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sp>
            <p:nvSpPr>
              <p:cNvPr id="137" name="正方形/長方形 136"/>
              <p:cNvSpPr/>
              <p:nvPr/>
            </p:nvSpPr>
            <p:spPr>
              <a:xfrm>
                <a:off x="1696531" y="3180877"/>
                <a:ext cx="396259" cy="216023"/>
              </a:xfrm>
              <a:prstGeom prst="rect">
                <a:avLst/>
              </a:prstGeom>
              <a:solidFill>
                <a:schemeClr val="accent3">
                  <a:lumMod val="60000"/>
                  <a:lumOff val="40000"/>
                </a:schemeClr>
              </a:solidFill>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138" name="直線コネクタ 137"/>
              <p:cNvCxnSpPr/>
              <p:nvPr/>
            </p:nvCxnSpPr>
            <p:spPr>
              <a:xfrm>
                <a:off x="1168672" y="3036861"/>
                <a:ext cx="739002"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flipV="1">
                <a:off x="1169730" y="3036581"/>
                <a:ext cx="2815" cy="144296"/>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flipV="1">
                <a:off x="1907394" y="3034233"/>
                <a:ext cx="2815" cy="144296"/>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61" name="直線コネクタ 60"/>
            <p:cNvCxnSpPr/>
            <p:nvPr/>
          </p:nvCxnSpPr>
          <p:spPr>
            <a:xfrm flipV="1">
              <a:off x="1331640" y="1930900"/>
              <a:ext cx="0" cy="175247"/>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64" name="直線コネクタ 63"/>
          <p:cNvCxnSpPr/>
          <p:nvPr/>
        </p:nvCxnSpPr>
        <p:spPr>
          <a:xfrm flipV="1">
            <a:off x="7308304" y="1536331"/>
            <a:ext cx="0" cy="175247"/>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2" name="正方形/長方形 61"/>
          <p:cNvSpPr/>
          <p:nvPr/>
        </p:nvSpPr>
        <p:spPr>
          <a:xfrm>
            <a:off x="0" y="-166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６　総合区と地域自治区の事務分担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65" name="正方形/長方形 27"/>
          <p:cNvSpPr>
            <a:spLocks noChangeArrowheads="1"/>
          </p:cNvSpPr>
          <p:nvPr/>
        </p:nvSpPr>
        <p:spPr bwMode="auto">
          <a:xfrm>
            <a:off x="8100392" y="4462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a:t>
            </a:r>
            <a:r>
              <a:rPr lang="ja-JP" altLang="en-US" sz="1100" b="1" dirty="0">
                <a:solidFill>
                  <a:srgbClr val="000000"/>
                </a:solidFill>
                <a:latin typeface="ＭＳ Ｐゴシック" charset="-128"/>
                <a:ea typeface="Meiryo UI" pitchFamily="50" charset="-128"/>
                <a:cs typeface="Meiryo UI" pitchFamily="50" charset="-128"/>
              </a:rPr>
              <a:t>５</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40254039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bwMode="auto">
          <a:xfrm>
            <a:off x="755576" y="497782"/>
            <a:ext cx="7488832" cy="1008112"/>
          </a:xfrm>
          <a:prstGeom prst="roundRect">
            <a:avLst>
              <a:gd name="adj" fmla="val 4032"/>
            </a:avLst>
          </a:prstGeom>
          <a:solidFill>
            <a:schemeClr val="accent6">
              <a:lumMod val="40000"/>
              <a:lumOff val="60000"/>
            </a:schemeClr>
          </a:solidFill>
          <a:ln>
            <a:noFill/>
          </a:ln>
          <a:effectLst/>
          <a:extLst/>
        </p:spPr>
        <p:txBody>
          <a:bodyPr wrap="none" rtlCol="0" anchor="t"/>
          <a:lstStyle/>
          <a:p>
            <a:pPr>
              <a:lnSpc>
                <a:spcPts val="2300"/>
              </a:lnSpc>
            </a:pP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総合区設置により区域内の事務を、総合区長が総合的かつ包括的執行</a:t>
            </a:r>
            <a:endParaRPr kumimoji="1" lang="en-US" altLang="ja-JP" sz="17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そのための総合区の機能・体制を強化</a:t>
            </a:r>
            <a:endParaRPr kumimoji="1" lang="en-US" altLang="ja-JP" sz="17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　現在の</a:t>
            </a:r>
            <a:r>
              <a:rPr lang="en-US" altLang="ja-JP" sz="1700" b="1"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区役所で担っている窓口サービス等の住民の利便性は維持</a:t>
            </a:r>
            <a:endParaRPr lang="en-US" altLang="ja-JP" sz="17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bwMode="auto">
          <a:xfrm>
            <a:off x="107504" y="1779464"/>
            <a:ext cx="3960440" cy="4824536"/>
          </a:xfrm>
          <a:prstGeom prst="roundRect">
            <a:avLst>
              <a:gd name="adj" fmla="val 3360"/>
            </a:avLst>
          </a:prstGeom>
          <a:ln w="6350"/>
          <a:extLst/>
        </p:spPr>
        <p:style>
          <a:lnRef idx="2">
            <a:schemeClr val="dk1"/>
          </a:lnRef>
          <a:fillRef idx="1">
            <a:schemeClr val="lt1"/>
          </a:fillRef>
          <a:effectRef idx="0">
            <a:schemeClr val="dk1"/>
          </a:effectRef>
          <a:fontRef idx="minor">
            <a:schemeClr val="dk1"/>
          </a:fontRef>
        </p:style>
        <p:txBody>
          <a:bodyPr wrap="none" rtlCol="0" anchor="ctr"/>
          <a:lstStyle/>
          <a:p>
            <a:pPr algn="ct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bwMode="auto">
          <a:xfrm>
            <a:off x="936891" y="1563440"/>
            <a:ext cx="2160240" cy="504056"/>
          </a:xfrm>
          <a:prstGeom prst="rect">
            <a:avLst/>
          </a:prstGeom>
          <a:solidFill>
            <a:schemeClr val="tx2">
              <a:lumMod val="60000"/>
              <a:lumOff val="40000"/>
            </a:schemeClr>
          </a:solidFill>
          <a:ln>
            <a:noFill/>
          </a:ln>
          <a:effectLst/>
          <a:extLst/>
        </p:spPr>
        <p:txBody>
          <a:bodyPr wrap="none" rtlCol="0" anchor="ctr"/>
          <a:lstStyle/>
          <a:p>
            <a:pPr algn="ct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現在の</a:t>
            </a:r>
            <a:r>
              <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区役所</a:t>
            </a:r>
            <a:endPar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右矢印 6"/>
          <p:cNvSpPr/>
          <p:nvPr/>
        </p:nvSpPr>
        <p:spPr bwMode="auto">
          <a:xfrm>
            <a:off x="4096081" y="3012393"/>
            <a:ext cx="259895" cy="1900282"/>
          </a:xfrm>
          <a:prstGeom prst="rightArrow">
            <a:avLst>
              <a:gd name="adj1" fmla="val 50000"/>
              <a:gd name="adj2" fmla="val 60794"/>
            </a:avLst>
          </a:prstGeom>
          <a:solidFill>
            <a:schemeClr val="bg1">
              <a:lumMod val="65000"/>
            </a:schemeClr>
          </a:solidFill>
          <a:ln>
            <a:noFill/>
          </a:ln>
          <a:effectLst/>
          <a:extLst/>
        </p:spPr>
        <p:txBody>
          <a:bodyPr wrap="none" rtlCol="0" anchor="ctr"/>
          <a:lstStyle/>
          <a:p>
            <a:pPr algn="ct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bwMode="auto">
          <a:xfrm>
            <a:off x="4354361" y="1779464"/>
            <a:ext cx="4682135" cy="4824536"/>
          </a:xfrm>
          <a:prstGeom prst="roundRect">
            <a:avLst>
              <a:gd name="adj" fmla="val 3703"/>
            </a:avLst>
          </a:prstGeom>
          <a:ln w="6350"/>
          <a:extLst/>
        </p:spPr>
        <p:style>
          <a:lnRef idx="2">
            <a:schemeClr val="dk1"/>
          </a:lnRef>
          <a:fillRef idx="1">
            <a:schemeClr val="lt1"/>
          </a:fillRef>
          <a:effectRef idx="0">
            <a:schemeClr val="dk1"/>
          </a:effectRef>
          <a:fontRef idx="minor">
            <a:schemeClr val="dk1"/>
          </a:fontRef>
        </p:style>
        <p:txBody>
          <a:bodyPr wrap="none" rtlCol="0" anchor="ctr"/>
          <a:lstStyle/>
          <a:p>
            <a:pPr algn="ct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bwMode="auto">
          <a:xfrm>
            <a:off x="5796136" y="1563440"/>
            <a:ext cx="1872208" cy="504056"/>
          </a:xfrm>
          <a:prstGeom prst="rect">
            <a:avLst/>
          </a:prstGeom>
          <a:solidFill>
            <a:schemeClr val="tx2">
              <a:lumMod val="60000"/>
              <a:lumOff val="40000"/>
            </a:schemeClr>
          </a:solidFill>
          <a:ln>
            <a:noFill/>
          </a:ln>
          <a:effectLst/>
          <a:extLst/>
        </p:spPr>
        <p:txBody>
          <a:bodyPr wrap="none"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総合区役所</a:t>
            </a:r>
          </a:p>
        </p:txBody>
      </p:sp>
      <p:sp>
        <p:nvSpPr>
          <p:cNvPr id="12" name="正方形/長方形 11"/>
          <p:cNvSpPr/>
          <p:nvPr/>
        </p:nvSpPr>
        <p:spPr bwMode="auto">
          <a:xfrm>
            <a:off x="1433452" y="3333836"/>
            <a:ext cx="2561420" cy="965908"/>
          </a:xfrm>
          <a:prstGeom prst="rect">
            <a:avLst/>
          </a:prstGeom>
          <a:ln/>
          <a:extLst/>
        </p:spPr>
        <p:style>
          <a:lnRef idx="2">
            <a:schemeClr val="dk1"/>
          </a:lnRef>
          <a:fillRef idx="1">
            <a:schemeClr val="lt1"/>
          </a:fillRef>
          <a:effectRef idx="0">
            <a:schemeClr val="dk1"/>
          </a:effectRef>
          <a:fontRef idx="minor">
            <a:schemeClr val="dk1"/>
          </a:fontRef>
        </p:style>
        <p:txBody>
          <a:bodyPr wrap="none" rtlCol="0" anchor="ct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○児童手当の申請受理・支給決定</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○国民健康保険等の諸手続き</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○生活保護の申請受理等</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○住民基本台帳、戸籍、印鑑登録証明</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bwMode="auto">
          <a:xfrm>
            <a:off x="187973" y="3333836"/>
            <a:ext cx="1399020" cy="965908"/>
          </a:xfrm>
          <a:prstGeom prst="roundRect">
            <a:avLst/>
          </a:prstGeom>
          <a:ln/>
          <a:extLst/>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住民に対する</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直接サービス</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（窓口関係）</a:t>
            </a: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bwMode="auto">
          <a:xfrm>
            <a:off x="1461588" y="2209844"/>
            <a:ext cx="2530739" cy="936104"/>
          </a:xfrm>
          <a:prstGeom prst="rect">
            <a:avLst/>
          </a:prstGeom>
          <a:ln/>
          <a:extLst/>
        </p:spPr>
        <p:style>
          <a:lnRef idx="2">
            <a:schemeClr val="dk1"/>
          </a:lnRef>
          <a:fillRef idx="1">
            <a:schemeClr val="lt1"/>
          </a:fillRef>
          <a:effectRef idx="0">
            <a:schemeClr val="dk1"/>
          </a:effectRef>
          <a:fontRef idx="minor">
            <a:schemeClr val="dk1"/>
          </a:fontRef>
        </p:style>
        <p:txBody>
          <a:bodyPr wrap="none" rtlCol="0" anchor="ctr" anchorCtr="0"/>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○児童手当の現況届の送付・受理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○生活保護</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事務</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に係る研修・雇用等</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○地域安全防犯対策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○地域振興・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地域</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活動支援</a:t>
            </a:r>
          </a:p>
        </p:txBody>
      </p:sp>
      <p:sp>
        <p:nvSpPr>
          <p:cNvPr id="13" name="角丸四角形 12"/>
          <p:cNvSpPr/>
          <p:nvPr/>
        </p:nvSpPr>
        <p:spPr bwMode="auto">
          <a:xfrm>
            <a:off x="185429" y="2209844"/>
            <a:ext cx="1399020" cy="936104"/>
          </a:xfrm>
          <a:prstGeom prst="roundRect">
            <a:avLst/>
          </a:prstGeom>
          <a:ln/>
          <a:extLst/>
        </p:spPr>
        <p:style>
          <a:lnRef idx="2">
            <a:schemeClr val="dk1"/>
          </a:lnRef>
          <a:fillRef idx="1">
            <a:schemeClr val="lt1"/>
          </a:fillRef>
          <a:effectRef idx="0">
            <a:schemeClr val="dk1"/>
          </a:effectRef>
          <a:fontRef idx="minor">
            <a:schemeClr val="dk1"/>
          </a:fontRef>
        </p:style>
        <p:txBody>
          <a:bodyPr wrap="none"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窓口サービスに係</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る調整・支援</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機能</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／市民協働関係</a:t>
            </a: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28"/>
          <p:cNvGrpSpPr/>
          <p:nvPr/>
        </p:nvGrpSpPr>
        <p:grpSpPr>
          <a:xfrm>
            <a:off x="4457788" y="2084578"/>
            <a:ext cx="4506700" cy="3059551"/>
            <a:chOff x="4457788" y="3286844"/>
            <a:chExt cx="4506700" cy="3059551"/>
          </a:xfrm>
        </p:grpSpPr>
        <p:sp>
          <p:nvSpPr>
            <p:cNvPr id="19" name="正方形/長方形 18"/>
            <p:cNvSpPr/>
            <p:nvPr/>
          </p:nvSpPr>
          <p:spPr bwMode="auto">
            <a:xfrm>
              <a:off x="6361428" y="5639378"/>
              <a:ext cx="2603059" cy="680988"/>
            </a:xfrm>
            <a:prstGeom prst="rect">
              <a:avLst/>
            </a:prstGeom>
            <a:ln/>
            <a:extLst/>
          </p:spPr>
          <p:style>
            <a:lnRef idx="2">
              <a:schemeClr val="dk1"/>
            </a:lnRef>
            <a:fillRef idx="1">
              <a:schemeClr val="lt1"/>
            </a:fillRef>
            <a:effectRef idx="0">
              <a:schemeClr val="dk1"/>
            </a:effectRef>
            <a:fontRef idx="minor">
              <a:schemeClr val="dk1"/>
            </a:fontRef>
          </p:style>
          <p:txBody>
            <a:bodyPr wrap="none" rtlCol="0" anchor="ctr" anchorCtr="0"/>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○児童手当の現況届の送付・受理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○生活保護事務に係る研修・雇用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bwMode="auto">
            <a:xfrm>
              <a:off x="5085581" y="5639378"/>
              <a:ext cx="1383818" cy="680988"/>
            </a:xfrm>
            <a:prstGeom prst="roundRect">
              <a:avLst/>
            </a:prstGeom>
            <a:ln/>
            <a:extLst/>
          </p:spPr>
          <p:style>
            <a:lnRef idx="2">
              <a:schemeClr val="dk1"/>
            </a:lnRef>
            <a:fillRef idx="1">
              <a:schemeClr val="lt1"/>
            </a:fillRef>
            <a:effectRef idx="0">
              <a:schemeClr val="dk1"/>
            </a:effectRef>
            <a:fontRef idx="minor">
              <a:schemeClr val="dk1"/>
            </a:fontRef>
          </p:style>
          <p:txBody>
            <a:bodyPr wrap="none"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窓口サービスに係</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る調整・支援機能</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bwMode="auto">
            <a:xfrm>
              <a:off x="6360786" y="4240784"/>
              <a:ext cx="2603701" cy="1287351"/>
            </a:xfrm>
            <a:prstGeom prst="rect">
              <a:avLst/>
            </a:prstGeom>
            <a:ln/>
            <a:extLst/>
          </p:spPr>
          <p:style>
            <a:lnRef idx="2">
              <a:schemeClr val="dk1"/>
            </a:lnRef>
            <a:fillRef idx="1">
              <a:schemeClr val="lt1"/>
            </a:fillRef>
            <a:effectRef idx="0">
              <a:schemeClr val="dk1"/>
            </a:effectRef>
            <a:fontRef idx="minor">
              <a:schemeClr val="dk1"/>
            </a:fontRef>
          </p:style>
          <p:txBody>
            <a:bodyPr wrap="none" rtlCol="0" anchor="ctr" anchorCtr="0"/>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○市立保育所</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の運営</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○民間保育所の設置認可</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○児童いきいき放課後事業</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○放置自転車対策</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○道路・公園の維持管理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（幹線道路・大規模公園を除く）</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○スポーツセンター・プール等の運営</a:t>
              </a:r>
            </a:p>
          </p:txBody>
        </p:sp>
        <p:sp>
          <p:nvSpPr>
            <p:cNvPr id="22" name="角丸四角形 21"/>
            <p:cNvSpPr/>
            <p:nvPr/>
          </p:nvSpPr>
          <p:spPr bwMode="auto">
            <a:xfrm>
              <a:off x="5085582" y="4240785"/>
              <a:ext cx="1368152" cy="1287350"/>
            </a:xfrm>
            <a:prstGeom prst="roundRect">
              <a:avLst>
                <a:gd name="adj" fmla="val 10981"/>
              </a:avLst>
            </a:prstGeom>
            <a:solidFill>
              <a:schemeClr val="accent6">
                <a:lumMod val="60000"/>
                <a:lumOff val="40000"/>
              </a:schemeClr>
            </a:solidFill>
            <a:ln/>
            <a:extLst/>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局から移管</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された機能</a:t>
              </a: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bwMode="auto">
            <a:xfrm>
              <a:off x="6372201" y="3337578"/>
              <a:ext cx="2592287" cy="789632"/>
            </a:xfrm>
            <a:prstGeom prst="rect">
              <a:avLst/>
            </a:prstGeom>
            <a:ln/>
            <a:extLst/>
          </p:spPr>
          <p:style>
            <a:lnRef idx="2">
              <a:schemeClr val="dk1"/>
            </a:lnRef>
            <a:fillRef idx="1">
              <a:schemeClr val="lt1"/>
            </a:fillRef>
            <a:effectRef idx="0">
              <a:schemeClr val="dk1"/>
            </a:effectRef>
            <a:fontRef idx="minor">
              <a:schemeClr val="dk1"/>
            </a:fontRef>
          </p:style>
          <p:txBody>
            <a:bodyPr wrap="none" rtlCol="0" anchor="ctr" anchorCtr="0"/>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○区政の企画関係機能</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○地域の実情に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合わせた</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まちづくりの検討</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○まち美化パートナー制度</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○地域振興・地域活動支援</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企画調整</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bwMode="auto">
            <a:xfrm>
              <a:off x="5085582" y="3337578"/>
              <a:ext cx="1368152" cy="789632"/>
            </a:xfrm>
            <a:prstGeom prst="roundRect">
              <a:avLst/>
            </a:prstGeom>
            <a:solidFill>
              <a:schemeClr val="accent6">
                <a:lumMod val="60000"/>
                <a:lumOff val="40000"/>
              </a:schemeClr>
            </a:solidFill>
            <a:ln/>
            <a:extLst/>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総合区としての</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政策・企画機能</a:t>
              </a:r>
            </a:p>
          </p:txBody>
        </p:sp>
        <p:sp>
          <p:nvSpPr>
            <p:cNvPr id="25" name="左中かっこ 24"/>
            <p:cNvSpPr/>
            <p:nvPr/>
          </p:nvSpPr>
          <p:spPr>
            <a:xfrm>
              <a:off x="4850607" y="3286844"/>
              <a:ext cx="297457" cy="305955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角丸四角形 25"/>
            <p:cNvSpPr/>
            <p:nvPr/>
          </p:nvSpPr>
          <p:spPr bwMode="auto">
            <a:xfrm>
              <a:off x="4457788" y="3543726"/>
              <a:ext cx="360040" cy="2662570"/>
            </a:xfrm>
            <a:prstGeom prst="roundRect">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rtlCol="0" anchor="ctr"/>
            <a:lstStyle/>
            <a:p>
              <a:pPr algn="ct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総合区で実施</a:t>
              </a:r>
            </a:p>
          </p:txBody>
        </p:sp>
      </p:grpSp>
      <p:grpSp>
        <p:nvGrpSpPr>
          <p:cNvPr id="3" name="グループ化 27"/>
          <p:cNvGrpSpPr/>
          <p:nvPr/>
        </p:nvGrpSpPr>
        <p:grpSpPr>
          <a:xfrm>
            <a:off x="4427984" y="5219700"/>
            <a:ext cx="4538527" cy="1306042"/>
            <a:chOff x="7705870" y="1400728"/>
            <a:chExt cx="4538527" cy="1306042"/>
          </a:xfrm>
        </p:grpSpPr>
        <p:sp>
          <p:nvSpPr>
            <p:cNvPr id="17" name="正方形/長方形 16"/>
            <p:cNvSpPr/>
            <p:nvPr/>
          </p:nvSpPr>
          <p:spPr bwMode="auto">
            <a:xfrm>
              <a:off x="9640696" y="1410228"/>
              <a:ext cx="2603701" cy="1281584"/>
            </a:xfrm>
            <a:prstGeom prst="rect">
              <a:avLst/>
            </a:prstGeom>
            <a:ln/>
            <a:extLst/>
          </p:spPr>
          <p:style>
            <a:lnRef idx="2">
              <a:schemeClr val="dk1"/>
            </a:lnRef>
            <a:fillRef idx="1">
              <a:schemeClr val="lt1"/>
            </a:fillRef>
            <a:effectRef idx="0">
              <a:schemeClr val="dk1"/>
            </a:effectRef>
            <a:fontRef idx="minor">
              <a:schemeClr val="dk1"/>
            </a:fontRef>
          </p:style>
          <p:txBody>
            <a:bodyPr wrap="none" rtlCol="0" anchor="ct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○児童手当の申請受理・支給決定</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○国民健康保険等の諸手続き</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○生活保護の申請受理等</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○住民基本台帳、戸籍、印鑑登録証明</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○地域安全防犯対策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○地域振興・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活動支援</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bwMode="auto">
            <a:xfrm>
              <a:off x="8393627" y="1410228"/>
              <a:ext cx="1366128" cy="1281584"/>
            </a:xfrm>
            <a:prstGeom prst="roundRect">
              <a:avLst>
                <a:gd name="adj" fmla="val 11457"/>
              </a:avLst>
            </a:prstGeom>
            <a:ln/>
            <a:extLst/>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住民に対する</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直接サービス</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（窓口関係）</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／市民協働関係</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bwMode="auto">
            <a:xfrm>
              <a:off x="7705870" y="1400728"/>
              <a:ext cx="591462" cy="1306042"/>
            </a:xfrm>
            <a:prstGeom prst="roundRect">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rtlCol="0" anchor="ctr"/>
            <a:lstStyle/>
            <a:p>
              <a:pPr algn="ct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で実施</a:t>
              </a: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pic>
        <p:nvPicPr>
          <p:cNvPr id="40" name="図 39" descr="「イラスト 受付」の画像検索結果">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4371752"/>
            <a:ext cx="1800200" cy="1343794"/>
          </a:xfrm>
          <a:prstGeom prst="rect">
            <a:avLst/>
          </a:prstGeom>
          <a:noFill/>
          <a:ln>
            <a:noFill/>
          </a:ln>
        </p:spPr>
      </p:pic>
      <p:pic>
        <p:nvPicPr>
          <p:cNvPr id="41" name="図 40" descr="「イラスト 受付」の画像検索結果">
            <a:hlinkClick r:id="rId4"/>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67744" y="5163840"/>
            <a:ext cx="1600001" cy="1263203"/>
          </a:xfrm>
          <a:prstGeom prst="rect">
            <a:avLst/>
          </a:prstGeom>
          <a:noFill/>
          <a:ln>
            <a:noFill/>
          </a:ln>
        </p:spPr>
      </p:pic>
      <p:sp>
        <p:nvSpPr>
          <p:cNvPr id="28" name="正方形/長方形 27"/>
          <p:cNvSpPr/>
          <p:nvPr/>
        </p:nvSpPr>
        <p:spPr>
          <a:xfrm>
            <a:off x="0" y="-166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７　総合区と地域自治区の主な事務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0" name="正方形/長方形 27"/>
          <p:cNvSpPr>
            <a:spLocks noChangeArrowheads="1"/>
          </p:cNvSpPr>
          <p:nvPr/>
        </p:nvSpPr>
        <p:spPr bwMode="auto">
          <a:xfrm>
            <a:off x="8100392" y="6597352"/>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１６</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698669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99592" y="1572707"/>
            <a:ext cx="7300979" cy="4599295"/>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１　基本的な考え方</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２  局と総合区の事務分担</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kumimoji="1" lang="ja-JP" altLang="en-US" sz="2000" dirty="0" smtClean="0">
                <a:solidFill>
                  <a:schemeClr val="tx1"/>
                </a:solidFill>
                <a:latin typeface="Meiryo UI" pitchFamily="50" charset="-128"/>
                <a:ea typeface="Meiryo UI" pitchFamily="50" charset="-128"/>
                <a:cs typeface="Meiryo UI" pitchFamily="50" charset="-128"/>
              </a:rPr>
              <a:t> ３　総合区の主な事務</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schemeClr val="tx1"/>
                </a:solidFill>
                <a:latin typeface="Meiryo UI" pitchFamily="50" charset="-128"/>
                <a:ea typeface="Meiryo UI" pitchFamily="50" charset="-128"/>
                <a:cs typeface="Meiryo UI" pitchFamily="50" charset="-128"/>
              </a:rPr>
              <a:t> ４　局と総合区の主な事務</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５　総合区政の運営イメージ</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６　総合区と地域自治区の事務分担</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７　総合区と地域自治区の主な事務</a:t>
            </a:r>
            <a:endParaRPr lang="en-US" altLang="ja-JP" sz="2000" dirty="0" smtClean="0">
              <a:solidFill>
                <a:schemeClr val="tx1"/>
              </a:solidFill>
              <a:latin typeface="Meiryo UI" pitchFamily="50" charset="-128"/>
              <a:ea typeface="Meiryo UI" pitchFamily="50" charset="-128"/>
              <a:cs typeface="Meiryo UI" pitchFamily="50" charset="-128"/>
            </a:endParaRPr>
          </a:p>
        </p:txBody>
      </p:sp>
      <p:sp>
        <p:nvSpPr>
          <p:cNvPr id="5" name="タイトル 1"/>
          <p:cNvSpPr>
            <a:spLocks noGrp="1"/>
          </p:cNvSpPr>
          <p:nvPr>
            <p:ph type="title"/>
          </p:nvPr>
        </p:nvSpPr>
        <p:spPr>
          <a:xfrm>
            <a:off x="448538" y="458771"/>
            <a:ext cx="8229600" cy="1143000"/>
          </a:xfrm>
        </p:spPr>
        <p:txBody>
          <a:bodyPr>
            <a:noAutofit/>
          </a:bodyPr>
          <a:lstStyle/>
          <a:p>
            <a:r>
              <a:rPr kumimoji="1" lang="ja-JP" altLang="en-US" sz="3600" dirty="0" smtClean="0"/>
              <a:t>目　　次</a:t>
            </a:r>
            <a:endParaRPr kumimoji="1" lang="ja-JP" altLang="en-US" sz="3600" dirty="0"/>
          </a:p>
        </p:txBody>
      </p:sp>
      <p:sp>
        <p:nvSpPr>
          <p:cNvPr id="6" name="正方形/長方形 5"/>
          <p:cNvSpPr/>
          <p:nvPr/>
        </p:nvSpPr>
        <p:spPr>
          <a:xfrm>
            <a:off x="2277190" y="2979415"/>
            <a:ext cx="6493499"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事務</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３</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7" name="正方形/長方形 6"/>
          <p:cNvSpPr/>
          <p:nvPr/>
        </p:nvSpPr>
        <p:spPr>
          <a:xfrm>
            <a:off x="3776005" y="4203095"/>
            <a:ext cx="462455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　 ・・・・・・・・・・・・・・・・</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事務</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１０</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8" name="正方形/長方形 7"/>
          <p:cNvSpPr/>
          <p:nvPr/>
        </p:nvSpPr>
        <p:spPr>
          <a:xfrm>
            <a:off x="2975963" y="1767825"/>
            <a:ext cx="561455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事務</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1" name="正方形/長方形 10"/>
          <p:cNvSpPr/>
          <p:nvPr/>
        </p:nvSpPr>
        <p:spPr>
          <a:xfrm>
            <a:off x="3840760" y="2379712"/>
            <a:ext cx="462455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事務</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２</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2" name="正方形/長方形 11"/>
          <p:cNvSpPr/>
          <p:nvPr/>
        </p:nvSpPr>
        <p:spPr>
          <a:xfrm>
            <a:off x="3841951" y="3601948"/>
            <a:ext cx="462455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事務</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４</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3" name="正方形/長方形 12"/>
          <p:cNvSpPr/>
          <p:nvPr/>
        </p:nvSpPr>
        <p:spPr>
          <a:xfrm>
            <a:off x="3653316" y="5420157"/>
            <a:ext cx="467875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　　　　　　　・・・・・・・・・・</a:t>
            </a:r>
            <a:r>
              <a:rPr kumimoji="1" lang="ja-JP" altLang="en-US" sz="2000" dirty="0" smtClean="0">
                <a:solidFill>
                  <a:schemeClr val="tx1"/>
                </a:solidFill>
                <a:latin typeface="Meiryo UI" pitchFamily="50" charset="-128"/>
                <a:ea typeface="Meiryo UI" pitchFamily="50" charset="-128"/>
                <a:cs typeface="Meiryo UI" pitchFamily="50" charset="-128"/>
              </a:rPr>
              <a:t>・・・・・・事務</a:t>
            </a:r>
            <a:r>
              <a:rPr kumimoji="1"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１６</a:t>
            </a:r>
            <a:endParaRPr kumimoji="1" lang="en-US" altLang="ja-JP" sz="2000" dirty="0" smtClean="0">
              <a:solidFill>
                <a:schemeClr val="tx1"/>
              </a:solidFill>
              <a:latin typeface="Meiryo UI" pitchFamily="50" charset="-128"/>
              <a:ea typeface="Meiryo UI" pitchFamily="50" charset="-128"/>
              <a:cs typeface="Meiryo UI" pitchFamily="50" charset="-128"/>
            </a:endParaRPr>
          </a:p>
        </p:txBody>
      </p:sp>
      <p:sp>
        <p:nvSpPr>
          <p:cNvPr id="14" name="正方形/長方形 13"/>
          <p:cNvSpPr/>
          <p:nvPr/>
        </p:nvSpPr>
        <p:spPr>
          <a:xfrm>
            <a:off x="3808515" y="4820335"/>
            <a:ext cx="462455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　　　　　 ・・・・・・・・・・</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事務</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１５</a:t>
            </a:r>
            <a:endParaRPr lang="en-US" altLang="ja-JP" sz="2000" dirty="0" smtClean="0">
              <a:solidFill>
                <a:schemeClr val="tx1"/>
              </a:solidFill>
              <a:latin typeface="Meiryo UI" pitchFamily="50"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251520" y="820619"/>
            <a:ext cx="8640960" cy="6037381"/>
          </a:xfrm>
          <a:prstGeom prst="roundRect">
            <a:avLst>
              <a:gd name="adj" fmla="val 6227"/>
            </a:avLst>
          </a:prstGeom>
          <a:solidFill>
            <a:schemeClr val="accent6">
              <a:lumMod val="40000"/>
              <a:lumOff val="60000"/>
            </a:schemeClr>
          </a:solidFill>
        </p:spPr>
        <p:txBody>
          <a:bodyPr wrap="square" rtlCol="0" anchor="t" anchorCtr="0">
            <a:noAutofit/>
          </a:bodyPr>
          <a:lstStyle/>
          <a:p>
            <a:pPr>
              <a:lnSpc>
                <a:spcPts val="2300"/>
              </a:lnSpc>
            </a:pPr>
            <a:r>
              <a:rPr kumimoji="1" lang="ja-JP" altLang="en-US" b="1" dirty="0" smtClean="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住民に身近な行政サービスは、総合区で実施</a:t>
            </a:r>
            <a:endParaRPr lang="en-US" altLang="ja-JP" b="1" dirty="0" smtClean="0">
              <a:latin typeface="Meiryo UI" pitchFamily="50" charset="-128"/>
              <a:ea typeface="Meiryo UI" pitchFamily="50" charset="-128"/>
              <a:cs typeface="Meiryo UI" pitchFamily="50" charset="-128"/>
            </a:endParaRPr>
          </a:p>
          <a:p>
            <a:pPr>
              <a:lnSpc>
                <a:spcPts val="700"/>
              </a:lnSpc>
            </a:pPr>
            <a:endParaRPr kumimoji="1" lang="en-US" altLang="ja-JP" sz="2000" b="1" dirty="0" smtClean="0">
              <a:latin typeface="Meiryo UI" pitchFamily="50" charset="-128"/>
              <a:ea typeface="Meiryo UI" pitchFamily="50" charset="-128"/>
              <a:cs typeface="Meiryo UI" pitchFamily="50" charset="-128"/>
            </a:endParaRPr>
          </a:p>
          <a:p>
            <a:pPr>
              <a:lnSpc>
                <a:spcPts val="2300"/>
              </a:lnSpc>
            </a:pPr>
            <a:r>
              <a:rPr lang="ja-JP" altLang="en-US" sz="1600" dirty="0" smtClean="0">
                <a:latin typeface="Meiryo UI" pitchFamily="50" charset="-128"/>
                <a:ea typeface="Meiryo UI" pitchFamily="50" charset="-128"/>
                <a:cs typeface="Meiryo UI" pitchFamily="50" charset="-128"/>
              </a:rPr>
              <a:t>　　  ⇒　総合区は、住民意見を的確に反映し、地域の実情に応じた行政サービスを提供で</a:t>
            </a:r>
            <a:endParaRPr lang="en-US" altLang="ja-JP" sz="1600" dirty="0" smtClean="0">
              <a:latin typeface="Meiryo UI" pitchFamily="50" charset="-128"/>
              <a:ea typeface="Meiryo UI" pitchFamily="50" charset="-128"/>
              <a:cs typeface="Meiryo UI" pitchFamily="50" charset="-128"/>
            </a:endParaRPr>
          </a:p>
          <a:p>
            <a:pPr>
              <a:lnSpc>
                <a:spcPts val="2300"/>
              </a:lnSpc>
            </a:pPr>
            <a:r>
              <a:rPr lang="en-US" altLang="ja-JP" sz="1600" dirty="0" smtClean="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きるよう、一般市が実施する事務をベースにしながら、直接住民を対象とする事務を</a:t>
            </a:r>
            <a:r>
              <a:rPr lang="en-US" altLang="ja-JP" sz="1600" dirty="0" smtClean="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a:t>
            </a:r>
          </a:p>
          <a:p>
            <a:pPr>
              <a:lnSpc>
                <a:spcPts val="2300"/>
              </a:lnSpc>
            </a:pPr>
            <a:r>
              <a:rPr lang="ja-JP" altLang="en-US" sz="1600" dirty="0" smtClean="0">
                <a:latin typeface="Meiryo UI" pitchFamily="50" charset="-128"/>
                <a:ea typeface="Meiryo UI" pitchFamily="50" charset="-128"/>
                <a:cs typeface="Meiryo UI" pitchFamily="50" charset="-128"/>
              </a:rPr>
              <a:t> </a:t>
            </a: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中心に住民生活と密接に関わる事務を行う</a:t>
            </a:r>
            <a:endParaRPr lang="en-US" altLang="ja-JP" sz="1600" dirty="0" smtClean="0">
              <a:latin typeface="Meiryo UI" pitchFamily="50" charset="-128"/>
              <a:ea typeface="Meiryo UI" pitchFamily="50" charset="-128"/>
              <a:cs typeface="Meiryo UI" pitchFamily="50" charset="-128"/>
            </a:endParaRPr>
          </a:p>
          <a:p>
            <a:pPr>
              <a:lnSpc>
                <a:spcPts val="2300"/>
              </a:lnSpc>
            </a:pPr>
            <a:endParaRPr lang="en-US" altLang="ja-JP" sz="1050" b="1" dirty="0" smtClean="0">
              <a:latin typeface="Meiryo UI" pitchFamily="50" charset="-128"/>
              <a:ea typeface="Meiryo UI" pitchFamily="50" charset="-128"/>
              <a:cs typeface="Meiryo UI" pitchFamily="50" charset="-128"/>
            </a:endParaRPr>
          </a:p>
          <a:p>
            <a:pPr>
              <a:lnSpc>
                <a:spcPts val="2300"/>
              </a:lnSpc>
            </a:pPr>
            <a:r>
              <a:rPr lang="ja-JP" altLang="en-US" b="1" dirty="0" smtClean="0">
                <a:latin typeface="Meiryo UI" pitchFamily="50" charset="-128"/>
                <a:ea typeface="Meiryo UI" pitchFamily="50" charset="-128"/>
                <a:cs typeface="Meiryo UI" pitchFamily="50" charset="-128"/>
              </a:rPr>
              <a:t>◆　市全体の統一性・一体性や高度な専門性が求められる事務は、局で実施</a:t>
            </a:r>
            <a:endParaRPr lang="en-US" altLang="ja-JP" b="1" dirty="0" smtClean="0">
              <a:latin typeface="Meiryo UI" pitchFamily="50" charset="-128"/>
              <a:ea typeface="Meiryo UI" pitchFamily="50" charset="-128"/>
              <a:cs typeface="Meiryo UI" pitchFamily="50" charset="-128"/>
            </a:endParaRPr>
          </a:p>
          <a:p>
            <a:pPr>
              <a:lnSpc>
                <a:spcPts val="700"/>
              </a:lnSpc>
            </a:pPr>
            <a:endParaRPr lang="en-US" altLang="ja-JP" sz="2000" b="1" dirty="0" smtClean="0">
              <a:latin typeface="Meiryo UI" pitchFamily="50" charset="-128"/>
              <a:ea typeface="Meiryo UI" pitchFamily="50" charset="-128"/>
              <a:cs typeface="Meiryo UI" pitchFamily="50" charset="-128"/>
            </a:endParaRPr>
          </a:p>
          <a:p>
            <a:pPr>
              <a:lnSpc>
                <a:spcPts val="2300"/>
              </a:lnSpc>
            </a:pPr>
            <a:r>
              <a:rPr lang="ja-JP" altLang="en-US" sz="1600" dirty="0" smtClean="0">
                <a:latin typeface="Meiryo UI" pitchFamily="50" charset="-128"/>
                <a:ea typeface="Meiryo UI" pitchFamily="50" charset="-128"/>
                <a:cs typeface="Meiryo UI" pitchFamily="50" charset="-128"/>
              </a:rPr>
              <a:t>　　  ⇒　局は、市域全体の観点から実施すべき事務などを行う</a:t>
            </a:r>
            <a:r>
              <a:rPr lang="ja-JP" altLang="en-US" sz="1400" dirty="0" smtClean="0">
                <a:latin typeface="Meiryo UI" pitchFamily="50" charset="-128"/>
                <a:ea typeface="Meiryo UI" pitchFamily="50" charset="-128"/>
                <a:cs typeface="Meiryo UI" pitchFamily="50" charset="-128"/>
              </a:rPr>
              <a:t>（ 事務</a:t>
            </a:r>
            <a:r>
              <a:rPr lang="en-US" altLang="ja-JP" sz="1400" dirty="0" smtClean="0">
                <a:latin typeface="Meiryo UI" pitchFamily="50" charset="-128"/>
                <a:ea typeface="Meiryo UI" pitchFamily="50" charset="-128"/>
                <a:cs typeface="Meiryo UI" pitchFamily="50" charset="-128"/>
              </a:rPr>
              <a:t>-2 【</a:t>
            </a:r>
            <a:r>
              <a:rPr lang="ja-JP" altLang="en-US" sz="1400" dirty="0" smtClean="0">
                <a:latin typeface="Meiryo UI" pitchFamily="50" charset="-128"/>
                <a:ea typeface="Meiryo UI" pitchFamily="50" charset="-128"/>
                <a:cs typeface="Meiryo UI" pitchFamily="50" charset="-128"/>
              </a:rPr>
              <a:t>局に留保する事務</a:t>
            </a:r>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参照）</a:t>
            </a:r>
            <a:endParaRPr lang="en-US" altLang="ja-JP" sz="1400" dirty="0" smtClean="0">
              <a:latin typeface="Meiryo UI" pitchFamily="50" charset="-128"/>
              <a:ea typeface="Meiryo UI" pitchFamily="50" charset="-128"/>
              <a:cs typeface="Meiryo UI" pitchFamily="50" charset="-128"/>
            </a:endParaRPr>
          </a:p>
          <a:p>
            <a:pPr>
              <a:lnSpc>
                <a:spcPts val="2300"/>
              </a:lnSpc>
            </a:pPr>
            <a:r>
              <a:rPr lang="ja-JP" altLang="en-US" sz="8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一般市が実施する事務であっても、事務の性質上又は効率性の観点から一体的に実施すべき事務についても局が行う</a:t>
            </a:r>
            <a:endParaRPr kumimoji="1" lang="en-US" altLang="ja-JP" sz="1300" dirty="0" smtClean="0">
              <a:latin typeface="Meiryo UI" pitchFamily="50" charset="-128"/>
              <a:ea typeface="Meiryo UI" pitchFamily="50" charset="-128"/>
              <a:cs typeface="Meiryo UI" pitchFamily="50" charset="-128"/>
            </a:endParaRPr>
          </a:p>
        </p:txBody>
      </p:sp>
      <p:sp>
        <p:nvSpPr>
          <p:cNvPr id="11" name="正方形/長方形 10"/>
          <p:cNvSpPr/>
          <p:nvPr/>
        </p:nvSpPr>
        <p:spPr>
          <a:xfrm>
            <a:off x="0" y="-166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a:solidFill>
                  <a:prstClr val="black"/>
                </a:solidFill>
                <a:latin typeface="Meiryo UI" pitchFamily="50" charset="-128"/>
                <a:ea typeface="Meiryo UI" pitchFamily="50" charset="-128"/>
                <a:cs typeface="Meiryo UI" pitchFamily="50" charset="-128"/>
              </a:rPr>
              <a:t>1</a:t>
            </a:r>
            <a:r>
              <a:rPr lang="ja-JP" altLang="en-US" sz="2000" b="1" dirty="0" smtClean="0">
                <a:solidFill>
                  <a:prstClr val="black"/>
                </a:solidFill>
                <a:latin typeface="Meiryo UI" pitchFamily="50" charset="-128"/>
                <a:ea typeface="Meiryo UI" pitchFamily="50" charset="-128"/>
                <a:cs typeface="Meiryo UI" pitchFamily="50" charset="-128"/>
              </a:rPr>
              <a:t>　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テキスト ボックス 12"/>
          <p:cNvSpPr txBox="1"/>
          <p:nvPr/>
        </p:nvSpPr>
        <p:spPr>
          <a:xfrm>
            <a:off x="-121196" y="476672"/>
            <a:ext cx="6637412"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（１）総合区事務を拡充する観点での事務仕分けの実施</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33"/>
          <p:cNvGrpSpPr/>
          <p:nvPr/>
        </p:nvGrpSpPr>
        <p:grpSpPr>
          <a:xfrm>
            <a:off x="755576" y="3810413"/>
            <a:ext cx="7632848" cy="2831652"/>
            <a:chOff x="395537" y="5886329"/>
            <a:chExt cx="7632848" cy="2377861"/>
          </a:xfrm>
        </p:grpSpPr>
        <p:sp>
          <p:nvSpPr>
            <p:cNvPr id="22" name="正方形/長方形 21"/>
            <p:cNvSpPr/>
            <p:nvPr/>
          </p:nvSpPr>
          <p:spPr bwMode="auto">
            <a:xfrm>
              <a:off x="395537" y="5886329"/>
              <a:ext cx="7632848" cy="2377861"/>
            </a:xfrm>
            <a:prstGeom prst="rect">
              <a:avLst/>
            </a:prstGeom>
            <a:solidFill>
              <a:schemeClr val="bg1"/>
            </a:solidFill>
            <a:ln w="25400" algn="ctr">
              <a:solidFill>
                <a:schemeClr val="tx1"/>
              </a:solidFill>
              <a:round/>
              <a:headEnd/>
              <a:tailEnd/>
            </a:ln>
            <a:effectLst/>
            <a:extLst/>
          </p:spPr>
          <p:txBody>
            <a:bodyPr wrap="none" rtlCol="0" anchor="t"/>
            <a:lstStyle/>
            <a:p>
              <a:r>
                <a:rPr kumimoji="1" lang="ja-JP" altLang="en-US" sz="600" b="1" dirty="0" smtClean="0">
                  <a:latin typeface="Meiryo UI" panose="020B0604030504040204" pitchFamily="50" charset="-128"/>
                  <a:ea typeface="Meiryo UI" panose="020B0604030504040204" pitchFamily="50" charset="-128"/>
                  <a:cs typeface="Meiryo UI" panose="020B0604030504040204" pitchFamily="50" charset="-128"/>
                </a:rPr>
                <a:t>　</a:t>
              </a:r>
            </a:p>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　　「総合区事務の拡充」と「効率性・専門性の確保」の双方の観点から、</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最適なニア・イズ・ベターを追求</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効果と課題</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を考慮しつつ、総合区事務を拡充する観点から事務仕分けを実施</a:t>
              </a:r>
            </a:p>
          </p:txBody>
        </p:sp>
        <p:sp>
          <p:nvSpPr>
            <p:cNvPr id="24" name="テキスト ボックス 23"/>
            <p:cNvSpPr txBox="1"/>
            <p:nvPr/>
          </p:nvSpPr>
          <p:spPr>
            <a:xfrm>
              <a:off x="1907705" y="6858664"/>
              <a:ext cx="4824536" cy="530877"/>
            </a:xfrm>
            <a:prstGeom prst="rect">
              <a:avLst/>
            </a:prstGeom>
            <a:solidFill>
              <a:schemeClr val="accent3">
                <a:lumMod val="60000"/>
                <a:lumOff val="40000"/>
              </a:schemeClr>
            </a:solidFill>
          </p:spPr>
          <p:txBody>
            <a:bodyPr wrap="square" rtlCol="0">
              <a:spAutoFit/>
            </a:bodyPr>
            <a:lstStyle/>
            <a:p>
              <a:r>
                <a:rPr lang="ja-JP" altLang="en-US" sz="1600" dirty="0" smtClean="0">
                  <a:latin typeface="Meiryo UI" pitchFamily="50" charset="-128"/>
                  <a:ea typeface="Meiryo UI" pitchFamily="50" charset="-128"/>
                  <a:cs typeface="Meiryo UI" pitchFamily="50" charset="-128"/>
                </a:rPr>
                <a:t>　</a:t>
              </a:r>
              <a:r>
                <a:rPr kumimoji="1" lang="ja-JP" altLang="en-US" sz="1600" dirty="0" smtClean="0">
                  <a:latin typeface="Meiryo UI" pitchFamily="50" charset="-128"/>
                  <a:ea typeface="Meiryo UI" pitchFamily="50" charset="-128"/>
                  <a:cs typeface="Meiryo UI" pitchFamily="50" charset="-128"/>
                </a:rPr>
                <a:t>◇地域の実情に応じたきめ細かい行政サービスの</a:t>
              </a:r>
              <a:r>
                <a:rPr lang="ja-JP" altLang="en-US" sz="1600" dirty="0" smtClean="0">
                  <a:latin typeface="Meiryo UI" pitchFamily="50" charset="-128"/>
                  <a:ea typeface="Meiryo UI" pitchFamily="50" charset="-128"/>
                  <a:cs typeface="Meiryo UI" pitchFamily="50" charset="-128"/>
                </a:rPr>
                <a:t>実現</a:t>
              </a:r>
              <a:endParaRPr lang="en-US" altLang="ja-JP" sz="1600" dirty="0" smtClean="0">
                <a:latin typeface="Meiryo UI" pitchFamily="50" charset="-128"/>
                <a:ea typeface="Meiryo UI" pitchFamily="50" charset="-128"/>
                <a:cs typeface="Meiryo UI" pitchFamily="50" charset="-128"/>
              </a:endParaRPr>
            </a:p>
            <a:p>
              <a:r>
                <a:rPr lang="ja-JP" altLang="en-US" sz="1600" dirty="0" smtClean="0">
                  <a:latin typeface="Meiryo UI" pitchFamily="50" charset="-128"/>
                  <a:ea typeface="Meiryo UI" pitchFamily="50" charset="-128"/>
                  <a:cs typeface="Meiryo UI" pitchFamily="50" charset="-128"/>
                </a:rPr>
                <a:t>　◇</a:t>
              </a:r>
              <a:r>
                <a:rPr lang="ja-JP" altLang="en-US" sz="1600" dirty="0">
                  <a:latin typeface="Meiryo UI" pitchFamily="50" charset="-128"/>
                  <a:ea typeface="Meiryo UI" pitchFamily="50" charset="-128"/>
                  <a:cs typeface="Meiryo UI" pitchFamily="50" charset="-128"/>
                </a:rPr>
                <a:t>市</a:t>
              </a:r>
              <a:r>
                <a:rPr lang="ja-JP" altLang="en-US" sz="1600" dirty="0" smtClean="0">
                  <a:latin typeface="Meiryo UI" pitchFamily="50" charset="-128"/>
                  <a:ea typeface="Meiryo UI" pitchFamily="50" charset="-128"/>
                  <a:cs typeface="Meiryo UI" pitchFamily="50" charset="-128"/>
                </a:rPr>
                <a:t>民協働のさらなる促進</a:t>
              </a:r>
              <a:endParaRPr kumimoji="1" lang="ja-JP" altLang="en-US" sz="1600" dirty="0">
                <a:latin typeface="Meiryo UI" pitchFamily="50" charset="-128"/>
                <a:ea typeface="Meiryo UI" pitchFamily="50" charset="-128"/>
                <a:cs typeface="Meiryo UI" pitchFamily="50" charset="-128"/>
              </a:endParaRPr>
            </a:p>
          </p:txBody>
        </p:sp>
        <p:sp>
          <p:nvSpPr>
            <p:cNvPr id="26" name="テキスト ボックス 25"/>
            <p:cNvSpPr txBox="1"/>
            <p:nvPr/>
          </p:nvSpPr>
          <p:spPr>
            <a:xfrm>
              <a:off x="1907705" y="7593148"/>
              <a:ext cx="4824536" cy="491062"/>
            </a:xfrm>
            <a:prstGeom prst="rect">
              <a:avLst/>
            </a:prstGeom>
            <a:solidFill>
              <a:schemeClr val="accent4">
                <a:lumMod val="40000"/>
                <a:lumOff val="60000"/>
              </a:schemeClr>
            </a:solidFill>
          </p:spPr>
          <p:txBody>
            <a:bodyPr wrap="square" rtlCol="0">
              <a:spAutoFit/>
            </a:bodyPr>
            <a:lstStyle/>
            <a:p>
              <a:r>
                <a:rPr kumimoji="1" lang="ja-JP" altLang="en-US" sz="1600" dirty="0" smtClean="0">
                  <a:latin typeface="Meiryo UI" pitchFamily="50" charset="-128"/>
                  <a:ea typeface="Meiryo UI" pitchFamily="50" charset="-128"/>
                  <a:cs typeface="Meiryo UI" pitchFamily="50" charset="-128"/>
                </a:rPr>
                <a:t>　◇効率性の確保</a:t>
              </a:r>
              <a:endParaRPr kumimoji="1" lang="en-US" altLang="ja-JP" sz="1600" dirty="0" smtClean="0">
                <a:latin typeface="Meiryo UI" pitchFamily="50" charset="-128"/>
                <a:ea typeface="Meiryo UI" pitchFamily="50" charset="-128"/>
                <a:cs typeface="Meiryo UI" pitchFamily="50" charset="-128"/>
              </a:endParaRPr>
            </a:p>
            <a:p>
              <a:r>
                <a:rPr lang="ja-JP" altLang="en-US" sz="1600" dirty="0" smtClean="0">
                  <a:latin typeface="Meiryo UI" pitchFamily="50" charset="-128"/>
                  <a:ea typeface="Meiryo UI" pitchFamily="50" charset="-128"/>
                  <a:cs typeface="Meiryo UI" pitchFamily="50" charset="-128"/>
                </a:rPr>
                <a:t>　◇専門性の確保</a:t>
              </a:r>
              <a:endParaRPr kumimoji="1" lang="ja-JP" altLang="en-US" sz="1600" dirty="0">
                <a:latin typeface="Meiryo UI" pitchFamily="50" charset="-128"/>
                <a:ea typeface="Meiryo UI" pitchFamily="50" charset="-128"/>
                <a:cs typeface="Meiryo UI" pitchFamily="50" charset="-128"/>
              </a:endParaRPr>
            </a:p>
          </p:txBody>
        </p:sp>
        <p:sp>
          <p:nvSpPr>
            <p:cNvPr id="29" name="円/楕円 28"/>
            <p:cNvSpPr/>
            <p:nvPr/>
          </p:nvSpPr>
          <p:spPr bwMode="auto">
            <a:xfrm>
              <a:off x="1547665" y="6738892"/>
              <a:ext cx="483801" cy="735918"/>
            </a:xfrm>
            <a:prstGeom prst="ellipse">
              <a:avLst/>
            </a:prstGeom>
            <a:solidFill>
              <a:srgbClr val="92D05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効</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果</a:t>
              </a:r>
            </a:p>
          </p:txBody>
        </p:sp>
        <p:sp>
          <p:nvSpPr>
            <p:cNvPr id="30" name="円/楕円 29"/>
            <p:cNvSpPr/>
            <p:nvPr/>
          </p:nvSpPr>
          <p:spPr bwMode="auto">
            <a:xfrm>
              <a:off x="1547665" y="7490434"/>
              <a:ext cx="504056" cy="726717"/>
            </a:xfrm>
            <a:prstGeom prst="ellipse">
              <a:avLst/>
            </a:prstGeom>
            <a:solidFill>
              <a:schemeClr val="accent4">
                <a:lumMod val="60000"/>
                <a:lumOff val="4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課</a:t>
              </a:r>
              <a:endPar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題</a:t>
              </a:r>
            </a:p>
          </p:txBody>
        </p:sp>
      </p:grpSp>
      <p:sp>
        <p:nvSpPr>
          <p:cNvPr id="15" name="正方形/長方形 27"/>
          <p:cNvSpPr>
            <a:spLocks noChangeArrowheads="1"/>
          </p:cNvSpPr>
          <p:nvPr/>
        </p:nvSpPr>
        <p:spPr bwMode="auto">
          <a:xfrm>
            <a:off x="8112125" y="4462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12" name="ホームベース 11"/>
          <p:cNvSpPr/>
          <p:nvPr/>
        </p:nvSpPr>
        <p:spPr>
          <a:xfrm>
            <a:off x="755576" y="3571559"/>
            <a:ext cx="2088232" cy="360040"/>
          </a:xfrm>
          <a:prstGeom prst="homePlate">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目指すべき方向性</a:t>
            </a:r>
            <a:endParaRPr kumimoji="1" lang="ja-JP" altLang="en-US" sz="1600" b="1" dirty="0">
              <a:solidFill>
                <a:schemeClr val="tx1"/>
              </a:solidFill>
            </a:endParaRPr>
          </a:p>
        </p:txBody>
      </p:sp>
    </p:spTree>
    <p:extLst>
      <p:ext uri="{BB962C8B-B14F-4D97-AF65-F5344CB8AC3E}">
        <p14:creationId xmlns:p14="http://schemas.microsoft.com/office/powerpoint/2010/main" val="6680177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52"/>
          <p:cNvGrpSpPr/>
          <p:nvPr/>
        </p:nvGrpSpPr>
        <p:grpSpPr>
          <a:xfrm>
            <a:off x="28349" y="548680"/>
            <a:ext cx="9092693" cy="2880320"/>
            <a:chOff x="28349" y="2878765"/>
            <a:chExt cx="9092693" cy="2880320"/>
          </a:xfrm>
        </p:grpSpPr>
        <p:grpSp>
          <p:nvGrpSpPr>
            <p:cNvPr id="3" name="グループ化 51"/>
            <p:cNvGrpSpPr/>
            <p:nvPr/>
          </p:nvGrpSpPr>
          <p:grpSpPr>
            <a:xfrm>
              <a:off x="28349" y="2878765"/>
              <a:ext cx="9092693" cy="2880320"/>
              <a:chOff x="28349" y="2878765"/>
              <a:chExt cx="9092693" cy="2880320"/>
            </a:xfrm>
          </p:grpSpPr>
          <p:sp>
            <p:nvSpPr>
              <p:cNvPr id="51" name="角丸四角形 50"/>
              <p:cNvSpPr/>
              <p:nvPr/>
            </p:nvSpPr>
            <p:spPr bwMode="auto">
              <a:xfrm>
                <a:off x="3239344" y="2878765"/>
                <a:ext cx="5881698" cy="2880320"/>
              </a:xfrm>
              <a:prstGeom prst="roundRect">
                <a:avLst>
                  <a:gd name="adj" fmla="val 9696"/>
                </a:avLst>
              </a:prstGeom>
              <a:solidFill>
                <a:schemeClr val="accent6">
                  <a:lumMod val="40000"/>
                  <a:lumOff val="60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44"/>
              <p:cNvGrpSpPr/>
              <p:nvPr/>
            </p:nvGrpSpPr>
            <p:grpSpPr>
              <a:xfrm>
                <a:off x="28349" y="2956239"/>
                <a:ext cx="9008944" cy="2705861"/>
                <a:chOff x="95317" y="3211131"/>
                <a:chExt cx="9008944" cy="2705861"/>
              </a:xfrm>
            </p:grpSpPr>
            <p:sp>
              <p:nvSpPr>
                <p:cNvPr id="35" name="正方形/長方形 34"/>
                <p:cNvSpPr/>
                <p:nvPr/>
              </p:nvSpPr>
              <p:spPr bwMode="auto">
                <a:xfrm>
                  <a:off x="95317" y="3459789"/>
                  <a:ext cx="1087267" cy="1729860"/>
                </a:xfrm>
                <a:prstGeom prst="rect">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局</a:t>
                  </a:r>
                </a:p>
              </p:txBody>
            </p:sp>
            <p:sp>
              <p:nvSpPr>
                <p:cNvPr id="36" name="右矢印 35"/>
                <p:cNvSpPr/>
                <p:nvPr/>
              </p:nvSpPr>
              <p:spPr bwMode="auto">
                <a:xfrm>
                  <a:off x="1228466" y="3421689"/>
                  <a:ext cx="864096" cy="1440160"/>
                </a:xfrm>
                <a:prstGeom prst="rightArrow">
                  <a:avLst>
                    <a:gd name="adj1" fmla="val 62699"/>
                    <a:gd name="adj2" fmla="val 40930"/>
                  </a:avLst>
                </a:prstGeom>
                <a:solidFill>
                  <a:schemeClr val="bg1">
                    <a:lumMod val="75000"/>
                  </a:schemeClr>
                </a:solidFill>
                <a:ln>
                  <a:noFill/>
                </a:ln>
                <a:effectLst/>
                <a:extLst/>
              </p:spPr>
              <p:txBody>
                <a:bodyPr wrap="none" rtlCol="0" anchor="ctr"/>
                <a:lstStyle/>
                <a:p>
                  <a:pPr algn="ct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bwMode="auto">
                <a:xfrm>
                  <a:off x="2118687" y="3461457"/>
                  <a:ext cx="1146059" cy="1800200"/>
                </a:xfrm>
                <a:prstGeom prst="rect">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総合</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bwMode="auto">
                <a:xfrm>
                  <a:off x="3380261" y="3630115"/>
                  <a:ext cx="5724000" cy="2286877"/>
                </a:xfrm>
                <a:prstGeom prst="roundRect">
                  <a:avLst>
                    <a:gd name="adj" fmla="val 4373"/>
                  </a:avLst>
                </a:prstGeom>
                <a:ln w="38100">
                  <a:prstDash val="sysDot"/>
                </a:ln>
                <a:extLst/>
              </p:spPr>
              <p:style>
                <a:lnRef idx="2">
                  <a:schemeClr val="dk1"/>
                </a:lnRef>
                <a:fillRef idx="1">
                  <a:schemeClr val="lt1"/>
                </a:fillRef>
                <a:effectRef idx="0">
                  <a:schemeClr val="dk1"/>
                </a:effectRef>
                <a:fontRef idx="minor">
                  <a:schemeClr val="dk1"/>
                </a:fontRef>
              </p:style>
              <p:txBody>
                <a:bodyPr wrap="none" rtlCol="0" anchor="ctr" anchorCtr="0"/>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◆一般市が実施する事務をベースに</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住民生活と</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密接に関わる事務を実施</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（局に留保する事務を除く）</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○市民協働に適した事務</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（まち美化パートナー制度、たばこ市民マナー向上エリア制度など）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○地域の特色を</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生かした事務</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（地域の実情に合わせたまちづくりの検討、生涯スポーツなど）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○きめ細かい地域づくりに資する事務</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（道路・公園（幹線道路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大規模公園を除く）の維持管理、</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放置</a:t>
                  </a:r>
                  <a:r>
                    <a:rPr lang="zh-TW" altLang="en-US" sz="1200" dirty="0">
                      <a:latin typeface="Meiryo UI" panose="020B0604030504040204" pitchFamily="50" charset="-128"/>
                      <a:ea typeface="Meiryo UI" panose="020B0604030504040204" pitchFamily="50" charset="-128"/>
                      <a:cs typeface="Meiryo UI" panose="020B0604030504040204" pitchFamily="50" charset="-128"/>
                    </a:rPr>
                    <a:t>自転車</a:t>
                  </a:r>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対策</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など</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○住民生活と密接に関わる事務</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（民間保育所の設置認可、スポーツセンター・プール・老人福祉センターの運営など）</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bwMode="auto">
                <a:xfrm>
                  <a:off x="3375587" y="3211131"/>
                  <a:ext cx="5724000" cy="418984"/>
                </a:xfrm>
                <a:prstGeom prst="rect">
                  <a:avLst/>
                </a:prstGeom>
                <a:solidFill>
                  <a:schemeClr val="bg1"/>
                </a:solidFill>
                <a:ln w="38100">
                  <a:solidFill>
                    <a:schemeClr val="tx1"/>
                  </a:solidFill>
                  <a:prstDash val="sysDot"/>
                </a:ln>
                <a:effectLst/>
                <a:extLst/>
              </p:spPr>
              <p:txBody>
                <a:bodyPr wrap="none" rtlCol="0" anchor="ct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spc="-40" dirty="0" smtClean="0">
                      <a:latin typeface="Meiryo UI" panose="020B0604030504040204" pitchFamily="50" charset="-128"/>
                      <a:ea typeface="Meiryo UI" panose="020B0604030504040204" pitchFamily="50" charset="-128"/>
                      <a:cs typeface="Meiryo UI" panose="020B0604030504040204" pitchFamily="50" charset="-128"/>
                    </a:rPr>
                    <a:t>現在</a:t>
                  </a:r>
                  <a:r>
                    <a:rPr kumimoji="1" lang="ja-JP" altLang="en-US" sz="1400" b="1" spc="-40" dirty="0" smtClean="0">
                      <a:latin typeface="Meiryo UI" panose="020B0604030504040204" pitchFamily="50" charset="-128"/>
                      <a:ea typeface="Meiryo UI" panose="020B0604030504040204" pitchFamily="50" charset="-128"/>
                      <a:cs typeface="Meiryo UI" panose="020B0604030504040204" pitchFamily="50" charset="-128"/>
                    </a:rPr>
                    <a:t>の区役所（保健福祉センターを含む。以下同じ。）で実施している事務</a:t>
                  </a:r>
                </a:p>
              </p:txBody>
            </p:sp>
          </p:grpSp>
        </p:grpSp>
        <p:sp>
          <p:nvSpPr>
            <p:cNvPr id="49" name="下矢印 48"/>
            <p:cNvSpPr/>
            <p:nvPr/>
          </p:nvSpPr>
          <p:spPr bwMode="auto">
            <a:xfrm>
              <a:off x="1259632" y="4678965"/>
              <a:ext cx="648072" cy="504056"/>
            </a:xfrm>
            <a:prstGeom prst="downArrow">
              <a:avLst/>
            </a:prstGeom>
            <a:solidFill>
              <a:schemeClr val="bg1">
                <a:lumMod val="75000"/>
              </a:schemeClr>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endPar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24" name="表 23"/>
          <p:cNvGraphicFramePr>
            <a:graphicFrameLocks noGrp="1"/>
          </p:cNvGraphicFramePr>
          <p:nvPr/>
        </p:nvGraphicFramePr>
        <p:xfrm>
          <a:off x="0" y="3497135"/>
          <a:ext cx="9144000" cy="3196020"/>
        </p:xfrm>
        <a:graphic>
          <a:graphicData uri="http://schemas.openxmlformats.org/drawingml/2006/table">
            <a:tbl>
              <a:tblPr firstRow="1" bandRow="1">
                <a:tableStyleId>{1FECB4D8-DB02-4DC6-A0A2-4F2EBAE1DC90}</a:tableStyleId>
              </a:tblPr>
              <a:tblGrid>
                <a:gridCol w="4047344"/>
                <a:gridCol w="5096656"/>
              </a:tblGrid>
              <a:tr h="288033">
                <a:tc>
                  <a:txBody>
                    <a:bodyPr/>
                    <a:lstStyle/>
                    <a:p>
                      <a:pPr algn="ctr"/>
                      <a:r>
                        <a:rPr kumimoji="1" lang="ja-JP" altLang="en-US" sz="1400" dirty="0" smtClean="0"/>
                        <a:t>分類</a:t>
                      </a:r>
                      <a:endParaRPr kumimoji="1" lang="ja-JP" altLang="en-US" sz="1400" b="1"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事務の内容</a:t>
                      </a:r>
                      <a:endParaRPr kumimoji="1" lang="ja-JP" altLang="en-US" sz="1400" b="1"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9141">
                <a:tc>
                  <a:txBody>
                    <a:bodyPr/>
                    <a:lstStyle/>
                    <a:p>
                      <a:r>
                        <a:rPr kumimoji="1" lang="ja-JP" altLang="en-US" sz="1400" dirty="0" smtClean="0"/>
                        <a:t>市長固有の権限に属する事務</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➢条例・規則、予算</a:t>
                      </a:r>
                      <a:endParaRPr kumimoji="1" lang="ja-JP" altLang="en-US" sz="1400" b="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9141">
                <a:tc>
                  <a:txBody>
                    <a:bodyPr/>
                    <a:lstStyle/>
                    <a:p>
                      <a:r>
                        <a:rPr lang="ja-JP" altLang="en-US" sz="1400" dirty="0" smtClean="0"/>
                        <a:t>組織運営に関わる事務</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➢企画立案、人事、管財</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8828">
                <a:tc>
                  <a:txBody>
                    <a:bodyPr/>
                    <a:lstStyle/>
                    <a:p>
                      <a:r>
                        <a:rPr lang="ja-JP" altLang="en-US" sz="1400" dirty="0" smtClean="0"/>
                        <a:t>地方公共団体として実施すべき事務</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➢計画策定、審議会、対外調整</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9141">
                <a:tc>
                  <a:txBody>
                    <a:bodyPr/>
                    <a:lstStyle/>
                    <a:p>
                      <a:r>
                        <a:rPr lang="ja-JP" altLang="en-US" sz="1400" dirty="0" smtClean="0"/>
                        <a:t>市域全体の観点から実施すべき事務</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➢成長戦略、広域的なまちづくり</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9141">
                <a:tc>
                  <a:txBody>
                    <a:bodyPr/>
                    <a:lstStyle/>
                    <a:p>
                      <a:r>
                        <a:rPr lang="ja-JP" altLang="en-US" sz="1400" dirty="0" smtClean="0"/>
                        <a:t>一つの総合区では完結しない事務</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➢総合区域を越える事業認可、システム運用</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0999">
                <a:tc>
                  <a:txBody>
                    <a:bodyPr/>
                    <a:lstStyle/>
                    <a:p>
                      <a:r>
                        <a:rPr kumimoji="1" lang="ja-JP" altLang="en-US" sz="1400" dirty="0" smtClean="0"/>
                        <a:t>平等取扱いの原則等から一体的に処理すべき事務</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➢保険事業、個人給付や補助制度、許認可にかかる審査基準等</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9141">
                <a:tc>
                  <a:txBody>
                    <a:bodyPr/>
                    <a:lstStyle/>
                    <a:p>
                      <a:r>
                        <a:rPr lang="ja-JP" altLang="en-US" sz="1400" dirty="0" smtClean="0"/>
                        <a:t>事務の性質上一体的に実施すべき事務</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➢市内１か所施設の管理、緊急時対応</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5688">
                <a:tc>
                  <a:txBody>
                    <a:bodyPr/>
                    <a:lstStyle/>
                    <a:p>
                      <a:r>
                        <a:rPr kumimoji="1" lang="ja-JP" altLang="en-US" sz="1400" dirty="0" smtClean="0"/>
                        <a:t>効率性・専門性の確保</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t>➢総合区移管によるデメリットがメリットに比べ過大となるもの</a:t>
                      </a:r>
                      <a:endParaRPr kumimoji="1" lang="ja-JP" altLang="en-US" sz="1400" b="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5" name="正方形/長方形 24"/>
          <p:cNvSpPr/>
          <p:nvPr/>
        </p:nvSpPr>
        <p:spPr>
          <a:xfrm>
            <a:off x="68239" y="2857252"/>
            <a:ext cx="3279625" cy="292388"/>
          </a:xfrm>
          <a:prstGeom prst="rect">
            <a:avLst/>
          </a:prstGeom>
        </p:spPr>
        <p:txBody>
          <a:bodyPr wrap="square">
            <a:spAutoFit/>
          </a:bodyPr>
          <a:lstStyle/>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以下の観点から、局に留保する事務を仕分け</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0" y="-166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２</a:t>
            </a:r>
            <a:r>
              <a:rPr lang="ja-JP" altLang="en-US" sz="2000" b="1" dirty="0" smtClean="0">
                <a:solidFill>
                  <a:prstClr val="black"/>
                </a:solidFill>
                <a:latin typeface="Meiryo UI" pitchFamily="50" charset="-128"/>
                <a:ea typeface="Meiryo UI" pitchFamily="50" charset="-128"/>
                <a:cs typeface="Meiryo UI" pitchFamily="50" charset="-128"/>
              </a:rPr>
              <a:t>　局と総合区の事務分担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1" name="テキスト ボックス 20"/>
          <p:cNvSpPr txBox="1"/>
          <p:nvPr/>
        </p:nvSpPr>
        <p:spPr>
          <a:xfrm>
            <a:off x="-121196" y="476672"/>
            <a:ext cx="331897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（１）事務の分担</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27"/>
          <p:cNvSpPr>
            <a:spLocks noChangeArrowheads="1"/>
          </p:cNvSpPr>
          <p:nvPr/>
        </p:nvSpPr>
        <p:spPr bwMode="auto">
          <a:xfrm>
            <a:off x="8152406" y="6644545"/>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２</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18" name="正方形/長方形 17"/>
          <p:cNvSpPr/>
          <p:nvPr/>
        </p:nvSpPr>
        <p:spPr>
          <a:xfrm>
            <a:off x="1115616" y="980728"/>
            <a:ext cx="936104" cy="1080120"/>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200" b="1" spc="-150" dirty="0" smtClean="0">
                <a:solidFill>
                  <a:schemeClr val="tx1"/>
                </a:solidFill>
                <a:latin typeface="Meiryo UI" pitchFamily="50" charset="-128"/>
                <a:ea typeface="Meiryo UI" pitchFamily="50" charset="-128"/>
                <a:cs typeface="Meiryo UI" pitchFamily="50" charset="-128"/>
              </a:rPr>
              <a:t>住民生活と</a:t>
            </a:r>
            <a:endParaRPr lang="en-US" altLang="ja-JP" sz="1200" b="1" spc="-150" dirty="0" smtClean="0">
              <a:solidFill>
                <a:schemeClr val="tx1"/>
              </a:solidFill>
              <a:latin typeface="Meiryo UI" pitchFamily="50" charset="-128"/>
              <a:ea typeface="Meiryo UI" pitchFamily="50" charset="-128"/>
              <a:cs typeface="Meiryo UI" pitchFamily="50" charset="-128"/>
            </a:endParaRPr>
          </a:p>
          <a:p>
            <a:r>
              <a:rPr lang="ja-JP" altLang="en-US" sz="1200" b="1" spc="-150" dirty="0" smtClean="0">
                <a:solidFill>
                  <a:schemeClr val="tx1"/>
                </a:solidFill>
                <a:latin typeface="Meiryo UI" pitchFamily="50" charset="-128"/>
                <a:ea typeface="Meiryo UI" pitchFamily="50" charset="-128"/>
                <a:cs typeface="Meiryo UI" pitchFamily="50" charset="-128"/>
              </a:rPr>
              <a:t>密接に関わる事務を移管</a:t>
            </a:r>
            <a:endParaRPr lang="ja-JP" altLang="en-US" sz="1200" b="1" spc="-150" dirty="0">
              <a:solidFill>
                <a:schemeClr val="tx1"/>
              </a:solidFill>
              <a:latin typeface="Meiryo UI" pitchFamily="50" charset="-128"/>
              <a:ea typeface="Meiryo UI" pitchFamily="50" charset="-128"/>
              <a:cs typeface="Meiryo UI" pitchFamily="50" charset="-128"/>
            </a:endParaRPr>
          </a:p>
        </p:txBody>
      </p:sp>
      <p:sp>
        <p:nvSpPr>
          <p:cNvPr id="19" name="正方形/長方形 18"/>
          <p:cNvSpPr/>
          <p:nvPr/>
        </p:nvSpPr>
        <p:spPr>
          <a:xfrm>
            <a:off x="-36512" y="3179068"/>
            <a:ext cx="3279625" cy="338554"/>
          </a:xfrm>
          <a:prstGeom prst="rect">
            <a:avLst/>
          </a:prstGeom>
        </p:spPr>
        <p:txBody>
          <a:bodyPr wrap="square">
            <a:spAutoFit/>
          </a:body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局に留保する事務</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668017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extLst>
              <p:ext uri="{D42A27DB-BD31-4B8C-83A1-F6EECF244321}">
                <p14:modId xmlns:p14="http://schemas.microsoft.com/office/powerpoint/2010/main" val="3794293241"/>
              </p:ext>
            </p:extLst>
          </p:nvPr>
        </p:nvGraphicFramePr>
        <p:xfrm>
          <a:off x="28136" y="548680"/>
          <a:ext cx="9087728" cy="5832648"/>
        </p:xfrm>
        <a:graphic>
          <a:graphicData uri="http://schemas.openxmlformats.org/drawingml/2006/table">
            <a:tbl>
              <a:tblPr firstRow="1" bandRow="1">
                <a:tableStyleId>{21E4AEA4-8DFA-4A89-87EB-49C32662AFE0}</a:tableStyleId>
              </a:tblPr>
              <a:tblGrid>
                <a:gridCol w="1469111"/>
                <a:gridCol w="3765679"/>
                <a:gridCol w="3852938"/>
              </a:tblGrid>
              <a:tr h="388509">
                <a:tc>
                  <a:txBody>
                    <a:bodyPr/>
                    <a:lstStyle/>
                    <a:p>
                      <a:pPr algn="ctr"/>
                      <a:r>
                        <a:rPr kumimoji="1" lang="ja-JP" altLang="en-US" sz="1600" spc="0" baseline="0" dirty="0" smtClean="0">
                          <a:latin typeface="Meiryo UI" pitchFamily="50" charset="-128"/>
                          <a:ea typeface="Meiryo UI" pitchFamily="50" charset="-128"/>
                          <a:cs typeface="Meiryo UI" pitchFamily="50" charset="-128"/>
                        </a:rPr>
                        <a:t>分野</a:t>
                      </a:r>
                      <a:endParaRPr kumimoji="1" lang="ja-JP" altLang="en-US" sz="1600" spc="0" baseline="0" dirty="0">
                        <a:latin typeface="Meiryo UI" pitchFamily="50" charset="-128"/>
                        <a:ea typeface="Meiryo UI" pitchFamily="50" charset="-128"/>
                        <a:cs typeface="Meiryo UI" pitchFamily="50" charset="-128"/>
                      </a:endParaRPr>
                    </a:p>
                  </a:txBody>
                  <a:tcPr/>
                </a:tc>
                <a:tc>
                  <a:txBody>
                    <a:bodyPr/>
                    <a:lstStyle/>
                    <a:p>
                      <a:pPr algn="ctr"/>
                      <a:r>
                        <a:rPr kumimoji="1" lang="ja-JP" altLang="en-US" sz="1600" spc="0" baseline="0" dirty="0" smtClean="0"/>
                        <a:t>総合区の事務（主なもの）</a:t>
                      </a:r>
                      <a:endParaRPr kumimoji="1" lang="ja-JP" altLang="en-US" sz="1600" spc="0" baseline="0" dirty="0">
                        <a:latin typeface="Meiryo UI" pitchFamily="50" charset="-128"/>
                        <a:ea typeface="Meiryo UI" pitchFamily="50" charset="-128"/>
                        <a:cs typeface="Meiryo UI" pitchFamily="50" charset="-128"/>
                      </a:endParaRPr>
                    </a:p>
                  </a:txBody>
                  <a:tcPr/>
                </a:tc>
                <a:tc>
                  <a:txBody>
                    <a:bodyPr/>
                    <a:lstStyle/>
                    <a:p>
                      <a:pPr algn="ctr"/>
                      <a:r>
                        <a:rPr kumimoji="1" lang="ja-JP" altLang="en-US" sz="1600" spc="0" baseline="0" dirty="0" smtClean="0"/>
                        <a:t>期待される効果</a:t>
                      </a:r>
                      <a:endParaRPr kumimoji="1" lang="ja-JP" altLang="en-US" sz="1600" spc="0" baseline="0" dirty="0">
                        <a:latin typeface="Meiryo UI" pitchFamily="50" charset="-128"/>
                        <a:ea typeface="Meiryo UI" pitchFamily="50" charset="-128"/>
                        <a:cs typeface="Meiryo UI" pitchFamily="50" charset="-128"/>
                      </a:endParaRPr>
                    </a:p>
                  </a:txBody>
                  <a:tcPr/>
                </a:tc>
              </a:tr>
              <a:tr h="1267675">
                <a:tc>
                  <a:txBody>
                    <a:bodyPr/>
                    <a:lstStyle/>
                    <a:p>
                      <a:pPr algn="ctr"/>
                      <a:r>
                        <a:rPr kumimoji="1" lang="ja-JP" altLang="en-US" sz="1600" b="1" spc="0" baseline="0" dirty="0" smtClean="0"/>
                        <a:t>こども・</a:t>
                      </a:r>
                      <a:endParaRPr kumimoji="1" lang="en-US" altLang="ja-JP" sz="1600" b="1" spc="0" baseline="0" dirty="0" smtClean="0"/>
                    </a:p>
                    <a:p>
                      <a:pPr algn="ctr"/>
                      <a:r>
                        <a:rPr kumimoji="1" lang="ja-JP" altLang="en-US" sz="1600" b="1" spc="0" baseline="0" dirty="0" smtClean="0"/>
                        <a:t>子育て支援</a:t>
                      </a:r>
                      <a:endParaRPr kumimoji="1" lang="en-US" altLang="ja-JP" sz="1600" b="1" spc="0" baseline="0" dirty="0" smtClean="0"/>
                    </a:p>
                  </a:txBody>
                  <a:tcPr anchor="ctr"/>
                </a:tc>
                <a:tc>
                  <a:txBody>
                    <a:bodyPr/>
                    <a:lstStyle/>
                    <a:p>
                      <a:r>
                        <a:rPr lang="ja-JP" altLang="en-US" sz="1400" b="1" spc="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○保育・子育て支援</a:t>
                      </a:r>
                      <a:endParaRPr lang="en-US" altLang="ja-JP" sz="1400" b="1" spc="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・市立保育所の運営、民間保育所の設置認可 </a:t>
                      </a:r>
                      <a:endParaRPr kumimoji="1" lang="en-US" altLang="ja-JP" sz="1400" spc="0" baseline="0" dirty="0" smtClean="0">
                        <a:solidFill>
                          <a:srgbClr val="FF0000"/>
                        </a:solidFill>
                      </a:endParaRPr>
                    </a:p>
                    <a:p>
                      <a:r>
                        <a:rPr lang="ja-JP" altLang="en-US" sz="1400"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・児童いきいき放課後事業</a:t>
                      </a:r>
                      <a:endParaRPr lang="en-US" altLang="ja-JP" sz="1400"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400" b="1" spc="0" baseline="0" dirty="0" smtClean="0">
                          <a:solidFill>
                            <a:schemeClr val="tx1"/>
                          </a:solidFill>
                          <a:latin typeface="Meiryo UI" pitchFamily="50" charset="-128"/>
                          <a:ea typeface="Meiryo UI" pitchFamily="50" charset="-128"/>
                          <a:cs typeface="Meiryo UI" pitchFamily="50" charset="-128"/>
                        </a:rPr>
                        <a:t>【</a:t>
                      </a:r>
                      <a:r>
                        <a:rPr kumimoji="1" lang="ja-JP" altLang="en-US" sz="1400" b="1" spc="0" baseline="0" dirty="0" smtClean="0">
                          <a:solidFill>
                            <a:schemeClr val="tx1"/>
                          </a:solidFill>
                          <a:latin typeface="Meiryo UI" pitchFamily="50" charset="-128"/>
                          <a:ea typeface="Meiryo UI" pitchFamily="50" charset="-128"/>
                          <a:cs typeface="Meiryo UI" pitchFamily="50" charset="-128"/>
                        </a:rPr>
                        <a:t>保育所</a:t>
                      </a:r>
                      <a:r>
                        <a:rPr kumimoji="1" lang="en-US" altLang="ja-JP" sz="1400" b="1" spc="0" baseline="0" dirty="0" smtClean="0">
                          <a:solidFill>
                            <a:schemeClr val="tx1"/>
                          </a:solidFill>
                          <a:latin typeface="Meiryo UI" pitchFamily="50" charset="-128"/>
                          <a:ea typeface="Meiryo UI" pitchFamily="50" charset="-128"/>
                          <a:cs typeface="Meiryo UI" pitchFamily="50" charset="-128"/>
                        </a:rPr>
                        <a:t>】</a:t>
                      </a:r>
                    </a:p>
                    <a:p>
                      <a:r>
                        <a:rPr lang="ja-JP" altLang="en-US" sz="1400" spc="0" baseline="0" dirty="0" smtClean="0">
                          <a:solidFill>
                            <a:schemeClr val="tx1"/>
                          </a:solidFill>
                          <a:latin typeface="Meiryo UI" pitchFamily="50" charset="-128"/>
                          <a:ea typeface="Meiryo UI" pitchFamily="50" charset="-128"/>
                          <a:cs typeface="Meiryo UI" pitchFamily="50" charset="-128"/>
                        </a:rPr>
                        <a:t>・待機児童解消に向けて、区役所が中心となって、</a:t>
                      </a:r>
                      <a:endParaRPr lang="en-US" altLang="ja-JP" sz="1400" spc="0" baseline="0" dirty="0" smtClean="0">
                        <a:solidFill>
                          <a:schemeClr val="tx1"/>
                        </a:solidFill>
                        <a:latin typeface="Meiryo UI" pitchFamily="50" charset="-128"/>
                        <a:ea typeface="Meiryo UI" pitchFamily="50" charset="-128"/>
                        <a:cs typeface="Meiryo UI" pitchFamily="50" charset="-128"/>
                      </a:endParaRPr>
                    </a:p>
                    <a:p>
                      <a:r>
                        <a:rPr lang="ja-JP" altLang="en-US" sz="1400" spc="0" baseline="0" dirty="0" smtClean="0">
                          <a:solidFill>
                            <a:schemeClr val="tx1"/>
                          </a:solidFill>
                          <a:latin typeface="Meiryo UI" pitchFamily="50" charset="-128"/>
                          <a:ea typeface="Meiryo UI" pitchFamily="50" charset="-128"/>
                          <a:cs typeface="Meiryo UI" pitchFamily="50" charset="-128"/>
                        </a:rPr>
                        <a:t>　より地域の特性や実情にあった施策の実施が可能</a:t>
                      </a:r>
                      <a:endParaRPr kumimoji="1" lang="en-US" altLang="ja-JP" sz="1400" spc="0" baseline="0" dirty="0" smtClean="0">
                        <a:solidFill>
                          <a:schemeClr val="tx1"/>
                        </a:solidFill>
                        <a:latin typeface="Meiryo UI" pitchFamily="50" charset="-128"/>
                        <a:ea typeface="Meiryo UI" pitchFamily="50" charset="-128"/>
                        <a:cs typeface="Meiryo UI" pitchFamily="50" charset="-128"/>
                      </a:endParaRPr>
                    </a:p>
                  </a:txBody>
                  <a:tcPr/>
                </a:tc>
              </a:tr>
              <a:tr h="1440160">
                <a:tc>
                  <a:txBody>
                    <a:bodyPr/>
                    <a:lstStyle/>
                    <a:p>
                      <a:pPr algn="ctr"/>
                      <a:r>
                        <a:rPr kumimoji="1" lang="ja-JP" altLang="en-US" sz="1600" b="1" spc="0" baseline="0" dirty="0" smtClean="0"/>
                        <a:t>福祉</a:t>
                      </a:r>
                      <a:endParaRPr kumimoji="1" lang="en-US" altLang="ja-JP" sz="1600" b="1" spc="0" baseline="0" dirty="0" smtClean="0">
                        <a:solidFill>
                          <a:schemeClr val="tx1"/>
                        </a:solidFill>
                        <a:latin typeface="Meiryo UI" pitchFamily="50" charset="-128"/>
                        <a:ea typeface="Meiryo UI" pitchFamily="50" charset="-128"/>
                        <a:cs typeface="Meiryo UI" pitchFamily="50" charset="-128"/>
                      </a:endParaRPr>
                    </a:p>
                  </a:txBody>
                  <a:tcPr anchor="ctr"/>
                </a:tc>
                <a:tc>
                  <a:txBody>
                    <a:bodyPr/>
                    <a:lstStyle/>
                    <a:p>
                      <a:r>
                        <a:rPr lang="ja-JP" altLang="en-US" sz="1400" b="1" spc="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○高齢者福祉</a:t>
                      </a:r>
                      <a:endParaRPr lang="en-US" altLang="ja-JP" sz="1400" b="1" spc="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・老人福祉センターの運営</a:t>
                      </a:r>
                      <a:endParaRPr lang="en-US" altLang="ja-JP"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spc="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○生活保護</a:t>
                      </a:r>
                      <a:endParaRPr lang="en-US" altLang="ja-JP" sz="1400" b="1" spc="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・就労支援</a:t>
                      </a:r>
                      <a:endParaRPr lang="en-US" altLang="ja-JP"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400" b="0" spc="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400" b="1" spc="0" baseline="0" dirty="0" smtClean="0">
                          <a:solidFill>
                            <a:schemeClr val="tx1"/>
                          </a:solidFill>
                          <a:latin typeface="Meiryo UI" pitchFamily="50" charset="-128"/>
                          <a:ea typeface="Meiryo UI" pitchFamily="50" charset="-128"/>
                          <a:cs typeface="Meiryo UI" pitchFamily="50" charset="-128"/>
                        </a:rPr>
                        <a:t>【</a:t>
                      </a:r>
                      <a:r>
                        <a:rPr kumimoji="1" lang="ja-JP" altLang="en-US" sz="1400" b="1" spc="0" baseline="0" dirty="0" smtClean="0">
                          <a:solidFill>
                            <a:schemeClr val="tx1"/>
                          </a:solidFill>
                          <a:latin typeface="Meiryo UI" pitchFamily="50" charset="-128"/>
                          <a:ea typeface="Meiryo UI" pitchFamily="50" charset="-128"/>
                          <a:cs typeface="Meiryo UI" pitchFamily="50" charset="-128"/>
                        </a:rPr>
                        <a:t>老人福祉センター</a:t>
                      </a:r>
                      <a:r>
                        <a:rPr kumimoji="1" lang="en-US" altLang="ja-JP" sz="1400" b="1" spc="0" baseline="0" dirty="0" smtClean="0">
                          <a:solidFill>
                            <a:schemeClr val="tx1"/>
                          </a:solidFill>
                          <a:latin typeface="Meiryo UI" pitchFamily="50" charset="-128"/>
                          <a:ea typeface="Meiryo UI" pitchFamily="50" charset="-128"/>
                          <a:cs typeface="Meiryo UI" pitchFamily="50" charset="-128"/>
                        </a:rPr>
                        <a:t>】</a:t>
                      </a:r>
                    </a:p>
                    <a:p>
                      <a:r>
                        <a:rPr kumimoji="1" lang="ja-JP" altLang="en-US" sz="1400" spc="0" baseline="0" dirty="0" smtClean="0">
                          <a:solidFill>
                            <a:schemeClr val="tx1"/>
                          </a:solidFill>
                          <a:latin typeface="Meiryo UI" pitchFamily="50" charset="-128"/>
                          <a:ea typeface="Meiryo UI" pitchFamily="50" charset="-128"/>
                          <a:cs typeface="Meiryo UI" pitchFamily="50" charset="-128"/>
                        </a:rPr>
                        <a:t>・</a:t>
                      </a:r>
                      <a:r>
                        <a:rPr lang="ja-JP" altLang="en-US" sz="1400" spc="0" baseline="0" dirty="0" smtClean="0">
                          <a:solidFill>
                            <a:schemeClr val="tx1"/>
                          </a:solidFill>
                          <a:latin typeface="Meiryo UI" pitchFamily="50" charset="-128"/>
                          <a:ea typeface="Meiryo UI" pitchFamily="50" charset="-128"/>
                          <a:cs typeface="Meiryo UI" pitchFamily="50" charset="-128"/>
                        </a:rPr>
                        <a:t>指定管理者の公募にあたり、地域における身近な</a:t>
                      </a:r>
                      <a:endParaRPr lang="en-US" altLang="ja-JP" sz="1400" spc="0" baseline="0" dirty="0" smtClean="0">
                        <a:solidFill>
                          <a:schemeClr val="tx1"/>
                        </a:solidFill>
                        <a:latin typeface="Meiryo UI" pitchFamily="50" charset="-128"/>
                        <a:ea typeface="Meiryo UI" pitchFamily="50" charset="-128"/>
                        <a:cs typeface="Meiryo UI" pitchFamily="50" charset="-128"/>
                      </a:endParaRPr>
                    </a:p>
                    <a:p>
                      <a:r>
                        <a:rPr lang="ja-JP" altLang="en-US" sz="1400" spc="0" baseline="0" dirty="0" smtClean="0">
                          <a:solidFill>
                            <a:schemeClr val="tx1"/>
                          </a:solidFill>
                          <a:latin typeface="Meiryo UI" pitchFamily="50" charset="-128"/>
                          <a:ea typeface="Meiryo UI" pitchFamily="50" charset="-128"/>
                          <a:cs typeface="Meiryo UI" pitchFamily="50" charset="-128"/>
                        </a:rPr>
                        <a:t>　福祉施設として、地域のニーズを反映することで、</a:t>
                      </a:r>
                      <a:endParaRPr lang="en-US" altLang="ja-JP" sz="1400" spc="0" baseline="0" dirty="0" smtClean="0">
                        <a:solidFill>
                          <a:schemeClr val="tx1"/>
                        </a:solidFill>
                        <a:latin typeface="Meiryo UI" pitchFamily="50" charset="-128"/>
                        <a:ea typeface="Meiryo UI" pitchFamily="50" charset="-128"/>
                        <a:cs typeface="Meiryo UI" pitchFamily="50" charset="-128"/>
                      </a:endParaRPr>
                    </a:p>
                    <a:p>
                      <a:r>
                        <a:rPr lang="ja-JP" altLang="en-US" sz="1400" spc="0" baseline="0" dirty="0" smtClean="0">
                          <a:solidFill>
                            <a:schemeClr val="tx1"/>
                          </a:solidFill>
                          <a:latin typeface="Meiryo UI" pitchFamily="50" charset="-128"/>
                          <a:ea typeface="Meiryo UI" pitchFamily="50" charset="-128"/>
                          <a:cs typeface="Meiryo UI" pitchFamily="50" charset="-128"/>
                        </a:rPr>
                        <a:t>　施設の利便性の向上が期待</a:t>
                      </a:r>
                      <a:endParaRPr kumimoji="1" lang="en-US" altLang="ja-JP" sz="1400" spc="0" baseline="0" dirty="0" smtClean="0">
                        <a:solidFill>
                          <a:schemeClr val="tx1"/>
                        </a:solidFill>
                        <a:latin typeface="Meiryo UI" pitchFamily="50" charset="-128"/>
                        <a:ea typeface="Meiryo UI" pitchFamily="50" charset="-128"/>
                        <a:cs typeface="Meiryo UI" pitchFamily="50" charset="-128"/>
                      </a:endParaRPr>
                    </a:p>
                  </a:txBody>
                  <a:tcPr/>
                </a:tc>
              </a:tr>
              <a:tr h="1636445">
                <a:tc>
                  <a:txBody>
                    <a:bodyPr/>
                    <a:lstStyle/>
                    <a:p>
                      <a:pPr algn="ctr"/>
                      <a:r>
                        <a:rPr kumimoji="1" lang="ja-JP" altLang="en-US" sz="1600" b="1" spc="0" baseline="0" dirty="0" smtClean="0"/>
                        <a:t>まちづくり・</a:t>
                      </a:r>
                      <a:endParaRPr kumimoji="1" lang="en-US" altLang="ja-JP" sz="1600" b="1" spc="0" baseline="0" dirty="0" smtClean="0"/>
                    </a:p>
                    <a:p>
                      <a:pPr algn="ctr"/>
                      <a:r>
                        <a:rPr kumimoji="1" lang="ja-JP" altLang="en-US" sz="1600" b="1" spc="0" baseline="0" dirty="0" smtClean="0"/>
                        <a:t>都市基盤整備</a:t>
                      </a:r>
                      <a:endParaRPr kumimoji="1" lang="en-US" altLang="ja-JP" sz="1600" b="1" spc="0" baseline="0" dirty="0" smtClean="0">
                        <a:solidFill>
                          <a:schemeClr val="tx1"/>
                        </a:solidFill>
                        <a:latin typeface="Meiryo UI" pitchFamily="50" charset="-128"/>
                        <a:ea typeface="Meiryo UI" pitchFamily="50" charset="-128"/>
                        <a:cs typeface="Meiryo UI" pitchFamily="50" charset="-128"/>
                      </a:endParaRPr>
                    </a:p>
                  </a:txBody>
                  <a:tcPr anchor="ctr"/>
                </a:tc>
                <a:tc>
                  <a:txBody>
                    <a:bodyPr/>
                    <a:lstStyle/>
                    <a:p>
                      <a:r>
                        <a:rPr lang="ja-JP" altLang="en-US" sz="1400" b="1" spc="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○道路・公園</a:t>
                      </a:r>
                      <a:endParaRPr lang="en-US" altLang="ja-JP" sz="1400" b="1" spc="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・道路・公園の維持管理</a:t>
                      </a:r>
                      <a:endParaRPr lang="en-US" altLang="ja-JP"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（幹線道路・大規模公園を除く）</a:t>
                      </a:r>
                      <a:endParaRPr lang="en-US" altLang="ja-JP" sz="1400" b="1" spc="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b="1" spc="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○まちづくり</a:t>
                      </a:r>
                      <a:endParaRPr lang="en-US" altLang="ja-JP" sz="1400" b="1" spc="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・放置自転車対策</a:t>
                      </a:r>
                      <a:endParaRPr lang="en-US" altLang="ja-JP"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・地域の実情に合わせたまちづくりの検討</a:t>
                      </a:r>
                      <a:endParaRPr lang="en-US" altLang="ja-JP"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（市有地の活用方針等の検討）</a:t>
                      </a:r>
                      <a:endParaRPr lang="en-US" altLang="ja-JP"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en-US" altLang="ja-JP" sz="1400" b="1" spc="0" baseline="0" dirty="0" smtClean="0">
                          <a:solidFill>
                            <a:schemeClr val="tx1"/>
                          </a:solidFill>
                          <a:latin typeface="Meiryo UI" pitchFamily="50" charset="-128"/>
                          <a:ea typeface="Meiryo UI" pitchFamily="50" charset="-128"/>
                          <a:cs typeface="Meiryo UI" pitchFamily="50" charset="-128"/>
                        </a:rPr>
                        <a:t>【</a:t>
                      </a:r>
                      <a:r>
                        <a:rPr kumimoji="1" lang="ja-JP" altLang="en-US" sz="1400" b="1" spc="0" baseline="0" dirty="0" smtClean="0">
                          <a:solidFill>
                            <a:schemeClr val="tx1"/>
                          </a:solidFill>
                          <a:latin typeface="Meiryo UI" pitchFamily="50" charset="-128"/>
                          <a:ea typeface="Meiryo UI" pitchFamily="50" charset="-128"/>
                          <a:cs typeface="Meiryo UI" pitchFamily="50" charset="-128"/>
                        </a:rPr>
                        <a:t>道路・公園の維持管理</a:t>
                      </a:r>
                      <a:r>
                        <a:rPr kumimoji="1" lang="en-US" altLang="ja-JP" sz="1400" b="1" spc="0" baseline="0" dirty="0" smtClean="0">
                          <a:solidFill>
                            <a:schemeClr val="tx1"/>
                          </a:solidFill>
                          <a:latin typeface="Meiryo UI" pitchFamily="50" charset="-128"/>
                          <a:ea typeface="Meiryo UI" pitchFamily="50" charset="-128"/>
                          <a:cs typeface="Meiryo UI" pitchFamily="50" charset="-128"/>
                        </a:rPr>
                        <a:t>】</a:t>
                      </a:r>
                    </a:p>
                    <a:p>
                      <a:r>
                        <a:rPr kumimoji="1" lang="ja-JP" altLang="en-US" sz="1400" spc="0" baseline="0" dirty="0" smtClean="0">
                          <a:solidFill>
                            <a:schemeClr val="tx1"/>
                          </a:solidFill>
                          <a:latin typeface="Meiryo UI" pitchFamily="50" charset="-128"/>
                          <a:ea typeface="Meiryo UI" pitchFamily="50" charset="-128"/>
                          <a:cs typeface="Meiryo UI" pitchFamily="50" charset="-128"/>
                        </a:rPr>
                        <a:t>・道路の日常管理や</a:t>
                      </a:r>
                      <a:r>
                        <a:rPr lang="ja-JP" altLang="en-US" sz="1400" spc="0" baseline="0" dirty="0" smtClean="0">
                          <a:solidFill>
                            <a:schemeClr val="tx1"/>
                          </a:solidFill>
                          <a:latin typeface="Meiryo UI" pitchFamily="50" charset="-128"/>
                          <a:ea typeface="Meiryo UI" pitchFamily="50" charset="-128"/>
                          <a:cs typeface="Meiryo UI" pitchFamily="50" charset="-128"/>
                        </a:rPr>
                        <a:t>公園利用の支障となっている遊</a:t>
                      </a:r>
                      <a:endParaRPr lang="en-US" altLang="ja-JP" sz="1400" spc="0" baseline="0" dirty="0" smtClean="0">
                        <a:solidFill>
                          <a:schemeClr val="tx1"/>
                        </a:solidFill>
                        <a:latin typeface="Meiryo UI" pitchFamily="50" charset="-128"/>
                        <a:ea typeface="Meiryo UI" pitchFamily="50" charset="-128"/>
                        <a:cs typeface="Meiryo UI" pitchFamily="50" charset="-128"/>
                      </a:endParaRPr>
                    </a:p>
                    <a:p>
                      <a:r>
                        <a:rPr lang="ja-JP" altLang="en-US" sz="1400" spc="0" baseline="0" dirty="0" smtClean="0">
                          <a:solidFill>
                            <a:schemeClr val="tx1"/>
                          </a:solidFill>
                          <a:latin typeface="Meiryo UI" pitchFamily="50" charset="-128"/>
                          <a:ea typeface="Meiryo UI" pitchFamily="50" charset="-128"/>
                          <a:cs typeface="Meiryo UI" pitchFamily="50" charset="-128"/>
                        </a:rPr>
                        <a:t>　具の使用禁止や樹木剪定など、より迅速かつきめ</a:t>
                      </a:r>
                      <a:endParaRPr lang="en-US" altLang="ja-JP" sz="1400" spc="0" baseline="0" dirty="0" smtClean="0">
                        <a:solidFill>
                          <a:schemeClr val="tx1"/>
                        </a:solidFill>
                        <a:latin typeface="Meiryo UI" pitchFamily="50" charset="-128"/>
                        <a:ea typeface="Meiryo UI" pitchFamily="50" charset="-128"/>
                        <a:cs typeface="Meiryo UI" pitchFamily="50" charset="-128"/>
                      </a:endParaRPr>
                    </a:p>
                    <a:p>
                      <a:r>
                        <a:rPr lang="ja-JP" altLang="en-US" sz="1400" spc="0" baseline="0" dirty="0" smtClean="0">
                          <a:solidFill>
                            <a:schemeClr val="tx1"/>
                          </a:solidFill>
                          <a:latin typeface="Meiryo UI" pitchFamily="50" charset="-128"/>
                          <a:ea typeface="Meiryo UI" pitchFamily="50" charset="-128"/>
                          <a:cs typeface="Meiryo UI" pitchFamily="50" charset="-128"/>
                        </a:rPr>
                        <a:t>　細かい対応が可能</a:t>
                      </a:r>
                      <a:endParaRPr kumimoji="1" lang="ja-JP" altLang="en-US" sz="1400" spc="0" baseline="0" dirty="0" smtClean="0">
                        <a:solidFill>
                          <a:schemeClr val="tx1"/>
                        </a:solidFill>
                        <a:latin typeface="Meiryo UI" pitchFamily="50" charset="-128"/>
                        <a:ea typeface="Meiryo UI" pitchFamily="50" charset="-128"/>
                        <a:cs typeface="Meiryo UI" pitchFamily="50" charset="-128"/>
                      </a:endParaRPr>
                    </a:p>
                    <a:p>
                      <a:r>
                        <a:rPr kumimoji="1" lang="en-US" altLang="ja-JP" sz="1400" b="1" spc="0" baseline="0" dirty="0" smtClean="0">
                          <a:solidFill>
                            <a:schemeClr val="tx1"/>
                          </a:solidFill>
                          <a:latin typeface="Meiryo UI" pitchFamily="50" charset="-128"/>
                          <a:ea typeface="Meiryo UI" pitchFamily="50" charset="-128"/>
                          <a:cs typeface="Meiryo UI" pitchFamily="50" charset="-128"/>
                        </a:rPr>
                        <a:t>【</a:t>
                      </a:r>
                      <a:r>
                        <a:rPr kumimoji="1" lang="ja-JP" altLang="en-US" sz="1400" b="1" spc="0" baseline="0" dirty="0" smtClean="0">
                          <a:solidFill>
                            <a:schemeClr val="tx1"/>
                          </a:solidFill>
                          <a:latin typeface="Meiryo UI" pitchFamily="50" charset="-128"/>
                          <a:ea typeface="Meiryo UI" pitchFamily="50" charset="-128"/>
                          <a:cs typeface="Meiryo UI" pitchFamily="50" charset="-128"/>
                        </a:rPr>
                        <a:t>放置自転車対策</a:t>
                      </a:r>
                      <a:r>
                        <a:rPr kumimoji="1" lang="en-US" altLang="ja-JP" sz="1400" b="1" spc="0" baseline="0" dirty="0" smtClean="0">
                          <a:solidFill>
                            <a:schemeClr val="tx1"/>
                          </a:solidFill>
                          <a:latin typeface="Meiryo UI" pitchFamily="50" charset="-128"/>
                          <a:ea typeface="Meiryo UI" pitchFamily="50" charset="-128"/>
                          <a:cs typeface="Meiryo UI" pitchFamily="50" charset="-128"/>
                        </a:rPr>
                        <a:t>】</a:t>
                      </a:r>
                    </a:p>
                    <a:p>
                      <a:r>
                        <a:rPr lang="ja-JP" altLang="en-US" sz="1400" spc="0" baseline="0" dirty="0" smtClean="0">
                          <a:solidFill>
                            <a:schemeClr val="tx1"/>
                          </a:solidFill>
                          <a:latin typeface="Meiryo UI" pitchFamily="50" charset="-128"/>
                          <a:ea typeface="Meiryo UI" pitchFamily="50" charset="-128"/>
                          <a:cs typeface="Meiryo UI" pitchFamily="50" charset="-128"/>
                        </a:rPr>
                        <a:t>・自転車等放置禁止区域の拡大や撤去回数の見</a:t>
                      </a:r>
                      <a:endParaRPr lang="en-US" altLang="ja-JP" sz="1400" spc="0" baseline="0" dirty="0" smtClean="0">
                        <a:solidFill>
                          <a:schemeClr val="tx1"/>
                        </a:solidFill>
                        <a:latin typeface="Meiryo UI" pitchFamily="50" charset="-128"/>
                        <a:ea typeface="Meiryo UI" pitchFamily="50" charset="-128"/>
                        <a:cs typeface="Meiryo UI" pitchFamily="50" charset="-128"/>
                      </a:endParaRPr>
                    </a:p>
                    <a:p>
                      <a:r>
                        <a:rPr lang="ja-JP" altLang="en-US" sz="1400" spc="0" baseline="0" dirty="0" smtClean="0">
                          <a:solidFill>
                            <a:schemeClr val="tx1"/>
                          </a:solidFill>
                          <a:latin typeface="Meiryo UI" pitchFamily="50" charset="-128"/>
                          <a:ea typeface="Meiryo UI" pitchFamily="50" charset="-128"/>
                          <a:cs typeface="Meiryo UI" pitchFamily="50" charset="-128"/>
                        </a:rPr>
                        <a:t>　直しなど、より迅速かつきめ細かい対応が可能</a:t>
                      </a:r>
                      <a:endParaRPr lang="en-US" altLang="ja-JP" sz="1400" spc="0" baseline="0" dirty="0" smtClean="0">
                        <a:solidFill>
                          <a:schemeClr val="tx1"/>
                        </a:solidFill>
                        <a:latin typeface="Meiryo UI" pitchFamily="50" charset="-128"/>
                        <a:ea typeface="Meiryo UI" pitchFamily="50" charset="-128"/>
                        <a:cs typeface="Meiryo UI" pitchFamily="50" charset="-128"/>
                      </a:endParaRPr>
                    </a:p>
                  </a:txBody>
                  <a:tcPr/>
                </a:tc>
              </a:tr>
              <a:tr h="1099859">
                <a:tc>
                  <a:txBody>
                    <a:bodyPr/>
                    <a:lstStyle/>
                    <a:p>
                      <a:pPr algn="ctr"/>
                      <a:r>
                        <a:rPr kumimoji="1" lang="ja-JP" altLang="en-US" sz="1600" b="1" spc="0" baseline="0" dirty="0" smtClean="0">
                          <a:solidFill>
                            <a:schemeClr val="dk1"/>
                          </a:solidFill>
                          <a:latin typeface="+mn-lt"/>
                          <a:ea typeface="+mn-ea"/>
                          <a:cs typeface="+mn-cs"/>
                        </a:rPr>
                        <a:t>住民生活</a:t>
                      </a:r>
                      <a:endParaRPr kumimoji="1" lang="en-US" altLang="ja-JP" sz="1600" b="1" spc="0" baseline="0" dirty="0" smtClean="0">
                        <a:solidFill>
                          <a:schemeClr val="tx1"/>
                        </a:solidFill>
                        <a:latin typeface="Meiryo UI" pitchFamily="50" charset="-128"/>
                        <a:ea typeface="Meiryo UI" pitchFamily="50" charset="-128"/>
                        <a:cs typeface="Meiryo UI" pitchFamily="50" charset="-128"/>
                      </a:endParaRPr>
                    </a:p>
                  </a:txBody>
                  <a:tcPr anchor="ctr"/>
                </a:tc>
                <a:tc>
                  <a:txBody>
                    <a:bodyPr/>
                    <a:lstStyle/>
                    <a:p>
                      <a:r>
                        <a:rPr lang="ja-JP" altLang="en-US" sz="1400" b="1" spc="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○住民生活</a:t>
                      </a:r>
                      <a:endParaRPr lang="en-US" altLang="ja-JP" sz="1400" b="1" spc="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・スポーツセンター、プール・屋内プールの運営</a:t>
                      </a:r>
                      <a:endParaRPr lang="en-US" altLang="ja-JP" sz="14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l"/>
                      <a:r>
                        <a:rPr kumimoji="1" lang="en-US" altLang="ja-JP" sz="1400" b="1" spc="0" baseline="0" dirty="0" smtClean="0">
                          <a:solidFill>
                            <a:schemeClr val="tx1"/>
                          </a:solidFill>
                          <a:latin typeface="Meiryo UI" pitchFamily="50" charset="-128"/>
                          <a:ea typeface="Meiryo UI" pitchFamily="50" charset="-128"/>
                          <a:cs typeface="Meiryo UI" pitchFamily="50" charset="-128"/>
                        </a:rPr>
                        <a:t>【</a:t>
                      </a:r>
                      <a:r>
                        <a:rPr kumimoji="1" lang="ja-JP" altLang="en-US" sz="1400" b="1" spc="0" baseline="0" dirty="0" smtClean="0">
                          <a:solidFill>
                            <a:schemeClr val="tx1"/>
                          </a:solidFill>
                          <a:latin typeface="Meiryo UI" pitchFamily="50" charset="-128"/>
                          <a:ea typeface="Meiryo UI" pitchFamily="50" charset="-128"/>
                          <a:cs typeface="Meiryo UI" pitchFamily="50" charset="-128"/>
                        </a:rPr>
                        <a:t>市民利用施設（スポーツセンター・プール等）</a:t>
                      </a:r>
                      <a:r>
                        <a:rPr kumimoji="1" lang="en-US" altLang="ja-JP" sz="1400" b="1" spc="0" baseline="0" dirty="0" smtClean="0">
                          <a:solidFill>
                            <a:schemeClr val="tx1"/>
                          </a:solidFill>
                          <a:latin typeface="Meiryo UI" pitchFamily="50" charset="-128"/>
                          <a:ea typeface="Meiryo UI" pitchFamily="50" charset="-128"/>
                          <a:cs typeface="Meiryo UI" pitchFamily="50" charset="-128"/>
                        </a:rPr>
                        <a:t>】</a:t>
                      </a:r>
                    </a:p>
                    <a:p>
                      <a:r>
                        <a:rPr kumimoji="1" lang="ja-JP" altLang="en-US" sz="1400" spc="0" baseline="0" dirty="0" smtClean="0">
                          <a:solidFill>
                            <a:schemeClr val="tx1"/>
                          </a:solidFill>
                          <a:latin typeface="Meiryo UI" pitchFamily="50" charset="-128"/>
                          <a:ea typeface="Meiryo UI" pitchFamily="50" charset="-128"/>
                          <a:cs typeface="Meiryo UI" pitchFamily="50" charset="-128"/>
                        </a:rPr>
                        <a:t>・</a:t>
                      </a:r>
                      <a:r>
                        <a:rPr lang="ja-JP" altLang="en-US" sz="1400" spc="0" baseline="0" dirty="0" smtClean="0">
                          <a:solidFill>
                            <a:schemeClr val="tx1"/>
                          </a:solidFill>
                          <a:latin typeface="Meiryo UI" pitchFamily="50" charset="-128"/>
                          <a:ea typeface="Meiryo UI" pitchFamily="50" charset="-128"/>
                          <a:cs typeface="Meiryo UI" pitchFamily="50" charset="-128"/>
                        </a:rPr>
                        <a:t>指定管理者の公募にあたり、地域における身近な</a:t>
                      </a:r>
                      <a:endParaRPr lang="en-US" altLang="ja-JP" sz="1400" spc="0" baseline="0" dirty="0" smtClean="0">
                        <a:solidFill>
                          <a:schemeClr val="tx1"/>
                        </a:solidFill>
                        <a:latin typeface="Meiryo UI" pitchFamily="50" charset="-128"/>
                        <a:ea typeface="Meiryo UI" pitchFamily="50" charset="-128"/>
                        <a:cs typeface="Meiryo UI" pitchFamily="50" charset="-128"/>
                      </a:endParaRPr>
                    </a:p>
                    <a:p>
                      <a:r>
                        <a:rPr lang="ja-JP" altLang="en-US" sz="1400" spc="0" baseline="0" dirty="0" smtClean="0">
                          <a:solidFill>
                            <a:schemeClr val="tx1"/>
                          </a:solidFill>
                          <a:latin typeface="Meiryo UI" pitchFamily="50" charset="-128"/>
                          <a:ea typeface="Meiryo UI" pitchFamily="50" charset="-128"/>
                          <a:cs typeface="Meiryo UI" pitchFamily="50" charset="-128"/>
                        </a:rPr>
                        <a:t>　市民利用施設として、地域のニーズを反映すること</a:t>
                      </a:r>
                      <a:endParaRPr lang="en-US" altLang="ja-JP" sz="1400" spc="0" baseline="0" dirty="0" smtClean="0">
                        <a:solidFill>
                          <a:schemeClr val="tx1"/>
                        </a:solidFill>
                        <a:latin typeface="Meiryo UI" pitchFamily="50" charset="-128"/>
                        <a:ea typeface="Meiryo UI" pitchFamily="50" charset="-128"/>
                        <a:cs typeface="Meiryo UI" pitchFamily="50" charset="-128"/>
                      </a:endParaRPr>
                    </a:p>
                    <a:p>
                      <a:r>
                        <a:rPr lang="ja-JP" altLang="en-US" sz="1400" spc="0" baseline="0" dirty="0" smtClean="0">
                          <a:solidFill>
                            <a:schemeClr val="tx1"/>
                          </a:solidFill>
                          <a:latin typeface="Meiryo UI" pitchFamily="50" charset="-128"/>
                          <a:ea typeface="Meiryo UI" pitchFamily="50" charset="-128"/>
                          <a:cs typeface="Meiryo UI" pitchFamily="50" charset="-128"/>
                        </a:rPr>
                        <a:t>　で、施設の利便性の向上が期待</a:t>
                      </a:r>
                      <a:endParaRPr kumimoji="1" lang="en-US" altLang="ja-JP" sz="1400" spc="0" baseline="0" dirty="0" smtClean="0">
                        <a:solidFill>
                          <a:schemeClr val="tx1"/>
                        </a:solidFill>
                        <a:latin typeface="Meiryo UI" pitchFamily="50" charset="-128"/>
                        <a:ea typeface="Meiryo UI" pitchFamily="50" charset="-128"/>
                        <a:cs typeface="Meiryo UI" pitchFamily="50" charset="-128"/>
                      </a:endParaRPr>
                    </a:p>
                  </a:txBody>
                  <a:tcPr/>
                </a:tc>
              </a:tr>
            </a:tbl>
          </a:graphicData>
        </a:graphic>
      </p:graphicFrame>
      <p:sp>
        <p:nvSpPr>
          <p:cNvPr id="7" name="角丸四角形 6"/>
          <p:cNvSpPr/>
          <p:nvPr/>
        </p:nvSpPr>
        <p:spPr>
          <a:xfrm>
            <a:off x="1835696" y="1656936"/>
            <a:ext cx="3168352" cy="474252"/>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○保育所の入所決定・保育料の徴収</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○児童手当・こども医療費助成の申請受理・審査・支給</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1835696" y="3125232"/>
            <a:ext cx="3168352" cy="446116"/>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国民健康保険・介護保険・国民年金の諸手続き</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○生活保護の申請受理・決定・支給・就労支援</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835696" y="5773792"/>
            <a:ext cx="3168352" cy="53552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○住民基本台帳、戸籍、印鑑登録証明</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届出・証明等</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○地域安全防犯対策</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○地域振興・</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活動支援</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8"/>
          <p:cNvGrpSpPr/>
          <p:nvPr/>
        </p:nvGrpSpPr>
        <p:grpSpPr>
          <a:xfrm>
            <a:off x="1763688" y="6413045"/>
            <a:ext cx="3240360" cy="275678"/>
            <a:chOff x="5508104" y="6223244"/>
            <a:chExt cx="3240360" cy="275678"/>
          </a:xfrm>
        </p:grpSpPr>
        <p:sp>
          <p:nvSpPr>
            <p:cNvPr id="12" name="正方形/長方形 11"/>
            <p:cNvSpPr/>
            <p:nvPr/>
          </p:nvSpPr>
          <p:spPr>
            <a:xfrm>
              <a:off x="5508104" y="6237312"/>
              <a:ext cx="3240360" cy="261610"/>
            </a:xfrm>
            <a:prstGeom prst="rect">
              <a:avLst/>
            </a:prstGeom>
          </p:spPr>
          <p:txBody>
            <a:bodyPr wrap="square">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現在、区役所で実施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している事務</a:t>
              </a:r>
            </a:p>
          </p:txBody>
        </p:sp>
        <p:sp>
          <p:nvSpPr>
            <p:cNvPr id="13" name="角丸四角形 12"/>
            <p:cNvSpPr/>
            <p:nvPr/>
          </p:nvSpPr>
          <p:spPr>
            <a:xfrm>
              <a:off x="5768000" y="6223244"/>
              <a:ext cx="388176" cy="214111"/>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4" name="正方形/長方形 13"/>
          <p:cNvSpPr/>
          <p:nvPr/>
        </p:nvSpPr>
        <p:spPr>
          <a:xfrm>
            <a:off x="0" y="-166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総合区の主な事務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100392" y="4462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a:solidFill>
                  <a:srgbClr val="000000"/>
                </a:solidFill>
                <a:latin typeface="ＭＳ Ｐゴシック" charset="-128"/>
                <a:ea typeface="Meiryo UI" pitchFamily="50" charset="-128"/>
                <a:cs typeface="Meiryo UI" pitchFamily="50" charset="-128"/>
              </a:rPr>
              <a:t>３</a:t>
            </a:r>
            <a:endParaRPr lang="ja-JP" altLang="en-US" sz="1200" b="1" dirty="0">
              <a:solidFill>
                <a:srgbClr val="000000"/>
              </a:solidFill>
              <a:latin typeface="ＭＳ Ｐゴシック"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57115538"/>
              </p:ext>
            </p:extLst>
          </p:nvPr>
        </p:nvGraphicFramePr>
        <p:xfrm>
          <a:off x="4" y="476675"/>
          <a:ext cx="9085940" cy="6053879"/>
        </p:xfrm>
        <a:graphic>
          <a:graphicData uri="http://schemas.openxmlformats.org/drawingml/2006/table">
            <a:tbl>
              <a:tblPr firstRow="1" bandRow="1">
                <a:tableStyleId>{5C22544A-7EE6-4342-B048-85BDC9FD1C3A}</a:tableStyleId>
              </a:tblPr>
              <a:tblGrid>
                <a:gridCol w="450541"/>
                <a:gridCol w="4430335"/>
                <a:gridCol w="4205064"/>
              </a:tblGrid>
              <a:tr h="301521">
                <a:tc>
                  <a:txBody>
                    <a:bodyPr/>
                    <a:lstStyle/>
                    <a:p>
                      <a:endParaRPr kumimoji="1" lang="ja-JP" altLang="en-US" sz="1400" spc="0" baseline="0" dirty="0"/>
                    </a:p>
                  </a:txBody>
                  <a:tcPr/>
                </a:tc>
                <a:tc>
                  <a:txBody>
                    <a:bodyPr/>
                    <a:lstStyle/>
                    <a:p>
                      <a:pPr algn="ctr"/>
                      <a:r>
                        <a:rPr kumimoji="1" lang="ja-JP" altLang="en-US" sz="1400" spc="0" baseline="0" dirty="0" smtClean="0"/>
                        <a:t>１　</a:t>
                      </a:r>
                      <a:r>
                        <a:rPr kumimoji="1" lang="en-US" altLang="ja-JP" sz="1400" spc="0" baseline="0" dirty="0" smtClean="0"/>
                        <a:t> </a:t>
                      </a:r>
                      <a:r>
                        <a:rPr kumimoji="1" lang="ja-JP" altLang="en-US" sz="1400" spc="0" baseline="0" dirty="0" smtClean="0"/>
                        <a:t>こども</a:t>
                      </a:r>
                      <a:endParaRPr kumimoji="1" lang="ja-JP" altLang="en-US" sz="1400" spc="0" baseline="0" dirty="0"/>
                    </a:p>
                  </a:txBody>
                  <a:tcPr anchor="ctr"/>
                </a:tc>
                <a:tc>
                  <a:txBody>
                    <a:bodyPr/>
                    <a:lstStyle/>
                    <a:p>
                      <a:pPr algn="ctr"/>
                      <a:r>
                        <a:rPr kumimoji="1" lang="ja-JP" altLang="en-US" sz="1400" spc="0" baseline="0" dirty="0" smtClean="0"/>
                        <a:t>２　福祉</a:t>
                      </a:r>
                      <a:endParaRPr kumimoji="1" lang="ja-JP" altLang="en-US" sz="1400" spc="0" baseline="0" dirty="0"/>
                    </a:p>
                  </a:txBody>
                  <a:tcPr anchor="ctr"/>
                </a:tc>
              </a:tr>
              <a:tr h="3186815">
                <a:tc>
                  <a:txBody>
                    <a:bodyPr/>
                    <a:lstStyle/>
                    <a:p>
                      <a:pPr algn="ctr"/>
                      <a:r>
                        <a:rPr kumimoji="1" lang="ja-JP" altLang="en-US" sz="1400" b="1" spc="0" baseline="0" dirty="0" smtClean="0"/>
                        <a:t>局</a:t>
                      </a:r>
                      <a:endParaRPr kumimoji="1" lang="ja-JP" altLang="en-US" sz="1400" b="1" spc="0" baseline="0" dirty="0"/>
                    </a:p>
                  </a:txBody>
                  <a:tcPr anchor="ctr">
                    <a:solidFill>
                      <a:schemeClr val="bg1"/>
                    </a:solidFill>
                  </a:tcPr>
                </a:tc>
                <a:tc>
                  <a:txBody>
                    <a:bodyPr/>
                    <a:lstStyle/>
                    <a:p>
                      <a:r>
                        <a:rPr kumimoji="1" lang="ja-JP" altLang="en-US" sz="1300" b="0" spc="0" baseline="0" dirty="0" smtClean="0">
                          <a:solidFill>
                            <a:schemeClr val="tx1"/>
                          </a:solidFill>
                          <a:latin typeface="Meiryo UI" pitchFamily="50" charset="-128"/>
                          <a:ea typeface="Meiryo UI" pitchFamily="50" charset="-128"/>
                          <a:cs typeface="Meiryo UI" pitchFamily="50" charset="-128"/>
                        </a:rPr>
                        <a:t>・こども・</a:t>
                      </a:r>
                      <a:r>
                        <a:rPr kumimoji="1" lang="ja-JP" altLang="en-US" sz="1300" b="0" spc="0" baseline="0" dirty="0" smtClean="0">
                          <a:latin typeface="Meiryo UI" pitchFamily="50" charset="-128"/>
                          <a:ea typeface="Meiryo UI" pitchFamily="50" charset="-128"/>
                          <a:cs typeface="Meiryo UI" pitchFamily="50" charset="-128"/>
                        </a:rPr>
                        <a:t>子育て支援計画</a:t>
                      </a:r>
                      <a:endParaRPr kumimoji="1" lang="en-US" altLang="ja-JP" sz="1300" b="0" spc="0" baseline="0" dirty="0" smtClean="0">
                        <a:latin typeface="Meiryo UI" pitchFamily="50" charset="-128"/>
                        <a:ea typeface="Meiryo UI" pitchFamily="50" charset="-128"/>
                        <a:cs typeface="Meiryo UI" pitchFamily="50" charset="-128"/>
                      </a:endParaRPr>
                    </a:p>
                    <a:p>
                      <a:r>
                        <a:rPr kumimoji="1" lang="ja-JP" altLang="en-US" sz="1300" b="0" spc="0" baseline="0" dirty="0" smtClean="0">
                          <a:latin typeface="Meiryo UI" pitchFamily="50" charset="-128"/>
                          <a:ea typeface="Meiryo UI" pitchFamily="50" charset="-128"/>
                          <a:cs typeface="Meiryo UI" pitchFamily="50" charset="-128"/>
                        </a:rPr>
                        <a:t>・市立児童養護施設等の運営</a:t>
                      </a:r>
                      <a:endParaRPr kumimoji="1" lang="en-US" altLang="ja-JP" sz="1300" b="0" spc="0" baseline="0" dirty="0" smtClean="0">
                        <a:latin typeface="Meiryo UI" pitchFamily="50" charset="-128"/>
                        <a:ea typeface="Meiryo UI" pitchFamily="50" charset="-128"/>
                        <a:cs typeface="Meiryo UI" pitchFamily="50" charset="-128"/>
                      </a:endParaRPr>
                    </a:p>
                    <a:p>
                      <a:r>
                        <a:rPr kumimoji="1" lang="ja-JP" altLang="en-US" sz="1300" b="0" spc="0" baseline="0" dirty="0" smtClean="0">
                          <a:latin typeface="Meiryo UI" pitchFamily="50" charset="-128"/>
                          <a:ea typeface="Meiryo UI" pitchFamily="50" charset="-128"/>
                          <a:cs typeface="Meiryo UI" pitchFamily="50" charset="-128"/>
                        </a:rPr>
                        <a:t>・市立青少年施設の運営</a:t>
                      </a:r>
                      <a:endParaRPr kumimoji="1" lang="en-US" altLang="ja-JP" sz="1300" b="0" spc="0" baseline="0" dirty="0" smtClean="0">
                        <a:latin typeface="Meiryo UI" pitchFamily="50" charset="-128"/>
                        <a:ea typeface="Meiryo UI" pitchFamily="50" charset="-128"/>
                        <a:cs typeface="Meiryo UI" pitchFamily="50" charset="-128"/>
                      </a:endParaRPr>
                    </a:p>
                    <a:p>
                      <a:r>
                        <a:rPr kumimoji="1" lang="ja-JP" altLang="en-US" sz="1300" b="0" spc="0" baseline="0" dirty="0" smtClean="0">
                          <a:solidFill>
                            <a:schemeClr val="tx1"/>
                          </a:solidFill>
                          <a:latin typeface="Meiryo UI" pitchFamily="50" charset="-128"/>
                          <a:ea typeface="Meiryo UI" pitchFamily="50" charset="-128"/>
                          <a:cs typeface="Meiryo UI" pitchFamily="50" charset="-128"/>
                        </a:rPr>
                        <a:t>・青少年の健全育成（審議会の運営等）</a:t>
                      </a:r>
                      <a:endParaRPr kumimoji="1" lang="en-US" altLang="ja-JP" sz="1300" b="0" spc="0" baseline="0" dirty="0" smtClean="0">
                        <a:solidFill>
                          <a:schemeClr val="tx1"/>
                        </a:solidFill>
                        <a:latin typeface="Meiryo UI" pitchFamily="50" charset="-128"/>
                        <a:ea typeface="Meiryo UI" pitchFamily="50" charset="-128"/>
                        <a:cs typeface="Meiryo UI" pitchFamily="50" charset="-128"/>
                      </a:endParaRPr>
                    </a:p>
                    <a:p>
                      <a:r>
                        <a:rPr kumimoji="1" lang="ja-JP" altLang="en-US" sz="1300" b="0" spc="0" baseline="0" dirty="0" smtClean="0">
                          <a:solidFill>
                            <a:schemeClr val="tx1"/>
                          </a:solidFill>
                          <a:latin typeface="Meiryo UI" pitchFamily="50" charset="-128"/>
                          <a:ea typeface="Meiryo UI" pitchFamily="50" charset="-128"/>
                          <a:cs typeface="Meiryo UI" pitchFamily="50" charset="-128"/>
                        </a:rPr>
                        <a:t>・教育相談（電話等）</a:t>
                      </a:r>
                    </a:p>
                    <a:p>
                      <a:r>
                        <a:rPr kumimoji="1" lang="ja-JP" altLang="en-US" sz="1300" b="0" spc="0" baseline="0" dirty="0" smtClean="0">
                          <a:latin typeface="Meiryo UI" pitchFamily="50" charset="-128"/>
                          <a:ea typeface="Meiryo UI" pitchFamily="50" charset="-128"/>
                          <a:cs typeface="Meiryo UI" pitchFamily="50" charset="-128"/>
                        </a:rPr>
                        <a:t>・こども相談センターの運営</a:t>
                      </a:r>
                      <a:endParaRPr kumimoji="1" lang="en-US" altLang="ja-JP" sz="1300" b="0" spc="0" baseline="0" dirty="0" smtClean="0">
                        <a:latin typeface="Meiryo UI" pitchFamily="50" charset="-128"/>
                        <a:ea typeface="Meiryo UI" pitchFamily="50" charset="-128"/>
                        <a:cs typeface="Meiryo UI" pitchFamily="50" charset="-128"/>
                      </a:endParaRPr>
                    </a:p>
                    <a:p>
                      <a:r>
                        <a:rPr kumimoji="1" lang="ja-JP" altLang="en-US" sz="1300" b="0" spc="0" baseline="0" dirty="0" smtClean="0">
                          <a:latin typeface="Meiryo UI" pitchFamily="50" charset="-128"/>
                          <a:ea typeface="Meiryo UI" pitchFamily="50" charset="-128"/>
                          <a:cs typeface="Meiryo UI" pitchFamily="50" charset="-128"/>
                        </a:rPr>
                        <a:t>・児童養護施設等の設置の認可・助成等</a:t>
                      </a:r>
                      <a:endParaRPr kumimoji="1" lang="en-US" altLang="ja-JP" sz="1300" b="0" spc="0" baseline="0" dirty="0" smtClean="0">
                        <a:latin typeface="Meiryo UI" pitchFamily="50" charset="-128"/>
                        <a:ea typeface="Meiryo UI" pitchFamily="50" charset="-128"/>
                        <a:cs typeface="Meiryo UI" pitchFamily="50" charset="-128"/>
                      </a:endParaRPr>
                    </a:p>
                    <a:p>
                      <a:r>
                        <a:rPr kumimoji="1" lang="ja-JP" altLang="en-US" sz="1300" b="0" spc="0" baseline="0" dirty="0" smtClean="0">
                          <a:latin typeface="Meiryo UI" pitchFamily="50" charset="-128"/>
                          <a:ea typeface="Meiryo UI" pitchFamily="50" charset="-128"/>
                          <a:cs typeface="Meiryo UI" pitchFamily="50" charset="-128"/>
                        </a:rPr>
                        <a:t>・児童養護施設等への措置費の支払い</a:t>
                      </a:r>
                      <a:endParaRPr kumimoji="1" lang="en-US" altLang="ja-JP" sz="1300" b="0" spc="0" baseline="0" dirty="0" smtClean="0">
                        <a:latin typeface="Meiryo UI" pitchFamily="50" charset="-128"/>
                        <a:ea typeface="Meiryo UI" pitchFamily="50" charset="-128"/>
                        <a:cs typeface="Meiryo UI" pitchFamily="50" charset="-128"/>
                      </a:endParaRPr>
                    </a:p>
                    <a:p>
                      <a:r>
                        <a:rPr kumimoji="1" lang="ja-JP" altLang="en-US" sz="1300" b="0" spc="0" baseline="0" dirty="0" smtClean="0">
                          <a:solidFill>
                            <a:schemeClr val="tx1"/>
                          </a:solidFill>
                          <a:latin typeface="Meiryo UI" pitchFamily="50" charset="-128"/>
                          <a:ea typeface="Meiryo UI" pitchFamily="50" charset="-128"/>
                          <a:cs typeface="Meiryo UI" pitchFamily="50" charset="-128"/>
                        </a:rPr>
                        <a:t>・保育所の設置認可・助成等（制度管理・審議会の運営）</a:t>
                      </a:r>
                      <a:endParaRPr kumimoji="1" lang="en-US" altLang="ja-JP" sz="1300" b="0" spc="0" baseline="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spc="0" baseline="0" dirty="0" smtClean="0">
                          <a:solidFill>
                            <a:schemeClr val="tx1"/>
                          </a:solidFill>
                          <a:latin typeface="Meiryo UI" pitchFamily="50" charset="-128"/>
                          <a:ea typeface="Meiryo UI" pitchFamily="50" charset="-128"/>
                          <a:cs typeface="Meiryo UI" pitchFamily="50" charset="-128"/>
                        </a:rPr>
                        <a:t>・ひとり親家庭等の支援</a:t>
                      </a:r>
                      <a:endParaRPr kumimoji="1" lang="en-US" altLang="ja-JP" sz="1300" b="0" spc="0" baseline="0" dirty="0" smtClean="0">
                        <a:solidFill>
                          <a:schemeClr val="tx1"/>
                        </a:solidFill>
                        <a:latin typeface="Meiryo UI" pitchFamily="50" charset="-128"/>
                        <a:ea typeface="Meiryo UI" pitchFamily="50" charset="-128"/>
                        <a:cs typeface="Meiryo UI" pitchFamily="50" charset="-128"/>
                      </a:endParaRPr>
                    </a:p>
                    <a:p>
                      <a:r>
                        <a:rPr kumimoji="1" lang="ja-JP" altLang="en-US" sz="1300" b="0" u="none" spc="0" baseline="0" dirty="0" smtClean="0">
                          <a:solidFill>
                            <a:schemeClr val="tx1"/>
                          </a:solidFill>
                          <a:latin typeface="Meiryo UI" pitchFamily="50" charset="-128"/>
                          <a:ea typeface="Meiryo UI" pitchFamily="50" charset="-128"/>
                          <a:cs typeface="Meiryo UI" pitchFamily="50" charset="-128"/>
                        </a:rPr>
                        <a:t>・子どものショートステイ事業</a:t>
                      </a:r>
                      <a:endParaRPr kumimoji="1" lang="en-US" altLang="ja-JP" sz="1300" b="0" u="none" spc="0" baseline="0" dirty="0" smtClean="0">
                        <a:solidFill>
                          <a:schemeClr val="tx1"/>
                        </a:solidFill>
                        <a:latin typeface="Meiryo UI" pitchFamily="50" charset="-128"/>
                        <a:ea typeface="Meiryo UI" pitchFamily="50" charset="-128"/>
                        <a:cs typeface="Meiryo UI" pitchFamily="50" charset="-128"/>
                      </a:endParaRPr>
                    </a:p>
                    <a:p>
                      <a:r>
                        <a:rPr kumimoji="1" lang="ja-JP" altLang="en-US" sz="1300" b="0" u="none" spc="0" baseline="0" dirty="0" smtClean="0">
                          <a:solidFill>
                            <a:schemeClr val="tx1"/>
                          </a:solidFill>
                          <a:latin typeface="Meiryo UI" pitchFamily="50" charset="-128"/>
                          <a:ea typeface="Meiryo UI" pitchFamily="50" charset="-128"/>
                          <a:cs typeface="Meiryo UI" pitchFamily="50" charset="-128"/>
                        </a:rPr>
                        <a:t>・病児・病後児保育事業</a:t>
                      </a:r>
                      <a:endParaRPr kumimoji="1" lang="en-US" altLang="ja-JP" sz="1300" b="0" spc="0" baseline="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spc="0" baseline="0" dirty="0" smtClean="0">
                          <a:solidFill>
                            <a:schemeClr val="tx1"/>
                          </a:solidFill>
                          <a:latin typeface="Meiryo UI" pitchFamily="50" charset="-128"/>
                          <a:ea typeface="Meiryo UI" pitchFamily="50" charset="-128"/>
                          <a:cs typeface="Meiryo UI" pitchFamily="50" charset="-128"/>
                        </a:rPr>
                        <a:t>・市立保育所の運営、一時預かり事業、子ども・子育てプラザの運営、児童いきいき放課後事業（以上、制度管理等）</a:t>
                      </a:r>
                      <a:endParaRPr kumimoji="1" lang="en-US" altLang="ja-JP" sz="1300" b="0" spc="0" baseline="0" dirty="0" smtClean="0">
                        <a:solidFill>
                          <a:schemeClr val="tx1"/>
                        </a:solidFill>
                        <a:latin typeface="Meiryo UI" pitchFamily="50" charset="-128"/>
                        <a:ea typeface="Meiryo UI" pitchFamily="50" charset="-128"/>
                        <a:cs typeface="Meiryo UI" pitchFamily="50" charset="-128"/>
                      </a:endParaRPr>
                    </a:p>
                    <a:p>
                      <a:endParaRPr kumimoji="1" lang="en-US" altLang="ja-JP" sz="1300" b="0" spc="0" baseline="0" dirty="0" smtClean="0">
                        <a:solidFill>
                          <a:schemeClr val="tx1"/>
                        </a:solidFill>
                        <a:latin typeface="Meiryo UI" pitchFamily="50" charset="-128"/>
                        <a:ea typeface="Meiryo UI" pitchFamily="50" charset="-128"/>
                        <a:cs typeface="Meiryo UI" pitchFamily="50" charset="-128"/>
                      </a:endParaRPr>
                    </a:p>
                    <a:p>
                      <a:endParaRPr kumimoji="1" lang="ja-JP" altLang="en-US" sz="1400" b="0" spc="0" baseline="0" dirty="0"/>
                    </a:p>
                  </a:txBody>
                  <a:tcPr/>
                </a:tc>
                <a:tc>
                  <a:txBody>
                    <a:bodyPr/>
                    <a:lstStyle/>
                    <a:p>
                      <a:r>
                        <a:rPr kumimoji="1" lang="ja-JP" altLang="en-US" sz="1300" b="0" u="none" spc="0" baseline="0" dirty="0" smtClean="0">
                          <a:solidFill>
                            <a:schemeClr val="tx1"/>
                          </a:solidFill>
                          <a:latin typeface="Meiryo UI" pitchFamily="50" charset="-128"/>
                          <a:ea typeface="Meiryo UI" pitchFamily="50" charset="-128"/>
                          <a:cs typeface="Meiryo UI" pitchFamily="50" charset="-128"/>
                        </a:rPr>
                        <a:t>・社会福祉法人の認可等</a:t>
                      </a:r>
                      <a:endParaRPr kumimoji="1" lang="en-US" altLang="ja-JP" sz="1300" b="0" u="none" spc="0" baseline="0" dirty="0" smtClean="0">
                        <a:solidFill>
                          <a:schemeClr val="tx1"/>
                        </a:solidFill>
                        <a:latin typeface="Meiryo UI" pitchFamily="50" charset="-128"/>
                        <a:ea typeface="Meiryo UI" pitchFamily="50" charset="-128"/>
                        <a:cs typeface="Meiryo UI" pitchFamily="50" charset="-128"/>
                      </a:endParaRPr>
                    </a:p>
                    <a:p>
                      <a:r>
                        <a:rPr kumimoji="1" lang="ja-JP" altLang="en-US" sz="1300" b="0" u="none" spc="0" baseline="0" dirty="0" smtClean="0">
                          <a:solidFill>
                            <a:schemeClr val="tx1"/>
                          </a:solidFill>
                          <a:latin typeface="Meiryo UI" pitchFamily="50" charset="-128"/>
                          <a:ea typeface="Meiryo UI" pitchFamily="50" charset="-128"/>
                          <a:cs typeface="Meiryo UI" pitchFamily="50" charset="-128"/>
                        </a:rPr>
                        <a:t>・市立</a:t>
                      </a:r>
                      <a:r>
                        <a:rPr kumimoji="1" lang="ja-JP" altLang="en-US" sz="1300" b="0" u="none" spc="0" baseline="0" dirty="0" err="1" smtClean="0">
                          <a:solidFill>
                            <a:schemeClr val="tx1"/>
                          </a:solidFill>
                          <a:latin typeface="Meiryo UI" pitchFamily="50" charset="-128"/>
                          <a:ea typeface="Meiryo UI" pitchFamily="50" charset="-128"/>
                          <a:cs typeface="Meiryo UI" pitchFamily="50" charset="-128"/>
                        </a:rPr>
                        <a:t>障がい</a:t>
                      </a:r>
                      <a:r>
                        <a:rPr kumimoji="1" lang="ja-JP" altLang="en-US" sz="1300" b="0" u="none" spc="0" baseline="0" dirty="0" smtClean="0">
                          <a:solidFill>
                            <a:schemeClr val="tx1"/>
                          </a:solidFill>
                          <a:latin typeface="Meiryo UI" pitchFamily="50" charset="-128"/>
                          <a:ea typeface="Meiryo UI" pitchFamily="50" charset="-128"/>
                          <a:cs typeface="Meiryo UI" pitchFamily="50" charset="-128"/>
                        </a:rPr>
                        <a:t>者施設等の運営</a:t>
                      </a:r>
                      <a:endParaRPr kumimoji="1" lang="en-US" altLang="ja-JP" sz="1300" b="0" u="none" spc="0" baseline="0" dirty="0" smtClean="0">
                        <a:solidFill>
                          <a:schemeClr val="tx1"/>
                        </a:solidFill>
                        <a:latin typeface="Meiryo UI" pitchFamily="50" charset="-128"/>
                        <a:ea typeface="Meiryo UI" pitchFamily="50" charset="-128"/>
                        <a:cs typeface="Meiryo UI" pitchFamily="50" charset="-128"/>
                      </a:endParaRPr>
                    </a:p>
                    <a:p>
                      <a:r>
                        <a:rPr kumimoji="1" lang="ja-JP" altLang="en-US" sz="1300" b="0" u="none" spc="0" baseline="0" dirty="0" smtClean="0">
                          <a:solidFill>
                            <a:schemeClr val="tx1"/>
                          </a:solidFill>
                          <a:latin typeface="Meiryo UI" pitchFamily="50" charset="-128"/>
                          <a:ea typeface="Meiryo UI" pitchFamily="50" charset="-128"/>
                          <a:cs typeface="Meiryo UI" pitchFamily="50" charset="-128"/>
                        </a:rPr>
                        <a:t>・生活保護（制度管理）</a:t>
                      </a:r>
                      <a:endParaRPr kumimoji="1" lang="en-US" altLang="ja-JP" sz="1300" b="0" u="none" spc="0" baseline="0" dirty="0" smtClean="0">
                        <a:solidFill>
                          <a:schemeClr val="tx1"/>
                        </a:solidFill>
                        <a:latin typeface="Meiryo UI" pitchFamily="50" charset="-128"/>
                        <a:ea typeface="Meiryo UI" pitchFamily="50" charset="-128"/>
                        <a:cs typeface="Meiryo UI" pitchFamily="50" charset="-128"/>
                      </a:endParaRPr>
                    </a:p>
                    <a:p>
                      <a:r>
                        <a:rPr kumimoji="1" lang="ja-JP" altLang="en-US" sz="1300" b="0" u="none" spc="0" baseline="0" dirty="0" smtClean="0">
                          <a:solidFill>
                            <a:schemeClr val="tx1"/>
                          </a:solidFill>
                          <a:latin typeface="Meiryo UI" pitchFamily="50" charset="-128"/>
                          <a:ea typeface="Meiryo UI" pitchFamily="50" charset="-128"/>
                          <a:cs typeface="Meiryo UI" pitchFamily="50" charset="-128"/>
                        </a:rPr>
                        <a:t>・ホームレス対策・あい</a:t>
                      </a:r>
                      <a:r>
                        <a:rPr kumimoji="1" lang="ja-JP" altLang="en-US" sz="1300" b="0" u="none" spc="0" baseline="0" dirty="0" err="1" smtClean="0">
                          <a:solidFill>
                            <a:schemeClr val="tx1"/>
                          </a:solidFill>
                          <a:latin typeface="Meiryo UI" pitchFamily="50" charset="-128"/>
                          <a:ea typeface="Meiryo UI" pitchFamily="50" charset="-128"/>
                          <a:cs typeface="Meiryo UI" pitchFamily="50" charset="-128"/>
                        </a:rPr>
                        <a:t>りん</a:t>
                      </a:r>
                      <a:r>
                        <a:rPr kumimoji="1" lang="ja-JP" altLang="en-US" sz="1300" b="0" u="none" spc="0" baseline="0" dirty="0" smtClean="0">
                          <a:solidFill>
                            <a:schemeClr val="tx1"/>
                          </a:solidFill>
                          <a:latin typeface="Meiryo UI" pitchFamily="50" charset="-128"/>
                          <a:ea typeface="Meiryo UI" pitchFamily="50" charset="-128"/>
                          <a:cs typeface="Meiryo UI" pitchFamily="50" charset="-128"/>
                        </a:rPr>
                        <a:t>対策</a:t>
                      </a:r>
                      <a:endParaRPr kumimoji="1" lang="en-US" altLang="ja-JP" sz="1300" b="0" u="none" spc="0" baseline="0" dirty="0" smtClean="0">
                        <a:solidFill>
                          <a:schemeClr val="tx1"/>
                        </a:solidFill>
                        <a:latin typeface="Meiryo UI" pitchFamily="50" charset="-128"/>
                        <a:ea typeface="Meiryo UI" pitchFamily="50" charset="-128"/>
                        <a:cs typeface="Meiryo UI" pitchFamily="50" charset="-128"/>
                      </a:endParaRPr>
                    </a:p>
                    <a:p>
                      <a:r>
                        <a:rPr kumimoji="1" lang="ja-JP" altLang="en-US" sz="1300" b="0" u="none" spc="0" baseline="0" dirty="0" smtClean="0">
                          <a:solidFill>
                            <a:schemeClr val="tx1"/>
                          </a:solidFill>
                          <a:latin typeface="Meiryo UI" pitchFamily="50" charset="-128"/>
                          <a:ea typeface="Meiryo UI" pitchFamily="50" charset="-128"/>
                          <a:cs typeface="Meiryo UI" pitchFamily="50" charset="-128"/>
                        </a:rPr>
                        <a:t>・</a:t>
                      </a:r>
                      <a:r>
                        <a:rPr kumimoji="1" lang="ja-JP" altLang="en-US" sz="1300" b="0" u="none" spc="0" baseline="0" dirty="0" err="1" smtClean="0">
                          <a:solidFill>
                            <a:schemeClr val="tx1"/>
                          </a:solidFill>
                          <a:latin typeface="Meiryo UI" pitchFamily="50" charset="-128"/>
                          <a:ea typeface="Meiryo UI" pitchFamily="50" charset="-128"/>
                          <a:cs typeface="Meiryo UI" pitchFamily="50" charset="-128"/>
                        </a:rPr>
                        <a:t>身体障がい</a:t>
                      </a:r>
                      <a:r>
                        <a:rPr kumimoji="1" lang="ja-JP" altLang="en-US" sz="1300" b="0" u="none" spc="0" baseline="0" dirty="0" smtClean="0">
                          <a:solidFill>
                            <a:schemeClr val="tx1"/>
                          </a:solidFill>
                          <a:latin typeface="Meiryo UI" pitchFamily="50" charset="-128"/>
                          <a:ea typeface="Meiryo UI" pitchFamily="50" charset="-128"/>
                          <a:cs typeface="Meiryo UI" pitchFamily="50" charset="-128"/>
                        </a:rPr>
                        <a:t>者更生相談所・知的</a:t>
                      </a:r>
                      <a:r>
                        <a:rPr kumimoji="1" lang="ja-JP" altLang="en-US" sz="1300" b="0" u="none" spc="0" baseline="0" dirty="0" err="1" smtClean="0">
                          <a:solidFill>
                            <a:schemeClr val="tx1"/>
                          </a:solidFill>
                          <a:latin typeface="Meiryo UI" pitchFamily="50" charset="-128"/>
                          <a:ea typeface="Meiryo UI" pitchFamily="50" charset="-128"/>
                          <a:cs typeface="Meiryo UI" pitchFamily="50" charset="-128"/>
                        </a:rPr>
                        <a:t>障がい</a:t>
                      </a:r>
                      <a:r>
                        <a:rPr kumimoji="1" lang="ja-JP" altLang="en-US" sz="1300" b="0" u="none" spc="0" baseline="0" dirty="0" smtClean="0">
                          <a:solidFill>
                            <a:schemeClr val="tx1"/>
                          </a:solidFill>
                          <a:latin typeface="Meiryo UI" pitchFamily="50" charset="-128"/>
                          <a:ea typeface="Meiryo UI" pitchFamily="50" charset="-128"/>
                          <a:cs typeface="Meiryo UI" pitchFamily="50" charset="-128"/>
                        </a:rPr>
                        <a:t>者更生相談所</a:t>
                      </a:r>
                      <a:endParaRPr kumimoji="1" lang="en-US" altLang="ja-JP" sz="1300" b="0" u="none" spc="0" baseline="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u="none" spc="0" baseline="0" dirty="0" smtClean="0">
                          <a:solidFill>
                            <a:schemeClr val="tx1"/>
                          </a:solidFill>
                          <a:latin typeface="Meiryo UI" pitchFamily="50" charset="-128"/>
                          <a:ea typeface="Meiryo UI" pitchFamily="50" charset="-128"/>
                          <a:cs typeface="Meiryo UI" pitchFamily="50" charset="-128"/>
                        </a:rPr>
                        <a:t>・</a:t>
                      </a:r>
                      <a:r>
                        <a:rPr kumimoji="1" lang="ja-JP" altLang="en-US" sz="1300" b="0" u="none" spc="0" baseline="0" dirty="0" err="1" smtClean="0">
                          <a:solidFill>
                            <a:schemeClr val="tx1"/>
                          </a:solidFill>
                          <a:latin typeface="Meiryo UI" pitchFamily="50" charset="-128"/>
                          <a:ea typeface="Meiryo UI" pitchFamily="50" charset="-128"/>
                          <a:cs typeface="Meiryo UI" pitchFamily="50" charset="-128"/>
                        </a:rPr>
                        <a:t>発達障がい</a:t>
                      </a:r>
                      <a:r>
                        <a:rPr kumimoji="1" lang="ja-JP" altLang="en-US" sz="1300" b="0" u="none" spc="0" baseline="0" dirty="0" smtClean="0">
                          <a:solidFill>
                            <a:schemeClr val="tx1"/>
                          </a:solidFill>
                          <a:latin typeface="Meiryo UI" pitchFamily="50" charset="-128"/>
                          <a:ea typeface="Meiryo UI" pitchFamily="50" charset="-128"/>
                          <a:cs typeface="Meiryo UI" pitchFamily="50" charset="-128"/>
                        </a:rPr>
                        <a:t>者支援</a:t>
                      </a:r>
                      <a:endParaRPr kumimoji="1" lang="en-US" altLang="ja-JP" sz="1300" b="0" u="none" spc="0" baseline="0" dirty="0" smtClean="0">
                        <a:solidFill>
                          <a:schemeClr val="tx1"/>
                        </a:solidFill>
                        <a:latin typeface="Meiryo UI" pitchFamily="50" charset="-128"/>
                        <a:ea typeface="Meiryo UI" pitchFamily="50" charset="-128"/>
                        <a:cs typeface="Meiryo UI" pitchFamily="50" charset="-128"/>
                      </a:endParaRPr>
                    </a:p>
                    <a:p>
                      <a:r>
                        <a:rPr kumimoji="1" lang="ja-JP" altLang="en-US" sz="1300" b="0" u="none" spc="0" baseline="0" dirty="0" smtClean="0">
                          <a:solidFill>
                            <a:schemeClr val="tx1"/>
                          </a:solidFill>
                          <a:latin typeface="Meiryo UI" pitchFamily="50" charset="-128"/>
                          <a:ea typeface="Meiryo UI" pitchFamily="50" charset="-128"/>
                          <a:cs typeface="Meiryo UI" pitchFamily="50" charset="-128"/>
                        </a:rPr>
                        <a:t>・</a:t>
                      </a:r>
                      <a:r>
                        <a:rPr kumimoji="1" lang="ja-JP" altLang="en-US" sz="1300" b="0" u="none" spc="0" baseline="0" dirty="0" err="1" smtClean="0">
                          <a:solidFill>
                            <a:schemeClr val="tx1"/>
                          </a:solidFill>
                          <a:latin typeface="Meiryo UI" pitchFamily="50" charset="-128"/>
                          <a:ea typeface="Meiryo UI" pitchFamily="50" charset="-128"/>
                          <a:cs typeface="Meiryo UI" pitchFamily="50" charset="-128"/>
                        </a:rPr>
                        <a:t>障がい</a:t>
                      </a:r>
                      <a:r>
                        <a:rPr kumimoji="1" lang="ja-JP" altLang="en-US" sz="1300" b="0" u="none" spc="0" baseline="0" dirty="0" smtClean="0">
                          <a:solidFill>
                            <a:schemeClr val="tx1"/>
                          </a:solidFill>
                          <a:latin typeface="Meiryo UI" pitchFamily="50" charset="-128"/>
                          <a:ea typeface="Meiryo UI" pitchFamily="50" charset="-128"/>
                          <a:cs typeface="Meiryo UI" pitchFamily="50" charset="-128"/>
                        </a:rPr>
                        <a:t>者施設等の設置の認可・助成等</a:t>
                      </a:r>
                      <a:endParaRPr kumimoji="1" lang="en-US" altLang="ja-JP" sz="1300" b="0" u="none" spc="0" baseline="0" dirty="0" smtClean="0">
                        <a:solidFill>
                          <a:schemeClr val="tx1"/>
                        </a:solidFill>
                        <a:latin typeface="Meiryo UI" pitchFamily="50" charset="-128"/>
                        <a:ea typeface="Meiryo UI" pitchFamily="50" charset="-128"/>
                        <a:cs typeface="Meiryo UI" pitchFamily="50" charset="-128"/>
                      </a:endParaRPr>
                    </a:p>
                    <a:p>
                      <a:r>
                        <a:rPr kumimoji="1" lang="ja-JP" altLang="en-US" sz="1300" b="0" u="none" spc="0" baseline="0" dirty="0" smtClean="0">
                          <a:solidFill>
                            <a:schemeClr val="tx1"/>
                          </a:solidFill>
                          <a:latin typeface="Meiryo UI" pitchFamily="50" charset="-128"/>
                          <a:ea typeface="Meiryo UI" pitchFamily="50" charset="-128"/>
                          <a:cs typeface="Meiryo UI" pitchFamily="50" charset="-128"/>
                        </a:rPr>
                        <a:t>・市立介護老人保健施設の運営</a:t>
                      </a:r>
                      <a:endParaRPr kumimoji="1" lang="en-US" altLang="ja-JP" sz="1300" b="0" u="none" spc="0" baseline="0" dirty="0" smtClean="0">
                        <a:solidFill>
                          <a:schemeClr val="tx1"/>
                        </a:solidFill>
                        <a:latin typeface="Meiryo UI" pitchFamily="50" charset="-128"/>
                        <a:ea typeface="Meiryo UI" pitchFamily="50" charset="-128"/>
                        <a:cs typeface="Meiryo UI" pitchFamily="50" charset="-128"/>
                      </a:endParaRPr>
                    </a:p>
                    <a:p>
                      <a:r>
                        <a:rPr kumimoji="1" lang="ja-JP" altLang="en-US" sz="1300" b="0" u="none" spc="0" baseline="0" dirty="0" smtClean="0">
                          <a:solidFill>
                            <a:schemeClr val="tx1"/>
                          </a:solidFill>
                          <a:latin typeface="Meiryo UI" pitchFamily="50" charset="-128"/>
                          <a:ea typeface="Meiryo UI" pitchFamily="50" charset="-128"/>
                          <a:cs typeface="Meiryo UI" pitchFamily="50" charset="-128"/>
                        </a:rPr>
                        <a:t>・</a:t>
                      </a:r>
                      <a:r>
                        <a:rPr kumimoji="1" lang="ja-JP" altLang="en-US" sz="1300" b="0" u="none" spc="0" baseline="0" dirty="0" err="1" smtClean="0">
                          <a:solidFill>
                            <a:schemeClr val="tx1"/>
                          </a:solidFill>
                          <a:latin typeface="Meiryo UI" pitchFamily="50" charset="-128"/>
                          <a:ea typeface="Meiryo UI" pitchFamily="50" charset="-128"/>
                          <a:cs typeface="Meiryo UI" pitchFamily="50" charset="-128"/>
                        </a:rPr>
                        <a:t>障がい</a:t>
                      </a:r>
                      <a:r>
                        <a:rPr kumimoji="1" lang="ja-JP" altLang="en-US" sz="1300" b="0" u="none" spc="0" baseline="0" dirty="0" smtClean="0">
                          <a:solidFill>
                            <a:schemeClr val="tx1"/>
                          </a:solidFill>
                          <a:latin typeface="Meiryo UI" pitchFamily="50" charset="-128"/>
                          <a:ea typeface="Meiryo UI" pitchFamily="50" charset="-128"/>
                          <a:cs typeface="Meiryo UI" pitchFamily="50" charset="-128"/>
                        </a:rPr>
                        <a:t>者施策（障がい者スポーツ振興事業等）</a:t>
                      </a:r>
                      <a:endParaRPr kumimoji="1" lang="en-US" altLang="ja-JP" sz="1300" b="0" u="none" spc="0" baseline="0" dirty="0" smtClean="0">
                        <a:solidFill>
                          <a:schemeClr val="tx1"/>
                        </a:solidFill>
                        <a:latin typeface="Meiryo UI" pitchFamily="50" charset="-128"/>
                        <a:ea typeface="Meiryo UI" pitchFamily="50" charset="-128"/>
                        <a:cs typeface="Meiryo UI" pitchFamily="50" charset="-128"/>
                      </a:endParaRPr>
                    </a:p>
                    <a:p>
                      <a:r>
                        <a:rPr kumimoji="1" lang="ja-JP" altLang="en-US" sz="1300" b="0" u="none" spc="0" baseline="0" dirty="0" smtClean="0">
                          <a:solidFill>
                            <a:schemeClr val="tx1"/>
                          </a:solidFill>
                          <a:latin typeface="Meiryo UI" pitchFamily="50" charset="-128"/>
                          <a:ea typeface="Meiryo UI" pitchFamily="50" charset="-128"/>
                          <a:cs typeface="Meiryo UI" pitchFamily="50" charset="-128"/>
                        </a:rPr>
                        <a:t>・高齢者施策（日常生活用具給付等事業等）</a:t>
                      </a:r>
                      <a:endParaRPr kumimoji="1" lang="en-US" altLang="ja-JP" sz="1300" b="0" u="none" spc="0" baseline="0" dirty="0" smtClean="0">
                        <a:solidFill>
                          <a:schemeClr val="tx1"/>
                        </a:solidFill>
                        <a:latin typeface="Meiryo UI" pitchFamily="50" charset="-128"/>
                        <a:ea typeface="Meiryo UI" pitchFamily="50" charset="-128"/>
                        <a:cs typeface="Meiryo UI" pitchFamily="50" charset="-128"/>
                      </a:endParaRPr>
                    </a:p>
                  </a:txBody>
                  <a:tcPr/>
                </a:tc>
              </a:tr>
              <a:tr h="2472479">
                <a:tc>
                  <a:txBody>
                    <a:bodyPr/>
                    <a:lstStyle/>
                    <a:p>
                      <a:pPr algn="ctr"/>
                      <a:r>
                        <a:rPr kumimoji="1" lang="ja-JP" altLang="en-US" sz="1400" b="1" spc="0" baseline="0" dirty="0" smtClean="0"/>
                        <a:t>総合区</a:t>
                      </a:r>
                      <a:endParaRPr kumimoji="1" lang="ja-JP" altLang="en-US" sz="1400" b="1" spc="0" baseline="0" dirty="0"/>
                    </a:p>
                  </a:txBody>
                  <a:tcPr anchor="ctr">
                    <a:solidFill>
                      <a:schemeClr val="tx2">
                        <a:lumMod val="60000"/>
                        <a:lumOff val="40000"/>
                      </a:schemeClr>
                    </a:solidFill>
                  </a:tcPr>
                </a:tc>
                <a:tc>
                  <a:txBody>
                    <a:bodyPr/>
                    <a:lstStyle/>
                    <a:p>
                      <a:r>
                        <a:rPr kumimoji="1" lang="ja-JP" altLang="en-US" sz="1300" b="0" spc="0" baseline="0" dirty="0" smtClean="0">
                          <a:latin typeface="Meiryo UI" pitchFamily="50" charset="-128"/>
                          <a:ea typeface="Meiryo UI" pitchFamily="50" charset="-128"/>
                          <a:cs typeface="Meiryo UI" pitchFamily="50" charset="-128"/>
                        </a:rPr>
                        <a:t>・市立保育所の運営</a:t>
                      </a:r>
                      <a:endParaRPr kumimoji="1" lang="en-US" altLang="ja-JP" sz="1300" b="0" spc="0" baseline="0" dirty="0" smtClean="0">
                        <a:latin typeface="Meiryo UI" pitchFamily="50" charset="-128"/>
                        <a:ea typeface="Meiryo UI" pitchFamily="50" charset="-128"/>
                        <a:cs typeface="Meiryo UI" pitchFamily="50" charset="-128"/>
                      </a:endParaRPr>
                    </a:p>
                    <a:p>
                      <a:r>
                        <a:rPr kumimoji="1" lang="ja-JP" altLang="en-US" sz="1300" b="0" spc="0" baseline="0" dirty="0" smtClean="0">
                          <a:latin typeface="Meiryo UI" pitchFamily="50" charset="-128"/>
                          <a:ea typeface="Meiryo UI" pitchFamily="50" charset="-128"/>
                          <a:cs typeface="Meiryo UI" pitchFamily="50" charset="-128"/>
                        </a:rPr>
                        <a:t>・民間保育所の設置認可</a:t>
                      </a:r>
                      <a:endParaRPr kumimoji="1" lang="en-US" altLang="ja-JP" sz="1300" b="0" spc="0" baseline="0" dirty="0" smtClean="0">
                        <a:latin typeface="Meiryo UI" pitchFamily="50" charset="-128"/>
                        <a:ea typeface="Meiryo UI" pitchFamily="50" charset="-128"/>
                        <a:cs typeface="Meiryo UI" pitchFamily="50" charset="-128"/>
                      </a:endParaRPr>
                    </a:p>
                    <a:p>
                      <a:r>
                        <a:rPr kumimoji="1" lang="ja-JP" altLang="en-US" sz="1300" b="0" spc="0" baseline="0" dirty="0" smtClean="0">
                          <a:latin typeface="Meiryo UI" pitchFamily="50" charset="-128"/>
                          <a:ea typeface="Meiryo UI" pitchFamily="50" charset="-128"/>
                          <a:cs typeface="Meiryo UI" pitchFamily="50" charset="-128"/>
                        </a:rPr>
                        <a:t>・一時預かり事業</a:t>
                      </a:r>
                      <a:endParaRPr kumimoji="1" lang="en-US" altLang="ja-JP" sz="1300" b="0" spc="0" baseline="0" dirty="0" smtClean="0">
                        <a:latin typeface="Meiryo UI" pitchFamily="50" charset="-128"/>
                        <a:ea typeface="Meiryo UI" pitchFamily="50" charset="-128"/>
                        <a:cs typeface="Meiryo UI" pitchFamily="50" charset="-128"/>
                      </a:endParaRPr>
                    </a:p>
                    <a:p>
                      <a:r>
                        <a:rPr kumimoji="1" lang="ja-JP" altLang="en-US" sz="1300" b="0" spc="0" baseline="0" dirty="0" smtClean="0">
                          <a:solidFill>
                            <a:schemeClr val="tx1"/>
                          </a:solidFill>
                          <a:latin typeface="Meiryo UI" pitchFamily="50" charset="-128"/>
                          <a:ea typeface="Meiryo UI" pitchFamily="50" charset="-128"/>
                          <a:cs typeface="Meiryo UI" pitchFamily="50" charset="-128"/>
                        </a:rPr>
                        <a:t>・子ども・子育てプラザの運営</a:t>
                      </a:r>
                      <a:endParaRPr kumimoji="1" lang="en-US" altLang="ja-JP" sz="1300" b="0" spc="0" baseline="0" dirty="0" smtClean="0">
                        <a:solidFill>
                          <a:schemeClr val="tx1"/>
                        </a:solidFill>
                        <a:latin typeface="Meiryo UI" pitchFamily="50" charset="-128"/>
                        <a:ea typeface="Meiryo UI" pitchFamily="50" charset="-128"/>
                        <a:cs typeface="Meiryo UI" pitchFamily="50" charset="-128"/>
                      </a:endParaRPr>
                    </a:p>
                    <a:p>
                      <a:pPr>
                        <a:lnSpc>
                          <a:spcPct val="100000"/>
                        </a:lnSpc>
                      </a:pPr>
                      <a:r>
                        <a:rPr kumimoji="1" lang="ja-JP" altLang="en-US" sz="1300" b="0" spc="0" baseline="0" dirty="0" smtClean="0">
                          <a:latin typeface="Meiryo UI" pitchFamily="50" charset="-128"/>
                          <a:ea typeface="Meiryo UI" pitchFamily="50" charset="-128"/>
                          <a:cs typeface="Meiryo UI" pitchFamily="50" charset="-128"/>
                        </a:rPr>
                        <a:t>・児童いきいき放課後事業</a:t>
                      </a:r>
                      <a:endParaRPr kumimoji="1" lang="en-US" altLang="ja-JP" sz="1300" b="0" spc="0" baseline="0" dirty="0" smtClean="0">
                        <a:latin typeface="Meiryo UI" pitchFamily="50" charset="-128"/>
                        <a:ea typeface="Meiryo UI" pitchFamily="50" charset="-128"/>
                        <a:cs typeface="Meiryo UI" pitchFamily="50" charset="-128"/>
                      </a:endParaRPr>
                    </a:p>
                    <a:p>
                      <a:endParaRPr kumimoji="1" lang="ja-JP" altLang="en-US" sz="1400" b="0" spc="0" baseline="0" dirty="0"/>
                    </a:p>
                  </a:txBody>
                  <a:tcPr/>
                </a:tc>
                <a:tc>
                  <a:txBody>
                    <a:bodyPr/>
                    <a:lstStyle/>
                    <a:p>
                      <a:r>
                        <a:rPr kumimoji="1" lang="ja-JP" altLang="en-US" sz="1300" b="0" u="none" spc="0" baseline="0" dirty="0" smtClean="0">
                          <a:solidFill>
                            <a:schemeClr val="tx1"/>
                          </a:solidFill>
                          <a:latin typeface="Meiryo UI" pitchFamily="50" charset="-128"/>
                          <a:ea typeface="Meiryo UI" pitchFamily="50" charset="-128"/>
                          <a:cs typeface="Meiryo UI" pitchFamily="50" charset="-128"/>
                        </a:rPr>
                        <a:t>・生活保護（就労支援）</a:t>
                      </a:r>
                      <a:endParaRPr kumimoji="1" lang="en-US" altLang="ja-JP" sz="1300" b="0" u="none" spc="0" baseline="0" dirty="0" smtClean="0">
                        <a:solidFill>
                          <a:schemeClr val="tx1"/>
                        </a:solidFill>
                        <a:latin typeface="Meiryo UI" pitchFamily="50" charset="-128"/>
                        <a:ea typeface="Meiryo UI" pitchFamily="50" charset="-128"/>
                        <a:cs typeface="Meiryo UI" pitchFamily="50" charset="-128"/>
                      </a:endParaRPr>
                    </a:p>
                    <a:p>
                      <a:r>
                        <a:rPr kumimoji="1" lang="ja-JP" altLang="en-US" sz="1300" b="0" u="none" spc="0" baseline="0" dirty="0" smtClean="0">
                          <a:solidFill>
                            <a:schemeClr val="tx1"/>
                          </a:solidFill>
                          <a:latin typeface="Meiryo UI" pitchFamily="50" charset="-128"/>
                          <a:ea typeface="Meiryo UI" pitchFamily="50" charset="-128"/>
                          <a:cs typeface="Meiryo UI" pitchFamily="50" charset="-128"/>
                        </a:rPr>
                        <a:t>・老人福祉センターの運営</a:t>
                      </a:r>
                      <a:endParaRPr kumimoji="1" lang="en-US" altLang="ja-JP" sz="1300" b="0" u="none" spc="0" baseline="0" dirty="0" smtClean="0">
                        <a:solidFill>
                          <a:schemeClr val="tx1"/>
                        </a:solidFill>
                        <a:latin typeface="Meiryo UI" pitchFamily="50" charset="-128"/>
                        <a:ea typeface="Meiryo UI" pitchFamily="50" charset="-128"/>
                        <a:cs typeface="Meiryo UI" pitchFamily="50" charset="-128"/>
                      </a:endParaRPr>
                    </a:p>
                    <a:p>
                      <a:pPr>
                        <a:lnSpc>
                          <a:spcPct val="100000"/>
                        </a:lnSpc>
                      </a:pPr>
                      <a:endParaRPr kumimoji="1" lang="en-US" altLang="ja-JP" sz="1400" b="0" u="none" spc="0" baseline="0" dirty="0" smtClean="0">
                        <a:solidFill>
                          <a:schemeClr val="tx1"/>
                        </a:solidFill>
                        <a:latin typeface="Meiryo UI" pitchFamily="50" charset="-128"/>
                        <a:ea typeface="Meiryo UI" pitchFamily="50" charset="-128"/>
                        <a:cs typeface="Meiryo UI" pitchFamily="50" charset="-128"/>
                      </a:endParaRPr>
                    </a:p>
                    <a:p>
                      <a:endParaRPr kumimoji="1" lang="ja-JP" altLang="en-US" sz="1400" b="0" spc="0" baseline="0" dirty="0"/>
                    </a:p>
                  </a:txBody>
                  <a:tcPr/>
                </a:tc>
              </a:tr>
            </a:tbl>
          </a:graphicData>
        </a:graphic>
      </p:graphicFrame>
      <p:sp>
        <p:nvSpPr>
          <p:cNvPr id="11" name="角丸四角形 10"/>
          <p:cNvSpPr/>
          <p:nvPr/>
        </p:nvSpPr>
        <p:spPr>
          <a:xfrm>
            <a:off x="683568" y="5240506"/>
            <a:ext cx="4104456" cy="995259"/>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00" dirty="0" smtClean="0">
                <a:solidFill>
                  <a:schemeClr val="tx1"/>
                </a:solidFill>
                <a:latin typeface="Meiryo UI" pitchFamily="50" charset="-128"/>
                <a:ea typeface="Meiryo UI" pitchFamily="50" charset="-128"/>
                <a:cs typeface="Meiryo UI" pitchFamily="50" charset="-128"/>
              </a:rPr>
              <a:t>・保育所</a:t>
            </a:r>
            <a:r>
              <a:rPr lang="ja-JP" altLang="en-US" sz="1100" dirty="0">
                <a:solidFill>
                  <a:schemeClr val="tx1"/>
                </a:solidFill>
                <a:latin typeface="Meiryo UI" pitchFamily="50" charset="-128"/>
                <a:ea typeface="Meiryo UI" pitchFamily="50" charset="-128"/>
                <a:cs typeface="Meiryo UI" pitchFamily="50" charset="-128"/>
              </a:rPr>
              <a:t>の入所決定・</a:t>
            </a:r>
            <a:r>
              <a:rPr lang="ja-JP" altLang="en-US" sz="1100" dirty="0" smtClean="0">
                <a:solidFill>
                  <a:schemeClr val="tx1"/>
                </a:solidFill>
                <a:latin typeface="Meiryo UI" pitchFamily="50" charset="-128"/>
                <a:ea typeface="Meiryo UI" pitchFamily="50" charset="-128"/>
                <a:cs typeface="Meiryo UI" pitchFamily="50" charset="-128"/>
              </a:rPr>
              <a:t>保育料の</a:t>
            </a:r>
            <a:r>
              <a:rPr lang="ja-JP" altLang="en-US" sz="1100" dirty="0">
                <a:solidFill>
                  <a:schemeClr val="tx1"/>
                </a:solidFill>
                <a:latin typeface="Meiryo UI" pitchFamily="50" charset="-128"/>
                <a:ea typeface="Meiryo UI" pitchFamily="50" charset="-128"/>
                <a:cs typeface="Meiryo UI" pitchFamily="50" charset="-128"/>
              </a:rPr>
              <a:t>徴収</a:t>
            </a:r>
          </a:p>
          <a:p>
            <a:r>
              <a:rPr lang="ja-JP" altLang="en-US" sz="1100" dirty="0" smtClean="0">
                <a:solidFill>
                  <a:schemeClr val="tx1"/>
                </a:solidFill>
                <a:latin typeface="Meiryo UI" pitchFamily="50" charset="-128"/>
                <a:ea typeface="Meiryo UI" pitchFamily="50" charset="-128"/>
                <a:cs typeface="Meiryo UI" pitchFamily="50" charset="-128"/>
              </a:rPr>
              <a:t>・児童</a:t>
            </a:r>
            <a:r>
              <a:rPr lang="ja-JP" altLang="en-US" sz="1100" dirty="0">
                <a:solidFill>
                  <a:schemeClr val="tx1"/>
                </a:solidFill>
                <a:latin typeface="Meiryo UI" pitchFamily="50" charset="-128"/>
                <a:ea typeface="Meiryo UI" pitchFamily="50" charset="-128"/>
                <a:cs typeface="Meiryo UI" pitchFamily="50" charset="-128"/>
              </a:rPr>
              <a:t>手当・こども医療費助成</a:t>
            </a:r>
            <a:r>
              <a:rPr lang="ja-JP" altLang="en-US" sz="1100" dirty="0" smtClean="0">
                <a:solidFill>
                  <a:schemeClr val="tx1"/>
                </a:solidFill>
                <a:latin typeface="Meiryo UI" pitchFamily="50" charset="-128"/>
                <a:ea typeface="Meiryo UI" pitchFamily="50" charset="-128"/>
                <a:cs typeface="Meiryo UI" pitchFamily="50" charset="-128"/>
              </a:rPr>
              <a:t>の申請</a:t>
            </a:r>
            <a:r>
              <a:rPr lang="ja-JP" altLang="en-US" sz="1100" dirty="0">
                <a:solidFill>
                  <a:schemeClr val="tx1"/>
                </a:solidFill>
                <a:latin typeface="Meiryo UI" pitchFamily="50" charset="-128"/>
                <a:ea typeface="Meiryo UI" pitchFamily="50" charset="-128"/>
                <a:cs typeface="Meiryo UI" pitchFamily="50" charset="-128"/>
              </a:rPr>
              <a:t>受理・審査・支給</a:t>
            </a:r>
          </a:p>
          <a:p>
            <a:r>
              <a:rPr lang="ja-JP" altLang="en-US" sz="1100" dirty="0" smtClean="0">
                <a:solidFill>
                  <a:schemeClr val="tx1"/>
                </a:solidFill>
                <a:latin typeface="Meiryo UI" pitchFamily="50" charset="-128"/>
                <a:ea typeface="Meiryo UI" pitchFamily="50" charset="-128"/>
                <a:cs typeface="Meiryo UI" pitchFamily="50" charset="-128"/>
              </a:rPr>
              <a:t>・児童委員の指揮・監督</a:t>
            </a:r>
            <a:endParaRPr lang="ja-JP" altLang="en-US" sz="1100" dirty="0">
              <a:solidFill>
                <a:schemeClr val="tx1"/>
              </a:solidFill>
              <a:latin typeface="Meiryo UI" pitchFamily="50" charset="-128"/>
              <a:ea typeface="Meiryo UI" pitchFamily="50" charset="-128"/>
              <a:cs typeface="Meiryo UI" pitchFamily="50" charset="-128"/>
            </a:endParaRPr>
          </a:p>
          <a:p>
            <a:r>
              <a:rPr lang="ja-JP" altLang="en-US" sz="1100" dirty="0" smtClean="0">
                <a:solidFill>
                  <a:schemeClr val="tx1"/>
                </a:solidFill>
                <a:latin typeface="Meiryo UI" pitchFamily="50" charset="-128"/>
                <a:ea typeface="Meiryo UI" pitchFamily="50" charset="-128"/>
                <a:cs typeface="Meiryo UI" pitchFamily="50" charset="-128"/>
              </a:rPr>
              <a:t>・母子</a:t>
            </a:r>
            <a:r>
              <a:rPr lang="ja-JP" altLang="en-US" sz="1100" dirty="0">
                <a:solidFill>
                  <a:schemeClr val="tx1"/>
                </a:solidFill>
                <a:latin typeface="Meiryo UI" pitchFamily="50" charset="-128"/>
                <a:ea typeface="Meiryo UI" pitchFamily="50" charset="-128"/>
                <a:cs typeface="Meiryo UI" pitchFamily="50" charset="-128"/>
              </a:rPr>
              <a:t>父子寡婦福祉資金</a:t>
            </a:r>
            <a:r>
              <a:rPr lang="ja-JP" altLang="en-US" sz="1100" dirty="0" smtClean="0">
                <a:solidFill>
                  <a:schemeClr val="tx1"/>
                </a:solidFill>
                <a:latin typeface="Meiryo UI" pitchFamily="50" charset="-128"/>
                <a:ea typeface="Meiryo UI" pitchFamily="50" charset="-128"/>
                <a:cs typeface="Meiryo UI" pitchFamily="50" charset="-128"/>
              </a:rPr>
              <a:t>の貸付</a:t>
            </a:r>
            <a:endParaRPr lang="ja-JP" altLang="en-US" sz="1100" dirty="0">
              <a:solidFill>
                <a:schemeClr val="tx1"/>
              </a:solidFill>
              <a:latin typeface="Meiryo UI" pitchFamily="50" charset="-128"/>
              <a:ea typeface="Meiryo UI" pitchFamily="50" charset="-128"/>
              <a:cs typeface="Meiryo UI" pitchFamily="50" charset="-128"/>
            </a:endParaRPr>
          </a:p>
          <a:p>
            <a:r>
              <a:rPr lang="ja-JP" altLang="en-US" sz="1100" dirty="0" smtClean="0">
                <a:solidFill>
                  <a:schemeClr val="tx1"/>
                </a:solidFill>
                <a:latin typeface="Meiryo UI" pitchFamily="50" charset="-128"/>
                <a:ea typeface="Meiryo UI" pitchFamily="50" charset="-128"/>
                <a:cs typeface="Meiryo UI" pitchFamily="50" charset="-128"/>
              </a:rPr>
              <a:t>・青少年</a:t>
            </a:r>
            <a:r>
              <a:rPr lang="ja-JP" altLang="en-US" sz="1100" dirty="0">
                <a:solidFill>
                  <a:schemeClr val="tx1"/>
                </a:solidFill>
                <a:latin typeface="Meiryo UI" pitchFamily="50" charset="-128"/>
                <a:ea typeface="Meiryo UI" pitchFamily="50" charset="-128"/>
                <a:cs typeface="Meiryo UI" pitchFamily="50" charset="-128"/>
              </a:rPr>
              <a:t>の健全育成（</a:t>
            </a:r>
            <a:r>
              <a:rPr lang="ja-JP" altLang="en-US" sz="1100" dirty="0" smtClean="0">
                <a:solidFill>
                  <a:schemeClr val="tx1"/>
                </a:solidFill>
                <a:latin typeface="Meiryo UI" pitchFamily="50" charset="-128"/>
                <a:ea typeface="Meiryo UI" pitchFamily="50" charset="-128"/>
                <a:cs typeface="Meiryo UI" pitchFamily="50" charset="-128"/>
              </a:rPr>
              <a:t>青少年育成</a:t>
            </a:r>
            <a:r>
              <a:rPr lang="ja-JP" altLang="en-US" sz="1100" dirty="0">
                <a:solidFill>
                  <a:schemeClr val="tx1"/>
                </a:solidFill>
                <a:latin typeface="Meiryo UI" pitchFamily="50" charset="-128"/>
                <a:ea typeface="Meiryo UI" pitchFamily="50" charset="-128"/>
                <a:cs typeface="Meiryo UI" pitchFamily="50" charset="-128"/>
              </a:rPr>
              <a:t>推進</a:t>
            </a:r>
            <a:r>
              <a:rPr lang="ja-JP" altLang="en-US" sz="1100" dirty="0" smtClean="0">
                <a:solidFill>
                  <a:schemeClr val="tx1"/>
                </a:solidFill>
                <a:latin typeface="Meiryo UI" pitchFamily="50" charset="-128"/>
                <a:ea typeface="Meiryo UI" pitchFamily="50" charset="-128"/>
                <a:cs typeface="Meiryo UI" pitchFamily="50" charset="-128"/>
              </a:rPr>
              <a:t>会議等）</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12" name="角丸四角形 11"/>
          <p:cNvSpPr/>
          <p:nvPr/>
        </p:nvSpPr>
        <p:spPr>
          <a:xfrm>
            <a:off x="5148064" y="5208039"/>
            <a:ext cx="3672408" cy="1015340"/>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00" dirty="0" smtClean="0">
                <a:solidFill>
                  <a:schemeClr val="tx1"/>
                </a:solidFill>
                <a:latin typeface="Meiryo UI" pitchFamily="50" charset="-128"/>
                <a:ea typeface="Meiryo UI" pitchFamily="50" charset="-128"/>
                <a:cs typeface="Meiryo UI" pitchFamily="50" charset="-128"/>
              </a:rPr>
              <a:t>・国民</a:t>
            </a:r>
            <a:r>
              <a:rPr lang="ja-JP" altLang="en-US" sz="1100" dirty="0">
                <a:solidFill>
                  <a:schemeClr val="tx1"/>
                </a:solidFill>
                <a:latin typeface="Meiryo UI" pitchFamily="50" charset="-128"/>
                <a:ea typeface="Meiryo UI" pitchFamily="50" charset="-128"/>
                <a:cs typeface="Meiryo UI" pitchFamily="50" charset="-128"/>
              </a:rPr>
              <a:t>健康保険・介護保険・国民年金の諸手続き</a:t>
            </a:r>
          </a:p>
          <a:p>
            <a:r>
              <a:rPr lang="ja-JP" altLang="en-US" sz="1100" dirty="0" smtClean="0">
                <a:solidFill>
                  <a:schemeClr val="tx1"/>
                </a:solidFill>
                <a:latin typeface="Meiryo UI" pitchFamily="50" charset="-128"/>
                <a:ea typeface="Meiryo UI" pitchFamily="50" charset="-128"/>
                <a:cs typeface="Meiryo UI" pitchFamily="50" charset="-128"/>
              </a:rPr>
              <a:t>・</a:t>
            </a:r>
            <a:r>
              <a:rPr lang="ja-JP" altLang="en-US" sz="1100" dirty="0" err="1" smtClean="0">
                <a:solidFill>
                  <a:schemeClr val="tx1"/>
                </a:solidFill>
                <a:latin typeface="Meiryo UI" pitchFamily="50" charset="-128"/>
                <a:ea typeface="Meiryo UI" pitchFamily="50" charset="-128"/>
                <a:cs typeface="Meiryo UI" pitchFamily="50" charset="-128"/>
              </a:rPr>
              <a:t>身体障</a:t>
            </a:r>
            <a:r>
              <a:rPr lang="ja-JP" altLang="en-US" sz="1100" dirty="0" err="1">
                <a:solidFill>
                  <a:schemeClr val="tx1"/>
                </a:solidFill>
                <a:latin typeface="Meiryo UI" pitchFamily="50" charset="-128"/>
                <a:ea typeface="Meiryo UI" pitchFamily="50" charset="-128"/>
                <a:cs typeface="Meiryo UI" pitchFamily="50" charset="-128"/>
              </a:rPr>
              <a:t>がい</a:t>
            </a:r>
            <a:r>
              <a:rPr lang="ja-JP" altLang="en-US" sz="1100" dirty="0">
                <a:solidFill>
                  <a:schemeClr val="tx1"/>
                </a:solidFill>
                <a:latin typeface="Meiryo UI" pitchFamily="50" charset="-128"/>
                <a:ea typeface="Meiryo UI" pitchFamily="50" charset="-128"/>
                <a:cs typeface="Meiryo UI" pitchFamily="50" charset="-128"/>
              </a:rPr>
              <a:t>者手帳等の申請</a:t>
            </a:r>
            <a:r>
              <a:rPr lang="ja-JP" altLang="en-US" sz="1100" dirty="0" smtClean="0">
                <a:solidFill>
                  <a:schemeClr val="tx1"/>
                </a:solidFill>
                <a:latin typeface="Meiryo UI" pitchFamily="50" charset="-128"/>
                <a:ea typeface="Meiryo UI" pitchFamily="50" charset="-128"/>
                <a:cs typeface="Meiryo UI" pitchFamily="50" charset="-128"/>
              </a:rPr>
              <a:t>受理・審査・交付</a:t>
            </a:r>
            <a:endParaRPr lang="ja-JP" altLang="en-US" sz="1100" dirty="0">
              <a:solidFill>
                <a:schemeClr val="tx1"/>
              </a:solidFill>
              <a:latin typeface="Meiryo UI" pitchFamily="50" charset="-128"/>
              <a:ea typeface="Meiryo UI" pitchFamily="50" charset="-128"/>
              <a:cs typeface="Meiryo UI" pitchFamily="50" charset="-128"/>
            </a:endParaRPr>
          </a:p>
          <a:p>
            <a:r>
              <a:rPr lang="ja-JP" altLang="en-US" sz="1100" dirty="0" smtClean="0">
                <a:solidFill>
                  <a:schemeClr val="tx1"/>
                </a:solidFill>
                <a:latin typeface="Meiryo UI" pitchFamily="50" charset="-128"/>
                <a:ea typeface="Meiryo UI" pitchFamily="50" charset="-128"/>
                <a:cs typeface="Meiryo UI" pitchFamily="50" charset="-128"/>
              </a:rPr>
              <a:t>・医療費</a:t>
            </a:r>
            <a:r>
              <a:rPr lang="ja-JP" altLang="en-US" sz="1100" dirty="0">
                <a:solidFill>
                  <a:schemeClr val="tx1"/>
                </a:solidFill>
                <a:latin typeface="Meiryo UI" pitchFamily="50" charset="-128"/>
                <a:ea typeface="Meiryo UI" pitchFamily="50" charset="-128"/>
                <a:cs typeface="Meiryo UI" pitchFamily="50" charset="-128"/>
              </a:rPr>
              <a:t>助成等の申請受理・審査・支給</a:t>
            </a:r>
          </a:p>
          <a:p>
            <a:r>
              <a:rPr lang="ja-JP" altLang="en-US" sz="1100" dirty="0" smtClean="0">
                <a:solidFill>
                  <a:schemeClr val="tx1"/>
                </a:solidFill>
                <a:latin typeface="Meiryo UI" pitchFamily="50" charset="-128"/>
                <a:ea typeface="Meiryo UI" pitchFamily="50" charset="-128"/>
                <a:cs typeface="Meiryo UI" pitchFamily="50" charset="-128"/>
              </a:rPr>
              <a:t>・生活</a:t>
            </a:r>
            <a:r>
              <a:rPr lang="ja-JP" altLang="en-US" sz="1100" dirty="0">
                <a:solidFill>
                  <a:schemeClr val="tx1"/>
                </a:solidFill>
                <a:latin typeface="Meiryo UI" pitchFamily="50" charset="-128"/>
                <a:ea typeface="Meiryo UI" pitchFamily="50" charset="-128"/>
                <a:cs typeface="Meiryo UI" pitchFamily="50" charset="-128"/>
              </a:rPr>
              <a:t>保護の申請受理・決定・支給、就労支援</a:t>
            </a:r>
            <a:r>
              <a:rPr lang="ja-JP" altLang="en-US" sz="1100" dirty="0" smtClean="0">
                <a:solidFill>
                  <a:schemeClr val="tx1"/>
                </a:solidFill>
                <a:latin typeface="Meiryo UI" pitchFamily="50" charset="-128"/>
                <a:ea typeface="Meiryo UI" pitchFamily="50" charset="-128"/>
                <a:cs typeface="Meiryo UI" pitchFamily="50" charset="-128"/>
              </a:rPr>
              <a:t>相談</a:t>
            </a:r>
            <a:endParaRPr lang="en-US" altLang="ja-JP" sz="1100" dirty="0" smtClean="0">
              <a:solidFill>
                <a:schemeClr val="tx1"/>
              </a:solidFill>
              <a:latin typeface="Meiryo UI" pitchFamily="50" charset="-128"/>
              <a:ea typeface="Meiryo UI" pitchFamily="50" charset="-128"/>
              <a:cs typeface="Meiryo UI" pitchFamily="50" charset="-128"/>
            </a:endParaRPr>
          </a:p>
          <a:p>
            <a:r>
              <a:rPr lang="ja-JP" altLang="en-US" sz="1100" dirty="0" smtClean="0">
                <a:solidFill>
                  <a:schemeClr val="tx1"/>
                </a:solidFill>
                <a:latin typeface="Meiryo UI" pitchFamily="50" charset="-128"/>
                <a:ea typeface="Meiryo UI" pitchFamily="50" charset="-128"/>
                <a:cs typeface="Meiryo UI" pitchFamily="50" charset="-128"/>
              </a:rPr>
              <a:t>・民生委員の指揮・監督</a:t>
            </a:r>
            <a:endParaRPr lang="ja-JP" altLang="en-US" sz="1100" dirty="0">
              <a:solidFill>
                <a:schemeClr val="tx1"/>
              </a:solidFill>
              <a:latin typeface="Meiryo UI" pitchFamily="50" charset="-128"/>
              <a:ea typeface="Meiryo UI" pitchFamily="50" charset="-128"/>
              <a:cs typeface="Meiryo UI" pitchFamily="50" charset="-128"/>
            </a:endParaRPr>
          </a:p>
        </p:txBody>
      </p:sp>
      <p:sp>
        <p:nvSpPr>
          <p:cNvPr id="14" name="正方形/長方形 13"/>
          <p:cNvSpPr/>
          <p:nvPr/>
        </p:nvSpPr>
        <p:spPr>
          <a:xfrm>
            <a:off x="0" y="-166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局と総合区の主な事務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6" name="正方形/長方形 5"/>
          <p:cNvSpPr/>
          <p:nvPr/>
        </p:nvSpPr>
        <p:spPr>
          <a:xfrm>
            <a:off x="602370" y="6559266"/>
            <a:ext cx="4608512" cy="261610"/>
          </a:xfrm>
          <a:prstGeom prst="rect">
            <a:avLst/>
          </a:prstGeom>
        </p:spPr>
        <p:txBody>
          <a:bodyPr wrap="square">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現在、区役所で実施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している事務</a:t>
            </a:r>
          </a:p>
        </p:txBody>
      </p:sp>
      <p:sp>
        <p:nvSpPr>
          <p:cNvPr id="10" name="正方形/長方形 27"/>
          <p:cNvSpPr>
            <a:spLocks noChangeArrowheads="1"/>
          </p:cNvSpPr>
          <p:nvPr/>
        </p:nvSpPr>
        <p:spPr bwMode="auto">
          <a:xfrm>
            <a:off x="8100392" y="6587841"/>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４</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15" name="角丸四角形 14"/>
          <p:cNvSpPr/>
          <p:nvPr/>
        </p:nvSpPr>
        <p:spPr>
          <a:xfrm>
            <a:off x="854398" y="6583015"/>
            <a:ext cx="388176" cy="214111"/>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36783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3818311055"/>
              </p:ext>
            </p:extLst>
          </p:nvPr>
        </p:nvGraphicFramePr>
        <p:xfrm>
          <a:off x="18460" y="463895"/>
          <a:ext cx="9096511" cy="6343306"/>
        </p:xfrm>
        <a:graphic>
          <a:graphicData uri="http://schemas.openxmlformats.org/drawingml/2006/table">
            <a:tbl>
              <a:tblPr firstRow="1" bandRow="1">
                <a:tableStyleId>{5C22544A-7EE6-4342-B048-85BDC9FD1C3A}</a:tableStyleId>
              </a:tblPr>
              <a:tblGrid>
                <a:gridCol w="451065"/>
                <a:gridCol w="4435490"/>
                <a:gridCol w="4209956"/>
              </a:tblGrid>
              <a:tr h="347338">
                <a:tc>
                  <a:txBody>
                    <a:bodyPr/>
                    <a:lstStyle/>
                    <a:p>
                      <a:endParaRPr kumimoji="1" lang="ja-JP" altLang="en-US" sz="1400" dirty="0"/>
                    </a:p>
                  </a:txBody>
                  <a:tcPr/>
                </a:tc>
                <a:tc>
                  <a:txBody>
                    <a:bodyPr/>
                    <a:lstStyle/>
                    <a:p>
                      <a:pPr algn="ctr"/>
                      <a:r>
                        <a:rPr kumimoji="1" lang="ja-JP" altLang="en-US" sz="1400" dirty="0" smtClean="0"/>
                        <a:t>３　</a:t>
                      </a:r>
                      <a:r>
                        <a:rPr kumimoji="1" lang="en-US" altLang="ja-JP" sz="1400" dirty="0" smtClean="0"/>
                        <a:t> </a:t>
                      </a:r>
                      <a:r>
                        <a:rPr kumimoji="1" lang="ja-JP" altLang="en-US" sz="1400" dirty="0" smtClean="0"/>
                        <a:t>健康・保健</a:t>
                      </a:r>
                      <a:endParaRPr kumimoji="1" lang="ja-JP" altLang="en-US" sz="1400" dirty="0"/>
                    </a:p>
                  </a:txBody>
                  <a:tcPr anchor="ctr"/>
                </a:tc>
                <a:tc>
                  <a:txBody>
                    <a:bodyPr/>
                    <a:lstStyle/>
                    <a:p>
                      <a:pPr algn="ctr"/>
                      <a:r>
                        <a:rPr kumimoji="1" lang="ja-JP" altLang="en-US" sz="1400" dirty="0" smtClean="0"/>
                        <a:t>４　教育</a:t>
                      </a:r>
                      <a:endParaRPr kumimoji="1" lang="ja-JP" altLang="en-US" sz="1400" dirty="0"/>
                    </a:p>
                  </a:txBody>
                  <a:tcPr anchor="ctr"/>
                </a:tc>
              </a:tr>
              <a:tr h="2994201">
                <a:tc>
                  <a:txBody>
                    <a:bodyPr/>
                    <a:lstStyle/>
                    <a:p>
                      <a:pPr algn="ctr"/>
                      <a:r>
                        <a:rPr kumimoji="1" lang="ja-JP" altLang="en-US" sz="1400" b="1" dirty="0" smtClean="0"/>
                        <a:t>局</a:t>
                      </a:r>
                      <a:endParaRPr kumimoji="1" lang="ja-JP" altLang="en-US" sz="1400" b="1" dirty="0"/>
                    </a:p>
                  </a:txBody>
                  <a:tcPr anchor="ctr">
                    <a:solidFill>
                      <a:schemeClr val="bg1"/>
                    </a:solidFill>
                  </a:tcPr>
                </a:tc>
                <a:tc>
                  <a:txBody>
                    <a:bodyPr/>
                    <a:lstStyle/>
                    <a:p>
                      <a:r>
                        <a:rPr kumimoji="1" lang="ja-JP" altLang="en-US" sz="1400" b="0" spc="0" dirty="0" smtClean="0">
                          <a:latin typeface="Meiryo UI" pitchFamily="50" charset="-128"/>
                          <a:ea typeface="Meiryo UI" pitchFamily="50" charset="-128"/>
                          <a:cs typeface="Meiryo UI" pitchFamily="50" charset="-128"/>
                        </a:rPr>
                        <a:t>・健康危機管理対応（感染症対策・検疫等）</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・医療法人</a:t>
                      </a:r>
                      <a:r>
                        <a:rPr kumimoji="1" lang="ja-JP" altLang="en-US" sz="1400" b="0" spc="0" dirty="0" smtClean="0">
                          <a:solidFill>
                            <a:schemeClr val="tx1"/>
                          </a:solidFill>
                          <a:latin typeface="Meiryo UI" pitchFamily="50" charset="-128"/>
                          <a:ea typeface="Meiryo UI" pitchFamily="50" charset="-128"/>
                          <a:cs typeface="Meiryo UI" pitchFamily="50" charset="-128"/>
                        </a:rPr>
                        <a:t>の設立認可</a:t>
                      </a:r>
                      <a:r>
                        <a:rPr kumimoji="1" lang="ja-JP" altLang="en-US" sz="1400" b="0" spc="0" dirty="0" smtClean="0">
                          <a:latin typeface="Meiryo UI" pitchFamily="50" charset="-128"/>
                          <a:ea typeface="Meiryo UI" pitchFamily="50" charset="-128"/>
                          <a:cs typeface="Meiryo UI" pitchFamily="50" charset="-128"/>
                        </a:rPr>
                        <a:t>等、病院の開設許可等</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・難病等対策</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・こころの健康センターの運営及び精神保健関係事務</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a:t>
                      </a:r>
                      <a:r>
                        <a:rPr kumimoji="1" lang="ja-JP" altLang="en-US" sz="1400" b="0" spc="0" dirty="0" err="1" smtClean="0">
                          <a:latin typeface="Meiryo UI" pitchFamily="50" charset="-128"/>
                          <a:ea typeface="Meiryo UI" pitchFamily="50" charset="-128"/>
                          <a:cs typeface="Meiryo UI" pitchFamily="50" charset="-128"/>
                        </a:rPr>
                        <a:t>精神障がい</a:t>
                      </a:r>
                      <a:r>
                        <a:rPr kumimoji="1" lang="ja-JP" altLang="en-US" sz="1400" b="0" spc="0" dirty="0" smtClean="0">
                          <a:latin typeface="Meiryo UI" pitchFamily="50" charset="-128"/>
                          <a:ea typeface="Meiryo UI" pitchFamily="50" charset="-128"/>
                          <a:cs typeface="Meiryo UI" pitchFamily="50" charset="-128"/>
                        </a:rPr>
                        <a:t>者保健福祉手帳の判定</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・放射線技術検査、食肉衛生検査</a:t>
                      </a:r>
                      <a:r>
                        <a:rPr kumimoji="1" lang="ja-JP" altLang="en-US" sz="1400" b="0" i="1" spc="0" dirty="0" smtClean="0">
                          <a:latin typeface="Meiryo UI" pitchFamily="50" charset="-128"/>
                          <a:ea typeface="Meiryo UI" pitchFamily="50" charset="-128"/>
                          <a:cs typeface="Meiryo UI" pitchFamily="50" charset="-128"/>
                        </a:rPr>
                        <a:t>事務</a:t>
                      </a:r>
                      <a:endParaRPr kumimoji="1" lang="en-US" altLang="ja-JP" sz="1400" b="0" i="1"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・動物管理センター・分室の運営</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・保健所の運営</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・母子保健関係事務</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・薬事の許可等、食品衛生関係事業の許可等</a:t>
                      </a:r>
                    </a:p>
                    <a:p>
                      <a:r>
                        <a:rPr kumimoji="1" lang="ja-JP" altLang="en-US" sz="1400" b="0" spc="0" dirty="0" smtClean="0">
                          <a:solidFill>
                            <a:schemeClr val="tx1"/>
                          </a:solidFill>
                          <a:latin typeface="Meiryo UI" pitchFamily="50" charset="-128"/>
                          <a:ea typeface="Meiryo UI" pitchFamily="50" charset="-128"/>
                          <a:cs typeface="Meiryo UI" pitchFamily="50" charset="-128"/>
                        </a:rPr>
                        <a:t>・環境衛生関係事業の許可等</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・狂犬病予防注射等</a:t>
                      </a:r>
                      <a:endParaRPr kumimoji="1" lang="ja-JP" altLang="en-US" sz="1400" b="0" dirty="0"/>
                    </a:p>
                  </a:txBody>
                  <a:tcPr/>
                </a:tc>
                <a:tc>
                  <a:txBody>
                    <a:bodyPr/>
                    <a:lstStyle/>
                    <a:p>
                      <a:r>
                        <a:rPr kumimoji="1" lang="ja-JP" altLang="en-US" sz="1400" b="0" spc="0" dirty="0" smtClean="0">
                          <a:latin typeface="Meiryo UI" pitchFamily="50" charset="-128"/>
                          <a:ea typeface="Meiryo UI" pitchFamily="50" charset="-128"/>
                          <a:cs typeface="Meiryo UI" pitchFamily="50" charset="-128"/>
                        </a:rPr>
                        <a:t>・教育委員会会議</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・教職員の人事、研修、給与、福利厚生</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・学校の設置廃止、学級編制、統計調査等</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・学校施設の補修等</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・文化財保護</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・総合生涯学習センター・市民学習センター</a:t>
                      </a:r>
                      <a:r>
                        <a:rPr kumimoji="1" lang="ja-JP" altLang="en-US" sz="1400" b="0" u="none" spc="0" dirty="0" smtClean="0">
                          <a:latin typeface="Meiryo UI" pitchFamily="50" charset="-128"/>
                          <a:ea typeface="Meiryo UI" pitchFamily="50" charset="-128"/>
                          <a:cs typeface="Meiryo UI" pitchFamily="50" charset="-128"/>
                        </a:rPr>
                        <a:t>の運営</a:t>
                      </a:r>
                      <a:endParaRPr kumimoji="1" lang="en-US" altLang="ja-JP" sz="1400" b="0" u="none"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・図書館</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spc="0" dirty="0" smtClean="0">
                          <a:solidFill>
                            <a:schemeClr val="tx1"/>
                          </a:solidFill>
                          <a:latin typeface="Meiryo UI" pitchFamily="50" charset="-128"/>
                          <a:ea typeface="Meiryo UI" pitchFamily="50" charset="-128"/>
                          <a:cs typeface="Meiryo UI" pitchFamily="50" charset="-128"/>
                        </a:rPr>
                        <a:t>・就園奨励費補助の申請受理、支払い</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・学校評価、学校協議会</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・学校元気アップ地域本部事業（制度管理）</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spc="0" dirty="0" smtClean="0">
                          <a:solidFill>
                            <a:schemeClr val="tx1"/>
                          </a:solidFill>
                          <a:latin typeface="Meiryo UI" pitchFamily="50" charset="-128"/>
                          <a:ea typeface="Meiryo UI" pitchFamily="50" charset="-128"/>
                          <a:cs typeface="Meiryo UI" pitchFamily="50" charset="-128"/>
                        </a:rPr>
                        <a:t>・私立幼稚園に対する助成（制度管理）</a:t>
                      </a:r>
                      <a:endParaRPr kumimoji="1" lang="ja-JP" altLang="en-US" sz="1400" b="0" spc="0" dirty="0" smtClean="0">
                        <a:solidFill>
                          <a:schemeClr val="tx1"/>
                        </a:solidFill>
                        <a:latin typeface="Meiryo UI" pitchFamily="50" charset="-128"/>
                        <a:ea typeface="Meiryo UI" pitchFamily="50" charset="-128"/>
                        <a:cs typeface="Meiryo UI" pitchFamily="50" charset="-128"/>
                      </a:endParaRPr>
                    </a:p>
                    <a:p>
                      <a:endParaRPr kumimoji="1" lang="ja-JP" altLang="en-US" sz="1400" b="0" spc="0" dirty="0" smtClean="0">
                        <a:solidFill>
                          <a:schemeClr val="tx1"/>
                        </a:solidFill>
                        <a:latin typeface="Meiryo UI" pitchFamily="50" charset="-128"/>
                        <a:ea typeface="Meiryo UI" pitchFamily="50" charset="-128"/>
                        <a:cs typeface="Meiryo UI" pitchFamily="50" charset="-128"/>
                      </a:endParaRPr>
                    </a:p>
                    <a:p>
                      <a:endParaRPr kumimoji="1" lang="ja-JP" altLang="en-US" sz="1200" b="0" dirty="0"/>
                    </a:p>
                  </a:txBody>
                  <a:tcPr/>
                </a:tc>
              </a:tr>
              <a:tr h="3001767">
                <a:tc>
                  <a:txBody>
                    <a:bodyPr/>
                    <a:lstStyle/>
                    <a:p>
                      <a:pPr algn="ctr"/>
                      <a:r>
                        <a:rPr kumimoji="1" lang="ja-JP" altLang="en-US" sz="1400" b="1" dirty="0" smtClean="0"/>
                        <a:t>総合区</a:t>
                      </a:r>
                      <a:endParaRPr kumimoji="1" lang="ja-JP" altLang="en-US" sz="1400" b="1" dirty="0"/>
                    </a:p>
                  </a:txBody>
                  <a:tcPr anchor="ctr">
                    <a:solidFill>
                      <a:schemeClr val="tx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0" dirty="0" smtClean="0">
                          <a:latin typeface="Meiryo UI" pitchFamily="50" charset="-128"/>
                          <a:ea typeface="Meiryo UI" pitchFamily="50" charset="-128"/>
                          <a:cs typeface="Meiryo UI" pitchFamily="50" charset="-128"/>
                        </a:rPr>
                        <a:t>・地域ふれあい子育て支援教室</a:t>
                      </a:r>
                      <a:endParaRPr kumimoji="1" lang="en-US" altLang="ja-JP" sz="1400" b="0" spc="0" dirty="0" smtClean="0">
                        <a:latin typeface="Meiryo UI" pitchFamily="50" charset="-128"/>
                        <a:ea typeface="Meiryo UI" pitchFamily="50" charset="-128"/>
                        <a:cs typeface="Meiryo UI" pitchFamily="50" charset="-128"/>
                      </a:endParaRPr>
                    </a:p>
                    <a:p>
                      <a:endParaRPr kumimoji="1" lang="ja-JP" altLang="en-US" sz="1400" b="0" dirty="0"/>
                    </a:p>
                  </a:txBody>
                  <a:tcPr/>
                </a:tc>
                <a:tc>
                  <a:txBody>
                    <a:bodyPr/>
                    <a:lstStyle/>
                    <a:p>
                      <a:r>
                        <a:rPr kumimoji="1" lang="ja-JP" altLang="en-US" sz="1400" b="0" u="none" spc="0" dirty="0" smtClean="0">
                          <a:solidFill>
                            <a:schemeClr val="tx1"/>
                          </a:solidFill>
                          <a:latin typeface="Meiryo UI" pitchFamily="50" charset="-128"/>
                          <a:ea typeface="Meiryo UI" pitchFamily="50" charset="-128"/>
                          <a:cs typeface="Meiryo UI" pitchFamily="50" charset="-128"/>
                        </a:rPr>
                        <a:t>・スクールソーシャルワーカー活用事業</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・学校元気アップ地域本部事業</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spc="0" dirty="0" smtClean="0">
                          <a:solidFill>
                            <a:schemeClr val="tx1"/>
                          </a:solidFill>
                          <a:latin typeface="Meiryo UI" pitchFamily="50" charset="-128"/>
                          <a:ea typeface="Meiryo UI" pitchFamily="50" charset="-128"/>
                          <a:cs typeface="Meiryo UI" pitchFamily="50" charset="-128"/>
                        </a:rPr>
                        <a:t>・私立幼稚園に対する助成の申請受付・審査・給付等</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endParaRPr kumimoji="1" lang="ja-JP" altLang="en-US" sz="1400" b="0" dirty="0"/>
                    </a:p>
                  </a:txBody>
                  <a:tcPr/>
                </a:tc>
              </a:tr>
            </a:tbl>
          </a:graphicData>
        </a:graphic>
      </p:graphicFrame>
      <p:sp>
        <p:nvSpPr>
          <p:cNvPr id="14" name="角丸四角形 13"/>
          <p:cNvSpPr/>
          <p:nvPr/>
        </p:nvSpPr>
        <p:spPr>
          <a:xfrm>
            <a:off x="755576" y="5013176"/>
            <a:ext cx="3384376" cy="1224136"/>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200" spc="-150" dirty="0" smtClean="0">
                <a:solidFill>
                  <a:schemeClr val="tx1"/>
                </a:solidFill>
                <a:latin typeface="Meiryo UI" pitchFamily="50" charset="-128"/>
                <a:ea typeface="Meiryo UI" pitchFamily="50" charset="-128"/>
                <a:cs typeface="Meiryo UI" pitchFamily="50" charset="-128"/>
              </a:rPr>
              <a:t>・乳幼児健診、がん検診、健康</a:t>
            </a:r>
            <a:r>
              <a:rPr lang="ja-JP" altLang="en-US" sz="1200" spc="-150" dirty="0">
                <a:solidFill>
                  <a:schemeClr val="tx1"/>
                </a:solidFill>
                <a:latin typeface="Meiryo UI" pitchFamily="50" charset="-128"/>
                <a:ea typeface="Meiryo UI" pitchFamily="50" charset="-128"/>
                <a:cs typeface="Meiryo UI" pitchFamily="50" charset="-128"/>
              </a:rPr>
              <a:t>講座、予防接種</a:t>
            </a:r>
          </a:p>
          <a:p>
            <a:r>
              <a:rPr lang="ja-JP" altLang="en-US" sz="1200" dirty="0" smtClean="0">
                <a:solidFill>
                  <a:schemeClr val="tx1"/>
                </a:solidFill>
                <a:latin typeface="Meiryo UI" pitchFamily="50" charset="-128"/>
                <a:ea typeface="Meiryo UI" pitchFamily="50" charset="-128"/>
                <a:cs typeface="Meiryo UI" pitchFamily="50" charset="-128"/>
              </a:rPr>
              <a:t>・母子</a:t>
            </a:r>
            <a:r>
              <a:rPr lang="ja-JP" altLang="en-US" sz="1200" dirty="0">
                <a:solidFill>
                  <a:schemeClr val="tx1"/>
                </a:solidFill>
                <a:latin typeface="Meiryo UI" pitchFamily="50" charset="-128"/>
                <a:ea typeface="Meiryo UI" pitchFamily="50" charset="-128"/>
                <a:cs typeface="Meiryo UI" pitchFamily="50" charset="-128"/>
              </a:rPr>
              <a:t>健康手帳の交付、母親教室</a:t>
            </a:r>
          </a:p>
          <a:p>
            <a:r>
              <a:rPr lang="ja-JP" altLang="en-US" sz="1200" dirty="0" smtClean="0">
                <a:solidFill>
                  <a:schemeClr val="tx1"/>
                </a:solidFill>
                <a:latin typeface="Meiryo UI" pitchFamily="50" charset="-128"/>
                <a:ea typeface="Meiryo UI" pitchFamily="50" charset="-128"/>
                <a:cs typeface="Meiryo UI" pitchFamily="50" charset="-128"/>
              </a:rPr>
              <a:t>・難病</a:t>
            </a:r>
            <a:r>
              <a:rPr lang="ja-JP" altLang="en-US" sz="1200" dirty="0">
                <a:solidFill>
                  <a:schemeClr val="tx1"/>
                </a:solidFill>
                <a:latin typeface="Meiryo UI" pitchFamily="50" charset="-128"/>
                <a:ea typeface="Meiryo UI" pitchFamily="50" charset="-128"/>
                <a:cs typeface="Meiryo UI" pitchFamily="50" charset="-128"/>
              </a:rPr>
              <a:t>等医療費助成の申請受理</a:t>
            </a:r>
          </a:p>
          <a:p>
            <a:r>
              <a:rPr lang="ja-JP" altLang="en-US" sz="1200" dirty="0" smtClean="0">
                <a:solidFill>
                  <a:schemeClr val="tx1"/>
                </a:solidFill>
                <a:latin typeface="Meiryo UI" pitchFamily="50" charset="-128"/>
                <a:ea typeface="Meiryo UI" pitchFamily="50" charset="-128"/>
                <a:cs typeface="Meiryo UI" pitchFamily="50" charset="-128"/>
              </a:rPr>
              <a:t>・</a:t>
            </a:r>
            <a:r>
              <a:rPr lang="ja-JP" altLang="en-US" sz="1200" dirty="0" err="1" smtClean="0">
                <a:solidFill>
                  <a:schemeClr val="tx1"/>
                </a:solidFill>
                <a:latin typeface="Meiryo UI" pitchFamily="50" charset="-128"/>
                <a:ea typeface="Meiryo UI" pitchFamily="50" charset="-128"/>
                <a:cs typeface="Meiryo UI" pitchFamily="50" charset="-128"/>
              </a:rPr>
              <a:t>精神障</a:t>
            </a:r>
            <a:r>
              <a:rPr lang="ja-JP" altLang="en-US" sz="1200" dirty="0" err="1">
                <a:solidFill>
                  <a:schemeClr val="tx1"/>
                </a:solidFill>
                <a:latin typeface="Meiryo UI" pitchFamily="50" charset="-128"/>
                <a:ea typeface="Meiryo UI" pitchFamily="50" charset="-128"/>
                <a:cs typeface="Meiryo UI" pitchFamily="50" charset="-128"/>
              </a:rPr>
              <a:t>がい</a:t>
            </a:r>
            <a:r>
              <a:rPr lang="ja-JP" altLang="en-US" sz="1200" dirty="0">
                <a:solidFill>
                  <a:schemeClr val="tx1"/>
                </a:solidFill>
                <a:latin typeface="Meiryo UI" pitchFamily="50" charset="-128"/>
                <a:ea typeface="Meiryo UI" pitchFamily="50" charset="-128"/>
                <a:cs typeface="Meiryo UI" pitchFamily="50" charset="-128"/>
              </a:rPr>
              <a:t>者保健福祉手帳の申請</a:t>
            </a:r>
            <a:r>
              <a:rPr lang="ja-JP" altLang="en-US" sz="1200" dirty="0" smtClean="0">
                <a:solidFill>
                  <a:schemeClr val="tx1"/>
                </a:solidFill>
                <a:latin typeface="Meiryo UI" pitchFamily="50" charset="-128"/>
                <a:ea typeface="Meiryo UI" pitchFamily="50" charset="-128"/>
                <a:cs typeface="Meiryo UI" pitchFamily="50" charset="-128"/>
              </a:rPr>
              <a:t>受理・交付</a:t>
            </a:r>
            <a:endParaRPr lang="ja-JP" altLang="en-US" sz="1200" dirty="0">
              <a:solidFill>
                <a:schemeClr val="tx1"/>
              </a:solidFill>
              <a:latin typeface="Meiryo UI" pitchFamily="50" charset="-128"/>
              <a:ea typeface="Meiryo UI" pitchFamily="50" charset="-128"/>
              <a:cs typeface="Meiryo UI" pitchFamily="50" charset="-128"/>
            </a:endParaRPr>
          </a:p>
          <a:p>
            <a:r>
              <a:rPr lang="ja-JP" altLang="en-US" sz="1200" spc="-150" dirty="0" smtClean="0">
                <a:solidFill>
                  <a:schemeClr val="tx1"/>
                </a:solidFill>
                <a:latin typeface="Meiryo UI" pitchFamily="50" charset="-128"/>
                <a:ea typeface="Meiryo UI" pitchFamily="50" charset="-128"/>
                <a:cs typeface="Meiryo UI" pitchFamily="50" charset="-128"/>
              </a:rPr>
              <a:t>・食品</a:t>
            </a:r>
            <a:r>
              <a:rPr lang="ja-JP" altLang="en-US" sz="1200" spc="-150" dirty="0">
                <a:solidFill>
                  <a:schemeClr val="tx1"/>
                </a:solidFill>
                <a:latin typeface="Meiryo UI" pitchFamily="50" charset="-128"/>
                <a:ea typeface="Meiryo UI" pitchFamily="50" charset="-128"/>
                <a:cs typeface="Meiryo UI" pitchFamily="50" charset="-128"/>
              </a:rPr>
              <a:t>・環境衛生関係事業の許可に関する相談</a:t>
            </a:r>
          </a:p>
          <a:p>
            <a:r>
              <a:rPr lang="ja-JP" altLang="en-US" sz="1200" dirty="0" smtClean="0">
                <a:solidFill>
                  <a:schemeClr val="tx1"/>
                </a:solidFill>
                <a:latin typeface="Meiryo UI" pitchFamily="50" charset="-128"/>
                <a:ea typeface="Meiryo UI" pitchFamily="50" charset="-128"/>
                <a:cs typeface="Meiryo UI" pitchFamily="50" charset="-128"/>
              </a:rPr>
              <a:t>・犬</a:t>
            </a:r>
            <a:r>
              <a:rPr lang="ja-JP" altLang="en-US" sz="1200" dirty="0">
                <a:solidFill>
                  <a:schemeClr val="tx1"/>
                </a:solidFill>
                <a:latin typeface="Meiryo UI" pitchFamily="50" charset="-128"/>
                <a:ea typeface="Meiryo UI" pitchFamily="50" charset="-128"/>
                <a:cs typeface="Meiryo UI" pitchFamily="50" charset="-128"/>
              </a:rPr>
              <a:t>の登録、狂犬病予防</a:t>
            </a:r>
            <a:r>
              <a:rPr lang="ja-JP" altLang="en-US" sz="1200" dirty="0" smtClean="0">
                <a:solidFill>
                  <a:schemeClr val="tx1"/>
                </a:solidFill>
                <a:latin typeface="Meiryo UI" pitchFamily="50" charset="-128"/>
                <a:ea typeface="Meiryo UI" pitchFamily="50" charset="-128"/>
                <a:cs typeface="Meiryo UI" pitchFamily="50" charset="-128"/>
              </a:rPr>
              <a:t>注射済票の交付</a:t>
            </a:r>
            <a:endParaRPr lang="ja-JP" altLang="en-US" sz="1200" dirty="0">
              <a:solidFill>
                <a:schemeClr val="tx1"/>
              </a:solidFill>
              <a:latin typeface="Meiryo UI" pitchFamily="50" charset="-128"/>
              <a:ea typeface="Meiryo UI" pitchFamily="50" charset="-128"/>
              <a:cs typeface="Meiryo UI" pitchFamily="50" charset="-128"/>
            </a:endParaRPr>
          </a:p>
        </p:txBody>
      </p:sp>
      <p:sp>
        <p:nvSpPr>
          <p:cNvPr id="15" name="角丸四角形 14"/>
          <p:cNvSpPr/>
          <p:nvPr/>
        </p:nvSpPr>
        <p:spPr>
          <a:xfrm>
            <a:off x="5220072" y="4653136"/>
            <a:ext cx="3600400" cy="1872208"/>
          </a:xfrm>
          <a:prstGeom prst="roundRect">
            <a:avLst>
              <a:gd name="adj" fmla="val 11628"/>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委任により実施</a:t>
            </a:r>
            <a:r>
              <a:rPr lang="en-US" altLang="ja-JP" sz="1200" dirty="0" smtClean="0">
                <a:solidFill>
                  <a:schemeClr val="tx1"/>
                </a:solidFill>
                <a:latin typeface="Meiryo UI" pitchFamily="50" charset="-128"/>
                <a:ea typeface="Meiryo UI" pitchFamily="50" charset="-128"/>
                <a:cs typeface="Meiryo UI" pitchFamily="50" charset="-128"/>
              </a:rPr>
              <a:t>】</a:t>
            </a:r>
          </a:p>
          <a:p>
            <a:r>
              <a:rPr lang="ja-JP" altLang="en-US" sz="1200" dirty="0" smtClean="0">
                <a:solidFill>
                  <a:schemeClr val="tx1"/>
                </a:solidFill>
                <a:latin typeface="Meiryo UI" pitchFamily="50" charset="-128"/>
                <a:ea typeface="Meiryo UI" pitchFamily="50" charset="-128"/>
                <a:cs typeface="Meiryo UI" pitchFamily="50" charset="-128"/>
              </a:rPr>
              <a:t>　・小中学校の就学事務、通学区域の設定・変更</a:t>
            </a:r>
            <a:endParaRPr lang="en-US" altLang="ja-JP" sz="1200" dirty="0" smtClean="0">
              <a:solidFill>
                <a:schemeClr val="tx1"/>
              </a:solidFill>
              <a:latin typeface="Meiryo UI" pitchFamily="50" charset="-128"/>
              <a:ea typeface="Meiryo UI" pitchFamily="50" charset="-128"/>
              <a:cs typeface="Meiryo UI" pitchFamily="50" charset="-128"/>
            </a:endParaRPr>
          </a:p>
          <a:p>
            <a:endParaRPr lang="ja-JP" altLang="en-US" sz="1200" dirty="0" smtClean="0">
              <a:solidFill>
                <a:schemeClr val="tx1"/>
              </a:solidFill>
              <a:latin typeface="Meiryo UI" pitchFamily="50" charset="-128"/>
              <a:ea typeface="Meiryo UI" pitchFamily="50" charset="-128"/>
              <a:cs typeface="Meiryo UI" pitchFamily="50" charset="-128"/>
            </a:endParaRPr>
          </a:p>
          <a:p>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補助執行に</a:t>
            </a:r>
            <a:r>
              <a:rPr lang="ja-JP" altLang="en-US" sz="1200" smtClean="0">
                <a:solidFill>
                  <a:schemeClr val="tx1"/>
                </a:solidFill>
                <a:latin typeface="Meiryo UI" pitchFamily="50" charset="-128"/>
                <a:ea typeface="Meiryo UI" pitchFamily="50" charset="-128"/>
                <a:cs typeface="Meiryo UI" pitchFamily="50" charset="-128"/>
              </a:rPr>
              <a:t>より実施</a:t>
            </a:r>
            <a:r>
              <a:rPr lang="en-US" altLang="ja-JP" sz="1200" smtClean="0">
                <a:solidFill>
                  <a:schemeClr val="tx1"/>
                </a:solidFill>
                <a:latin typeface="Meiryo UI" pitchFamily="50" charset="-128"/>
                <a:ea typeface="Meiryo UI" pitchFamily="50" charset="-128"/>
                <a:cs typeface="Meiryo UI" pitchFamily="50" charset="-128"/>
              </a:rPr>
              <a:t>】</a:t>
            </a:r>
            <a:endParaRPr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　・生涯学習（生涯学習ルーム等）</a:t>
            </a:r>
            <a:endParaRPr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　・学校選択制（方針案の作成）</a:t>
            </a:r>
            <a:endParaRPr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　・学校適正配置（再編計画案作成、地元調整）</a:t>
            </a:r>
            <a:endParaRPr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　・保護者・地域住民等の参画のための会議</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0" y="-166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局と総合区の主な事務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100392" y="70719"/>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a:solidFill>
                  <a:srgbClr val="000000"/>
                </a:solidFill>
                <a:latin typeface="ＭＳ Ｐゴシック" charset="-128"/>
                <a:ea typeface="Meiryo UI" pitchFamily="50" charset="-128"/>
                <a:cs typeface="Meiryo UI" pitchFamily="50" charset="-128"/>
              </a:rPr>
              <a:t>５</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val="17870343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947218528"/>
              </p:ext>
            </p:extLst>
          </p:nvPr>
        </p:nvGraphicFramePr>
        <p:xfrm>
          <a:off x="2" y="116632"/>
          <a:ext cx="9114970" cy="6723637"/>
        </p:xfrm>
        <a:graphic>
          <a:graphicData uri="http://schemas.openxmlformats.org/drawingml/2006/table">
            <a:tbl>
              <a:tblPr firstRow="1" bandRow="1">
                <a:tableStyleId>{5C22544A-7EE6-4342-B048-85BDC9FD1C3A}</a:tableStyleId>
              </a:tblPr>
              <a:tblGrid>
                <a:gridCol w="451981"/>
                <a:gridCol w="4444490"/>
                <a:gridCol w="4218499"/>
              </a:tblGrid>
              <a:tr h="441629">
                <a:tc>
                  <a:txBody>
                    <a:bodyPr/>
                    <a:lstStyle/>
                    <a:p>
                      <a:endParaRPr kumimoji="1" lang="ja-JP" altLang="en-US" sz="1400" dirty="0"/>
                    </a:p>
                  </a:txBody>
                  <a:tcPr/>
                </a:tc>
                <a:tc>
                  <a:txBody>
                    <a:bodyPr/>
                    <a:lstStyle/>
                    <a:p>
                      <a:pPr algn="ctr"/>
                      <a:r>
                        <a:rPr kumimoji="1" lang="ja-JP" altLang="en-US" sz="1400" dirty="0" smtClean="0"/>
                        <a:t>５　</a:t>
                      </a:r>
                      <a:r>
                        <a:rPr kumimoji="1" lang="en-US" altLang="ja-JP" sz="1400" dirty="0" smtClean="0"/>
                        <a:t> </a:t>
                      </a:r>
                      <a:r>
                        <a:rPr kumimoji="1" lang="ja-JP" altLang="en-US" sz="1400" dirty="0" smtClean="0"/>
                        <a:t>環境</a:t>
                      </a:r>
                      <a:endParaRPr kumimoji="1" lang="ja-JP" altLang="en-US" sz="1400" dirty="0"/>
                    </a:p>
                  </a:txBody>
                  <a:tcPr anchor="ctr"/>
                </a:tc>
                <a:tc>
                  <a:txBody>
                    <a:bodyPr/>
                    <a:lstStyle/>
                    <a:p>
                      <a:pPr algn="ctr"/>
                      <a:r>
                        <a:rPr kumimoji="1" lang="ja-JP" altLang="en-US" sz="1400" dirty="0" smtClean="0"/>
                        <a:t>６　産業・市場</a:t>
                      </a:r>
                      <a:endParaRPr kumimoji="1" lang="ja-JP" altLang="en-US" sz="1400" dirty="0"/>
                    </a:p>
                  </a:txBody>
                  <a:tcPr anchor="ctr"/>
                </a:tc>
              </a:tr>
              <a:tr h="3518811">
                <a:tc>
                  <a:txBody>
                    <a:bodyPr/>
                    <a:lstStyle/>
                    <a:p>
                      <a:pPr algn="ctr"/>
                      <a:r>
                        <a:rPr kumimoji="1" lang="ja-JP" altLang="en-US" sz="1400" b="1" dirty="0" smtClean="0"/>
                        <a:t>局</a:t>
                      </a:r>
                      <a:endParaRPr kumimoji="1" lang="ja-JP" altLang="en-US" sz="1400" b="1" dirty="0"/>
                    </a:p>
                  </a:txBody>
                  <a:tcPr anchor="ctr">
                    <a:solidFill>
                      <a:schemeClr val="bg1"/>
                    </a:solidFill>
                  </a:tcPr>
                </a:tc>
                <a:tc>
                  <a:txBody>
                    <a:bodyPr/>
                    <a:lstStyle/>
                    <a:p>
                      <a:r>
                        <a:rPr kumimoji="1" lang="ja-JP" altLang="en-US" sz="1400" b="0" spc="0" dirty="0" smtClean="0">
                          <a:solidFill>
                            <a:schemeClr val="tx1"/>
                          </a:solidFill>
                          <a:latin typeface="Meiryo UI" pitchFamily="50" charset="-128"/>
                          <a:ea typeface="Meiryo UI" pitchFamily="50" charset="-128"/>
                          <a:cs typeface="Meiryo UI" pitchFamily="50" charset="-128"/>
                        </a:rPr>
                        <a:t>・エネルギー政策の推進</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・環境基本計画の策定、推進</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・環境監視規制（大気汚染常時監視）</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・地球温暖化対策</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・廃棄物処理業の許可</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・一般廃棄物の収集輸送、ごみ減量啓発</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・斎場、大規模霊園の運営</a:t>
                      </a:r>
                    </a:p>
                    <a:p>
                      <a:r>
                        <a:rPr kumimoji="1" lang="ja-JP" altLang="en-US" sz="1400" b="0" spc="0" dirty="0" smtClean="0">
                          <a:solidFill>
                            <a:schemeClr val="tx1"/>
                          </a:solidFill>
                          <a:latin typeface="Meiryo UI" pitchFamily="50" charset="-128"/>
                          <a:ea typeface="Meiryo UI" pitchFamily="50" charset="-128"/>
                          <a:cs typeface="Meiryo UI" pitchFamily="50" charset="-128"/>
                        </a:rPr>
                        <a:t>・環境監視規制（水質汚濁・土壌汚染）</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・産業廃棄物排出事業者の規制</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spc="0" dirty="0" smtClean="0">
                          <a:solidFill>
                            <a:schemeClr val="tx1"/>
                          </a:solidFill>
                          <a:latin typeface="Meiryo UI" pitchFamily="50" charset="-128"/>
                          <a:ea typeface="Meiryo UI" pitchFamily="50" charset="-128"/>
                          <a:cs typeface="Meiryo UI" pitchFamily="50" charset="-128"/>
                        </a:rPr>
                        <a:t>・環境監視規制（騒音・振動・悪臭）</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spc="0" dirty="0" smtClean="0">
                          <a:solidFill>
                            <a:schemeClr val="tx1"/>
                          </a:solidFill>
                          <a:latin typeface="Meiryo UI" pitchFamily="50" charset="-128"/>
                          <a:ea typeface="Meiryo UI" pitchFamily="50" charset="-128"/>
                          <a:cs typeface="Meiryo UI" pitchFamily="50" charset="-128"/>
                        </a:rPr>
                        <a:t>・路上喫煙対策に関する事務</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txBody>
                  <a:tcPr marL="68580" marR="68580" marT="60960" marB="60960"/>
                </a:tc>
                <a:tc>
                  <a:txBody>
                    <a:bodyPr/>
                    <a:lstStyle/>
                    <a:p>
                      <a:r>
                        <a:rPr kumimoji="1" lang="ja-JP" altLang="en-US" sz="1400" b="0" spc="0" dirty="0" smtClean="0">
                          <a:solidFill>
                            <a:schemeClr val="tx1"/>
                          </a:solidFill>
                          <a:latin typeface="Meiryo UI" pitchFamily="50" charset="-128"/>
                          <a:ea typeface="Meiryo UI" pitchFamily="50" charset="-128"/>
                          <a:cs typeface="Meiryo UI" pitchFamily="50" charset="-128"/>
                        </a:rPr>
                        <a:t>・成長戦略の推進</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・大阪産業創造館、インテックス大阪の運営等</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・大阪産業技術研究所の運営支援</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・商工</a:t>
                      </a:r>
                      <a:r>
                        <a:rPr kumimoji="1" lang="ja-JP" altLang="en-US" sz="1400" b="0" u="none" spc="0" dirty="0" smtClean="0">
                          <a:solidFill>
                            <a:schemeClr val="tx1"/>
                          </a:solidFill>
                          <a:latin typeface="Meiryo UI" pitchFamily="50" charset="-128"/>
                          <a:ea typeface="Meiryo UI" pitchFamily="50" charset="-128"/>
                          <a:cs typeface="Meiryo UI" pitchFamily="50" charset="-128"/>
                        </a:rPr>
                        <a:t>会議所に関する事務</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・ＡＴＣに関する事務</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・計量検査所の運営</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・中央卸売市場</a:t>
                      </a:r>
                      <a:endParaRPr kumimoji="1" lang="ja-JP" altLang="en-US" sz="1400" b="0" u="none" spc="0" dirty="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・小規模・ベンチャー企業支援</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・ものづくり関連事業</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・商店街振興組合法に関する事務</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・中小小売商業振興法に関する事務</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・市民農園の開設許可等に関する事務</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・コミュニティビジネスへの支援</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・商店街の活性化（商店街等のアーケード・街路灯整備</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　やオープンモール化への支援等）</a:t>
                      </a:r>
                      <a:endParaRPr kumimoji="1" lang="ja-JP" altLang="en-US" sz="1400" b="0" u="none" spc="0" dirty="0">
                        <a:solidFill>
                          <a:schemeClr val="tx1"/>
                        </a:solidFill>
                        <a:latin typeface="Meiryo UI" pitchFamily="50" charset="-128"/>
                        <a:ea typeface="Meiryo UI" pitchFamily="50" charset="-128"/>
                        <a:cs typeface="Meiryo UI" pitchFamily="50" charset="-128"/>
                      </a:endParaRPr>
                    </a:p>
                  </a:txBody>
                  <a:tcPr marL="68580" marR="68580" marT="60960" marB="60960"/>
                </a:tc>
              </a:tr>
              <a:tr h="2763197">
                <a:tc>
                  <a:txBody>
                    <a:bodyPr/>
                    <a:lstStyle/>
                    <a:p>
                      <a:pPr algn="ctr"/>
                      <a:r>
                        <a:rPr kumimoji="1" lang="ja-JP" altLang="en-US" sz="1400" b="1" dirty="0" smtClean="0"/>
                        <a:t>総合区</a:t>
                      </a:r>
                      <a:endParaRPr kumimoji="1" lang="ja-JP" altLang="en-US" sz="1400" b="1" dirty="0"/>
                    </a:p>
                  </a:txBody>
                  <a:tcPr anchor="ctr">
                    <a:solidFill>
                      <a:schemeClr val="tx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0" dirty="0" smtClean="0">
                          <a:solidFill>
                            <a:schemeClr val="tx1"/>
                          </a:solidFill>
                          <a:latin typeface="Meiryo UI" pitchFamily="50" charset="-128"/>
                          <a:ea typeface="Meiryo UI" pitchFamily="50" charset="-128"/>
                          <a:cs typeface="Meiryo UI" pitchFamily="50" charset="-128"/>
                        </a:rPr>
                        <a:t>・環境教育・環境啓発の取組み</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・小規模霊園の運営</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・清掃ボランティア活動に関する事務（まち美化パートナー</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dirty="0" smtClean="0">
                          <a:solidFill>
                            <a:schemeClr val="tx1"/>
                          </a:solidFill>
                          <a:latin typeface="Meiryo UI" pitchFamily="50" charset="-128"/>
                          <a:ea typeface="Meiryo UI" pitchFamily="50" charset="-128"/>
                          <a:cs typeface="Meiryo UI" pitchFamily="50" charset="-128"/>
                        </a:rPr>
                        <a:t>　制度）</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baseline="0" dirty="0" smtClean="0">
                          <a:solidFill>
                            <a:schemeClr val="tx1"/>
                          </a:solidFill>
                          <a:latin typeface="Meiryo UI" pitchFamily="50" charset="-128"/>
                          <a:ea typeface="Meiryo UI" pitchFamily="50" charset="-128"/>
                          <a:cs typeface="Meiryo UI" pitchFamily="50" charset="-128"/>
                        </a:rPr>
                        <a:t>・路上喫煙対策に関する事務の一部</a:t>
                      </a:r>
                      <a:endParaRPr kumimoji="1" lang="en-US" altLang="ja-JP" sz="1400" b="0" u="none" spc="0" baseline="0" dirty="0" smtClean="0">
                        <a:solidFill>
                          <a:schemeClr val="tx1"/>
                        </a:solidFill>
                        <a:latin typeface="Meiryo UI" pitchFamily="50" charset="-128"/>
                        <a:ea typeface="Meiryo UI" pitchFamily="50" charset="-128"/>
                        <a:cs typeface="Meiryo UI" pitchFamily="50" charset="-128"/>
                      </a:endParaRPr>
                    </a:p>
                    <a:p>
                      <a:r>
                        <a:rPr kumimoji="1" lang="ja-JP" altLang="en-US" sz="1400" b="0" u="none" spc="0" baseline="0" dirty="0" smtClean="0">
                          <a:solidFill>
                            <a:schemeClr val="tx1"/>
                          </a:solidFill>
                          <a:latin typeface="Meiryo UI" pitchFamily="50" charset="-128"/>
                          <a:ea typeface="Meiryo UI" pitchFamily="50" charset="-128"/>
                          <a:cs typeface="Meiryo UI" pitchFamily="50" charset="-128"/>
                        </a:rPr>
                        <a:t>（たばこ市民マナー向上エリア制度）</a:t>
                      </a:r>
                    </a:p>
                  </a:txBody>
                  <a:tcPr marL="68580" marR="6858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spc="0" dirty="0" smtClean="0">
                          <a:solidFill>
                            <a:schemeClr val="tx1"/>
                          </a:solidFill>
                          <a:latin typeface="Meiryo UI" pitchFamily="50" charset="-128"/>
                          <a:ea typeface="Meiryo UI" pitchFamily="50" charset="-128"/>
                          <a:cs typeface="Meiryo UI" pitchFamily="50" charset="-128"/>
                        </a:rPr>
                        <a:t>・商店街の活性化（商店街等のにぎわい創出等に向けた</a:t>
                      </a:r>
                      <a:endParaRPr kumimoji="1" lang="en-US" altLang="ja-JP" sz="1400" b="0" u="none" spc="0" dirty="0" smtClean="0">
                        <a:solidFill>
                          <a:schemeClr val="tx1"/>
                        </a:solidFill>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spc="0" dirty="0" smtClean="0">
                          <a:solidFill>
                            <a:schemeClr val="tx1"/>
                          </a:solidFill>
                          <a:latin typeface="Meiryo UI" pitchFamily="50" charset="-128"/>
                          <a:ea typeface="Meiryo UI" pitchFamily="50" charset="-128"/>
                          <a:cs typeface="Meiryo UI" pitchFamily="50" charset="-128"/>
                        </a:rPr>
                        <a:t>　自主的な取組みへの支援）</a:t>
                      </a:r>
                      <a:endParaRPr kumimoji="1" lang="en-US" altLang="ja-JP" sz="1400" b="0" u="sng" spc="0" dirty="0" smtClean="0">
                        <a:solidFill>
                          <a:schemeClr val="tx1"/>
                        </a:solidFill>
                        <a:latin typeface="Meiryo UI" pitchFamily="50" charset="-128"/>
                        <a:ea typeface="Meiryo UI" pitchFamily="50" charset="-128"/>
                        <a:cs typeface="Meiryo UI" pitchFamily="50" charset="-128"/>
                      </a:endParaRPr>
                    </a:p>
                  </a:txBody>
                  <a:tcPr marL="68580" marR="68580" marT="60960" marB="60960"/>
                </a:tc>
              </a:tr>
            </a:tbl>
          </a:graphicData>
        </a:graphic>
      </p:graphicFrame>
      <p:sp>
        <p:nvSpPr>
          <p:cNvPr id="9" name="正方形/長方形 27"/>
          <p:cNvSpPr>
            <a:spLocks noChangeArrowheads="1"/>
          </p:cNvSpPr>
          <p:nvPr/>
        </p:nvSpPr>
        <p:spPr bwMode="auto">
          <a:xfrm>
            <a:off x="8018083" y="6530347"/>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６</a:t>
            </a:r>
            <a:endParaRPr lang="ja-JP" altLang="en-US" sz="1200" b="1" dirty="0">
              <a:solidFill>
                <a:srgbClr val="000000"/>
              </a:solidFill>
              <a:latin typeface="ＭＳ Ｐゴシック"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330434217"/>
              </p:ext>
            </p:extLst>
          </p:nvPr>
        </p:nvGraphicFramePr>
        <p:xfrm>
          <a:off x="2" y="407213"/>
          <a:ext cx="9085941" cy="6353062"/>
        </p:xfrm>
        <a:graphic>
          <a:graphicData uri="http://schemas.openxmlformats.org/drawingml/2006/table">
            <a:tbl>
              <a:tblPr firstRow="1" bandRow="1">
                <a:tableStyleId>{5C22544A-7EE6-4342-B048-85BDC9FD1C3A}</a:tableStyleId>
              </a:tblPr>
              <a:tblGrid>
                <a:gridCol w="450541"/>
                <a:gridCol w="4430336"/>
                <a:gridCol w="4205064"/>
              </a:tblGrid>
              <a:tr h="331030">
                <a:tc>
                  <a:txBody>
                    <a:bodyPr/>
                    <a:lstStyle/>
                    <a:p>
                      <a:endParaRPr kumimoji="1" lang="ja-JP" altLang="en-US" sz="1400" spc="0" dirty="0"/>
                    </a:p>
                  </a:txBody>
                  <a:tcPr/>
                </a:tc>
                <a:tc>
                  <a:txBody>
                    <a:bodyPr/>
                    <a:lstStyle/>
                    <a:p>
                      <a:pPr algn="ctr"/>
                      <a:r>
                        <a:rPr kumimoji="1" lang="ja-JP" altLang="en-US" sz="1400" spc="0" dirty="0" smtClean="0"/>
                        <a:t>７　</a:t>
                      </a:r>
                      <a:r>
                        <a:rPr kumimoji="1" lang="en-US" altLang="ja-JP" sz="1400" spc="0" dirty="0" smtClean="0"/>
                        <a:t> </a:t>
                      </a:r>
                      <a:r>
                        <a:rPr kumimoji="1" lang="ja-JP" altLang="en-US" sz="1400" spc="0" dirty="0" smtClean="0"/>
                        <a:t>都市魅力</a:t>
                      </a:r>
                      <a:endParaRPr kumimoji="1" lang="ja-JP" altLang="en-US" sz="1400" spc="0" dirty="0"/>
                    </a:p>
                  </a:txBody>
                  <a:tcPr anchor="ctr"/>
                </a:tc>
                <a:tc>
                  <a:txBody>
                    <a:bodyPr/>
                    <a:lstStyle/>
                    <a:p>
                      <a:pPr algn="ctr"/>
                      <a:r>
                        <a:rPr kumimoji="1" lang="ja-JP" altLang="en-US" sz="1400" spc="0" dirty="0" smtClean="0"/>
                        <a:t>８　まちづくり</a:t>
                      </a:r>
                      <a:endParaRPr kumimoji="1" lang="ja-JP" altLang="en-US" sz="1400" spc="0" dirty="0"/>
                    </a:p>
                  </a:txBody>
                  <a:tcPr anchor="ctr"/>
                </a:tc>
              </a:tr>
              <a:tr h="3018045">
                <a:tc>
                  <a:txBody>
                    <a:bodyPr/>
                    <a:lstStyle/>
                    <a:p>
                      <a:pPr algn="ctr"/>
                      <a:r>
                        <a:rPr kumimoji="1" lang="ja-JP" altLang="en-US" sz="1400" b="1" spc="0" dirty="0" smtClean="0"/>
                        <a:t>局</a:t>
                      </a:r>
                      <a:endParaRPr kumimoji="1" lang="ja-JP" altLang="en-US" sz="1400" b="1" spc="0" dirty="0"/>
                    </a:p>
                  </a:txBody>
                  <a:tcPr anchor="ctr">
                    <a:solidFill>
                      <a:schemeClr val="bg1"/>
                    </a:solidFill>
                  </a:tcPr>
                </a:tc>
                <a:tc>
                  <a:txBody>
                    <a:bodyPr/>
                    <a:lstStyle/>
                    <a:p>
                      <a:r>
                        <a:rPr kumimoji="1" lang="ja-JP" altLang="en-US" sz="1400" b="0" kern="1200" spc="0" dirty="0" smtClean="0">
                          <a:solidFill>
                            <a:schemeClr val="dk1"/>
                          </a:solidFill>
                          <a:latin typeface="Meiryo UI" pitchFamily="50" charset="-128"/>
                          <a:ea typeface="Meiryo UI" pitchFamily="50" charset="-128"/>
                          <a:cs typeface="Meiryo UI" pitchFamily="50" charset="-128"/>
                        </a:rPr>
                        <a:t>・観光振興（</a:t>
                      </a:r>
                      <a:r>
                        <a:rPr kumimoji="1" lang="en-US" altLang="ja-JP" sz="1400" b="0" kern="1200" spc="0" dirty="0" smtClean="0">
                          <a:solidFill>
                            <a:schemeClr val="dk1"/>
                          </a:solidFill>
                          <a:latin typeface="Meiryo UI" pitchFamily="50" charset="-128"/>
                          <a:ea typeface="Meiryo UI" pitchFamily="50" charset="-128"/>
                          <a:cs typeface="Meiryo UI" pitchFamily="50" charset="-128"/>
                        </a:rPr>
                        <a:t>OSAKA</a:t>
                      </a:r>
                      <a:r>
                        <a:rPr kumimoji="1" lang="ja-JP" altLang="en-US" sz="1400" b="0" kern="1200" spc="0" dirty="0" smtClean="0">
                          <a:solidFill>
                            <a:schemeClr val="dk1"/>
                          </a:solidFill>
                          <a:latin typeface="Meiryo UI" pitchFamily="50" charset="-128"/>
                          <a:ea typeface="Meiryo UI" pitchFamily="50" charset="-128"/>
                          <a:cs typeface="Meiryo UI" pitchFamily="50" charset="-128"/>
                        </a:rPr>
                        <a:t>光のルネサンス等）</a:t>
                      </a:r>
                      <a:endParaRPr kumimoji="1" lang="en-US" altLang="ja-JP" sz="1400" b="0" kern="1200" spc="0" dirty="0" smtClean="0">
                        <a:solidFill>
                          <a:schemeClr val="dk1"/>
                        </a:solidFill>
                        <a:latin typeface="Meiryo UI" pitchFamily="50" charset="-128"/>
                        <a:ea typeface="Meiryo UI" pitchFamily="50" charset="-128"/>
                        <a:cs typeface="Meiryo UI" pitchFamily="50" charset="-128"/>
                      </a:endParaRPr>
                    </a:p>
                    <a:p>
                      <a:r>
                        <a:rPr kumimoji="1" lang="ja-JP" altLang="en-US" sz="1400" b="0" kern="1200" spc="0" dirty="0" smtClean="0">
                          <a:solidFill>
                            <a:schemeClr val="dk1"/>
                          </a:solidFill>
                          <a:latin typeface="Meiryo UI" pitchFamily="50" charset="-128"/>
                          <a:ea typeface="Meiryo UI" pitchFamily="50" charset="-128"/>
                          <a:cs typeface="Meiryo UI" pitchFamily="50" charset="-128"/>
                        </a:rPr>
                        <a:t>・文化振興（大阪クラシック等）</a:t>
                      </a:r>
                      <a:endParaRPr kumimoji="1" lang="en-US" altLang="ja-JP" sz="1400" b="0" kern="1200" spc="0" dirty="0" smtClean="0">
                        <a:solidFill>
                          <a:schemeClr val="dk1"/>
                        </a:solidFill>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・博物館の運営</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・美術館の運営</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・競技スポーツ（大阪マラソン等）</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・長居陸上競技場の運営</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・大学等の誘致</a:t>
                      </a:r>
                      <a:endParaRPr kumimoji="1" lang="en-US" altLang="ja-JP" sz="1400" b="0" spc="0" dirty="0" smtClean="0">
                        <a:latin typeface="Meiryo UI" pitchFamily="50" charset="-128"/>
                        <a:ea typeface="Meiryo UI" pitchFamily="50" charset="-128"/>
                        <a:cs typeface="Meiryo UI" pitchFamily="50" charset="-128"/>
                      </a:endParaRPr>
                    </a:p>
                  </a:txBody>
                  <a:tcPr marL="68580" marR="68580" marT="60960" marB="60960"/>
                </a:tc>
                <a:tc>
                  <a:txBody>
                    <a:bodyPr/>
                    <a:lstStyle/>
                    <a:p>
                      <a:r>
                        <a:rPr kumimoji="1" lang="ja-JP" altLang="en-US" sz="1400" b="0" spc="0" dirty="0" smtClean="0">
                          <a:latin typeface="Meiryo UI" pitchFamily="50" charset="-128"/>
                          <a:ea typeface="Meiryo UI" pitchFamily="50" charset="-128"/>
                          <a:cs typeface="Meiryo UI" pitchFamily="50" charset="-128"/>
                        </a:rPr>
                        <a:t>・都市計画事務</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・土地区画整理、市街地再開発、住宅地区改良</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・広域的交通基盤整備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0" dirty="0" smtClean="0">
                          <a:latin typeface="Meiryo UI" pitchFamily="50" charset="-128"/>
                          <a:ea typeface="Meiryo UI" pitchFamily="50" charset="-128"/>
                          <a:cs typeface="Meiryo UI" pitchFamily="50" charset="-128"/>
                        </a:rPr>
                        <a:t>・戦略拠点開発（うめきた地区等）</a:t>
                      </a:r>
                      <a:endParaRPr kumimoji="1" lang="en-US" altLang="ja-JP" sz="1400" b="0" spc="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0" dirty="0" smtClean="0">
                          <a:latin typeface="Meiryo UI" pitchFamily="50" charset="-128"/>
                          <a:ea typeface="Meiryo UI" pitchFamily="50" charset="-128"/>
                          <a:cs typeface="Meiryo UI" pitchFamily="50" charset="-128"/>
                        </a:rPr>
                        <a:t>・建築確認関係事務</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・鉄道駅耐震補強の助成等</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・港湾事業</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・市営住宅の管理</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・民間住宅の登録・認定</a:t>
                      </a:r>
                    </a:p>
                    <a:p>
                      <a:r>
                        <a:rPr kumimoji="1" lang="ja-JP" altLang="en-US" sz="1400" b="0" spc="0" dirty="0" smtClean="0">
                          <a:latin typeface="Meiryo UI" pitchFamily="50" charset="-128"/>
                          <a:ea typeface="Meiryo UI" pitchFamily="50" charset="-128"/>
                          <a:cs typeface="Meiryo UI" pitchFamily="50" charset="-128"/>
                        </a:rPr>
                        <a:t>（</a:t>
                      </a:r>
                      <a:r>
                        <a:rPr kumimoji="1" lang="ja-JP" altLang="en-US" sz="1400" b="0" kern="1200" spc="0" dirty="0" smtClean="0">
                          <a:solidFill>
                            <a:schemeClr val="dk1"/>
                          </a:solidFill>
                          <a:latin typeface="Meiryo UI" pitchFamily="50" charset="-128"/>
                          <a:ea typeface="Meiryo UI" pitchFamily="50" charset="-128"/>
                          <a:cs typeface="Meiryo UI" pitchFamily="50" charset="-128"/>
                        </a:rPr>
                        <a:t>サービス付き高齢者向け住宅登録事業等）</a:t>
                      </a:r>
                      <a:endParaRPr kumimoji="1" lang="en-US" altLang="ja-JP" sz="1400" b="0" kern="1200" spc="0" dirty="0" smtClean="0">
                        <a:solidFill>
                          <a:schemeClr val="dk1"/>
                        </a:solidFill>
                        <a:latin typeface="Meiryo UI" pitchFamily="50" charset="-128"/>
                        <a:ea typeface="Meiryo UI" pitchFamily="50" charset="-128"/>
                        <a:cs typeface="Meiryo UI" pitchFamily="50" charset="-128"/>
                      </a:endParaRPr>
                    </a:p>
                    <a:p>
                      <a:r>
                        <a:rPr kumimoji="1" lang="ja-JP" altLang="en-US" sz="1400" b="0" kern="1200" spc="0" dirty="0" smtClean="0">
                          <a:solidFill>
                            <a:schemeClr val="tx1"/>
                          </a:solidFill>
                          <a:latin typeface="Meiryo UI" pitchFamily="50" charset="-128"/>
                          <a:ea typeface="Meiryo UI" pitchFamily="50" charset="-128"/>
                          <a:cs typeface="Meiryo UI" pitchFamily="50" charset="-128"/>
                        </a:rPr>
                        <a:t>・わがまちナイススポット（景観資源）の発見（審議会の</a:t>
                      </a:r>
                      <a:endParaRPr kumimoji="1" lang="en-US" altLang="ja-JP" sz="1400" b="0" kern="1200" spc="0" dirty="0" smtClean="0">
                        <a:solidFill>
                          <a:schemeClr val="tx1"/>
                        </a:solidFill>
                        <a:latin typeface="Meiryo UI" pitchFamily="50" charset="-128"/>
                        <a:ea typeface="Meiryo UI" pitchFamily="50" charset="-128"/>
                        <a:cs typeface="Meiryo UI" pitchFamily="50" charset="-128"/>
                      </a:endParaRPr>
                    </a:p>
                    <a:p>
                      <a:r>
                        <a:rPr kumimoji="1" lang="ja-JP" altLang="en-US" sz="1400" b="0" kern="1200" spc="0" dirty="0" smtClean="0">
                          <a:solidFill>
                            <a:schemeClr val="tx1"/>
                          </a:solidFill>
                          <a:latin typeface="Meiryo UI" pitchFamily="50" charset="-128"/>
                          <a:ea typeface="Meiryo UI" pitchFamily="50" charset="-128"/>
                          <a:cs typeface="Meiryo UI" pitchFamily="50" charset="-128"/>
                        </a:rPr>
                        <a:t>　運営等）</a:t>
                      </a:r>
                      <a:endParaRPr kumimoji="1" lang="en-US" altLang="ja-JP" sz="1400" b="0" kern="1200" spc="0" dirty="0" smtClean="0">
                        <a:solidFill>
                          <a:schemeClr val="tx1"/>
                        </a:solidFill>
                        <a:latin typeface="Meiryo UI" pitchFamily="50" charset="-128"/>
                        <a:ea typeface="Meiryo UI" pitchFamily="50" charset="-128"/>
                        <a:cs typeface="Meiryo UI" pitchFamily="50" charset="-128"/>
                      </a:endParaRPr>
                    </a:p>
                    <a:p>
                      <a:r>
                        <a:rPr kumimoji="1" lang="ja-JP" altLang="en-US" sz="1400" b="0" kern="1200" spc="0" dirty="0" smtClean="0">
                          <a:solidFill>
                            <a:schemeClr val="tx1"/>
                          </a:solidFill>
                          <a:latin typeface="Meiryo UI" pitchFamily="50" charset="-128"/>
                          <a:ea typeface="Meiryo UI" pitchFamily="50" charset="-128"/>
                          <a:cs typeface="Meiryo UI" pitchFamily="50" charset="-128"/>
                        </a:rPr>
                        <a:t>・放置自転車対策、自転車駐車場（駐輪場）の整備（制度管理）</a:t>
                      </a:r>
                      <a:endParaRPr kumimoji="1" lang="ja-JP" altLang="en-US" sz="1400" b="0" kern="1200" spc="0" dirty="0">
                        <a:solidFill>
                          <a:schemeClr val="tx1"/>
                        </a:solidFill>
                        <a:latin typeface="Meiryo UI" pitchFamily="50" charset="-128"/>
                        <a:ea typeface="Meiryo UI" pitchFamily="50" charset="-128"/>
                        <a:cs typeface="Meiryo UI" pitchFamily="50" charset="-128"/>
                      </a:endParaRPr>
                    </a:p>
                  </a:txBody>
                  <a:tcPr marL="68580" marR="68580" marT="60960" marB="60960"/>
                </a:tc>
              </a:tr>
              <a:tr h="2913072">
                <a:tc>
                  <a:txBody>
                    <a:bodyPr/>
                    <a:lstStyle/>
                    <a:p>
                      <a:pPr algn="ctr"/>
                      <a:r>
                        <a:rPr kumimoji="1" lang="ja-JP" altLang="en-US" sz="1400" b="1" spc="0" dirty="0" smtClean="0"/>
                        <a:t>総合区</a:t>
                      </a:r>
                      <a:endParaRPr kumimoji="1" lang="ja-JP" altLang="en-US" sz="1400" b="1" spc="0" dirty="0"/>
                    </a:p>
                  </a:txBody>
                  <a:tcPr anchor="ctr">
                    <a:solidFill>
                      <a:schemeClr val="tx2">
                        <a:lumMod val="60000"/>
                        <a:lumOff val="40000"/>
                      </a:schemeClr>
                    </a:solidFill>
                  </a:tcPr>
                </a:tc>
                <a:tc>
                  <a:txBody>
                    <a:bodyPr/>
                    <a:lstStyle/>
                    <a:p>
                      <a:r>
                        <a:rPr kumimoji="1" lang="ja-JP" altLang="en-US" sz="1400" b="0" spc="0" dirty="0" smtClean="0">
                          <a:latin typeface="Meiryo UI" pitchFamily="50" charset="-128"/>
                          <a:ea typeface="Meiryo UI" pitchFamily="50" charset="-128"/>
                          <a:cs typeface="Meiryo UI" pitchFamily="50" charset="-128"/>
                        </a:rPr>
                        <a:t>・文化振興（創造を楽しむ元気な地域づくりの推進等）</a:t>
                      </a:r>
                      <a:endParaRPr kumimoji="1" lang="en-US" altLang="ja-JP" sz="1400" b="0" spc="0" dirty="0" smtClean="0">
                        <a:latin typeface="Meiryo UI" pitchFamily="50" charset="-128"/>
                        <a:ea typeface="Meiryo UI" pitchFamily="50" charset="-128"/>
                        <a:cs typeface="Meiryo UI" pitchFamily="50" charset="-128"/>
                      </a:endParaRPr>
                    </a:p>
                    <a:p>
                      <a:r>
                        <a:rPr kumimoji="1" lang="ja-JP" altLang="en-US" sz="1400" b="0" spc="0" dirty="0" smtClean="0">
                          <a:latin typeface="Meiryo UI" pitchFamily="50" charset="-128"/>
                          <a:ea typeface="Meiryo UI" pitchFamily="50" charset="-128"/>
                          <a:cs typeface="Meiryo UI" pitchFamily="50" charset="-128"/>
                        </a:rPr>
                        <a:t>・生涯スポーツ</a:t>
                      </a:r>
                      <a:r>
                        <a:rPr kumimoji="1" lang="ja-JP" altLang="en-US" sz="1400" b="0" spc="0" baseline="0" dirty="0" smtClean="0">
                          <a:latin typeface="Meiryo UI" pitchFamily="50" charset="-128"/>
                          <a:ea typeface="Meiryo UI" pitchFamily="50" charset="-128"/>
                          <a:cs typeface="Meiryo UI" pitchFamily="50" charset="-128"/>
                        </a:rPr>
                        <a:t>（市民レクリエーションセンター、スポーツ教室</a:t>
                      </a:r>
                      <a:endParaRPr kumimoji="1" lang="en-US" altLang="ja-JP" sz="1400" b="0" spc="0" baseline="0" dirty="0" smtClean="0">
                        <a:latin typeface="Meiryo UI" pitchFamily="50" charset="-128"/>
                        <a:ea typeface="Meiryo UI" pitchFamily="50" charset="-128"/>
                        <a:cs typeface="Meiryo UI" pitchFamily="50" charset="-128"/>
                      </a:endParaRPr>
                    </a:p>
                    <a:p>
                      <a:r>
                        <a:rPr kumimoji="1" lang="ja-JP" altLang="en-US" sz="1400" b="0" spc="0" baseline="0" dirty="0" smtClean="0">
                          <a:latin typeface="Meiryo UI" pitchFamily="50" charset="-128"/>
                          <a:ea typeface="Meiryo UI" pitchFamily="50" charset="-128"/>
                          <a:cs typeface="Meiryo UI" pitchFamily="50" charset="-128"/>
                        </a:rPr>
                        <a:t>　等）</a:t>
                      </a:r>
                      <a:endParaRPr kumimoji="1" lang="ja-JP" altLang="en-US" sz="1400" b="0" spc="0" baseline="0" dirty="0">
                        <a:latin typeface="Meiryo UI" pitchFamily="50" charset="-128"/>
                        <a:ea typeface="Meiryo UI" pitchFamily="50" charset="-128"/>
                        <a:cs typeface="Meiryo UI" pitchFamily="50" charset="-128"/>
                      </a:endParaRPr>
                    </a:p>
                  </a:txBody>
                  <a:tcPr marL="68580" marR="68580" marT="60960" marB="60960"/>
                </a:tc>
                <a:tc>
                  <a:txBody>
                    <a:bodyPr/>
                    <a:lstStyle/>
                    <a:p>
                      <a:r>
                        <a:rPr kumimoji="1" lang="ja-JP" altLang="en-US" sz="1400" b="0" spc="0" dirty="0" smtClean="0">
                          <a:solidFill>
                            <a:schemeClr val="tx1"/>
                          </a:solidFill>
                          <a:latin typeface="Meiryo UI" pitchFamily="50" charset="-128"/>
                          <a:ea typeface="Meiryo UI" pitchFamily="50" charset="-128"/>
                          <a:cs typeface="Meiryo UI" pitchFamily="50" charset="-128"/>
                        </a:rPr>
                        <a:t>・地域の実情に合わせたまちづくりの検討</a:t>
                      </a:r>
                      <a:endParaRPr kumimoji="1" lang="en-US" altLang="ja-JP" sz="1400" b="0" spc="0" dirty="0" smtClean="0">
                        <a:solidFill>
                          <a:schemeClr val="tx1"/>
                        </a:solidFill>
                        <a:latin typeface="Meiryo UI" pitchFamily="50" charset="-128"/>
                        <a:ea typeface="Meiryo UI" pitchFamily="50" charset="-128"/>
                        <a:cs typeface="Meiryo UI" pitchFamily="50" charset="-128"/>
                      </a:endParaRPr>
                    </a:p>
                    <a:p>
                      <a:r>
                        <a:rPr kumimoji="1" lang="ja-JP" altLang="en-US" sz="1400" b="0" spc="0" dirty="0" smtClean="0">
                          <a:solidFill>
                            <a:schemeClr val="tx1"/>
                          </a:solidFill>
                          <a:latin typeface="Meiryo UI" pitchFamily="50" charset="-128"/>
                          <a:ea typeface="Meiryo UI" pitchFamily="50" charset="-128"/>
                          <a:cs typeface="Meiryo UI" pitchFamily="50" charset="-128"/>
                        </a:rPr>
                        <a:t>（市有地の活用方針等の検討）</a:t>
                      </a:r>
                      <a:endParaRPr kumimoji="1" lang="ja-JP" altLang="en-US" sz="1400" b="0" spc="0" dirty="0">
                        <a:solidFill>
                          <a:schemeClr val="tx1"/>
                        </a:solidFill>
                        <a:latin typeface="Meiryo UI" pitchFamily="50" charset="-128"/>
                        <a:ea typeface="Meiryo UI" pitchFamily="50" charset="-128"/>
                        <a:cs typeface="Meiryo UI" pitchFamily="50" charset="-128"/>
                      </a:endParaRPr>
                    </a:p>
                    <a:p>
                      <a:r>
                        <a:rPr kumimoji="1" lang="ja-JP" altLang="en-US" sz="1400" b="0" kern="1200" spc="0" dirty="0" smtClean="0">
                          <a:solidFill>
                            <a:schemeClr val="dk1"/>
                          </a:solidFill>
                          <a:latin typeface="Meiryo UI" pitchFamily="50" charset="-128"/>
                          <a:ea typeface="Meiryo UI" pitchFamily="50" charset="-128"/>
                          <a:cs typeface="Meiryo UI" pitchFamily="50" charset="-128"/>
                        </a:rPr>
                        <a:t>・わがまちナイススポット（景観資源）の発見</a:t>
                      </a:r>
                      <a:endParaRPr kumimoji="1" lang="en-US" altLang="ja-JP" sz="1400" b="0" kern="1200" spc="0" dirty="0" smtClean="0">
                        <a:solidFill>
                          <a:schemeClr val="dk1"/>
                        </a:solidFill>
                        <a:latin typeface="Meiryo UI" pitchFamily="50" charset="-128"/>
                        <a:ea typeface="Meiryo UI" pitchFamily="50" charset="-128"/>
                        <a:cs typeface="Meiryo UI" pitchFamily="50" charset="-128"/>
                      </a:endParaRPr>
                    </a:p>
                    <a:p>
                      <a:r>
                        <a:rPr kumimoji="1" lang="ja-JP" altLang="en-US" sz="1400" b="0" kern="1200" spc="0" dirty="0" smtClean="0">
                          <a:solidFill>
                            <a:schemeClr val="dk1"/>
                          </a:solidFill>
                          <a:latin typeface="Meiryo UI" pitchFamily="50" charset="-128"/>
                          <a:ea typeface="Meiryo UI" pitchFamily="50" charset="-128"/>
                          <a:cs typeface="Meiryo UI" pitchFamily="50" charset="-128"/>
                        </a:rPr>
                        <a:t>・まちづくり活動支援</a:t>
                      </a:r>
                      <a:endParaRPr kumimoji="1" lang="en-US" altLang="ja-JP" sz="1400" b="0" kern="1200" spc="0" dirty="0" smtClean="0">
                        <a:solidFill>
                          <a:schemeClr val="dk1"/>
                        </a:solidFill>
                        <a:latin typeface="Meiryo UI" pitchFamily="50" charset="-128"/>
                        <a:ea typeface="Meiryo UI" pitchFamily="50" charset="-128"/>
                        <a:cs typeface="Meiryo UI" pitchFamily="50" charset="-128"/>
                      </a:endParaRPr>
                    </a:p>
                    <a:p>
                      <a:r>
                        <a:rPr kumimoji="1" lang="ja-JP" altLang="en-US" sz="1400" b="0" kern="1200" spc="0" dirty="0" smtClean="0">
                          <a:solidFill>
                            <a:schemeClr val="dk1"/>
                          </a:solidFill>
                          <a:latin typeface="Meiryo UI" pitchFamily="50" charset="-128"/>
                          <a:ea typeface="Meiryo UI" pitchFamily="50" charset="-128"/>
                          <a:cs typeface="Meiryo UI" pitchFamily="50" charset="-128"/>
                        </a:rPr>
                        <a:t>・放置自転車対策、自転車駐車場（</a:t>
                      </a:r>
                      <a:r>
                        <a:rPr kumimoji="1" lang="ja-JP" altLang="en-US" sz="1400" b="0" kern="1200" spc="0" dirty="0" smtClean="0">
                          <a:solidFill>
                            <a:schemeClr val="tx1"/>
                          </a:solidFill>
                          <a:latin typeface="Meiryo UI" pitchFamily="50" charset="-128"/>
                          <a:ea typeface="Meiryo UI" pitchFamily="50" charset="-128"/>
                          <a:cs typeface="Meiryo UI" pitchFamily="50" charset="-128"/>
                        </a:rPr>
                        <a:t>駐輪場）の整備</a:t>
                      </a:r>
                      <a:endParaRPr kumimoji="1" lang="en-US" altLang="ja-JP" sz="1400" b="0" kern="1200" spc="0" dirty="0" smtClean="0">
                        <a:solidFill>
                          <a:schemeClr val="tx1"/>
                        </a:solidFill>
                        <a:latin typeface="Meiryo UI" pitchFamily="50" charset="-128"/>
                        <a:ea typeface="Meiryo UI" pitchFamily="50" charset="-128"/>
                        <a:cs typeface="Meiryo UI" pitchFamily="50" charset="-128"/>
                      </a:endParaRPr>
                    </a:p>
                  </a:txBody>
                  <a:tcPr marL="68580" marR="68580" marT="60960" marB="60960"/>
                </a:tc>
              </a:tr>
            </a:tbl>
          </a:graphicData>
        </a:graphic>
      </p:graphicFrame>
      <p:sp>
        <p:nvSpPr>
          <p:cNvPr id="14" name="角丸四角形 13"/>
          <p:cNvSpPr/>
          <p:nvPr/>
        </p:nvSpPr>
        <p:spPr>
          <a:xfrm>
            <a:off x="683568" y="5517232"/>
            <a:ext cx="3096344" cy="576064"/>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200" dirty="0" smtClean="0">
                <a:solidFill>
                  <a:schemeClr val="tx1"/>
                </a:solidFill>
                <a:latin typeface="Meiryo UI" pitchFamily="50" charset="-128"/>
                <a:ea typeface="Meiryo UI" pitchFamily="50" charset="-128"/>
                <a:cs typeface="Meiryo UI" pitchFamily="50" charset="-128"/>
              </a:rPr>
              <a:t>・文化振興（地域文化事業等）</a:t>
            </a:r>
            <a:endParaRPr lang="en-US" altLang="ja-JP" sz="1200" dirty="0" smtClean="0">
              <a:solidFill>
                <a:schemeClr val="tx1"/>
              </a:solidFill>
              <a:latin typeface="Meiryo UI" pitchFamily="50" charset="-128"/>
              <a:ea typeface="Meiryo UI" pitchFamily="50" charset="-128"/>
              <a:cs typeface="Meiryo UI" pitchFamily="50" charset="-128"/>
            </a:endParaRPr>
          </a:p>
          <a:p>
            <a:r>
              <a:rPr lang="ja-JP" altLang="en-US" sz="1200" dirty="0" smtClean="0">
                <a:solidFill>
                  <a:schemeClr val="tx1"/>
                </a:solidFill>
                <a:latin typeface="Meiryo UI" pitchFamily="50" charset="-128"/>
                <a:ea typeface="Meiryo UI" pitchFamily="50" charset="-128"/>
                <a:cs typeface="Meiryo UI" pitchFamily="50" charset="-128"/>
              </a:rPr>
              <a:t>・生涯スポーツ（学校体育施設開放事業等）</a:t>
            </a:r>
            <a:endParaRPr lang="ja-JP" altLang="en-US" sz="1200" dirty="0">
              <a:solidFill>
                <a:schemeClr val="tx1"/>
              </a:solidFill>
              <a:latin typeface="Meiryo UI" pitchFamily="50" charset="-128"/>
              <a:ea typeface="Meiryo UI" pitchFamily="50" charset="-128"/>
              <a:cs typeface="Meiryo UI" pitchFamily="50" charset="-128"/>
            </a:endParaRPr>
          </a:p>
        </p:txBody>
      </p:sp>
      <p:sp>
        <p:nvSpPr>
          <p:cNvPr id="11" name="正方形/長方形 10"/>
          <p:cNvSpPr/>
          <p:nvPr/>
        </p:nvSpPr>
        <p:spPr>
          <a:xfrm>
            <a:off x="0" y="-166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局と総合区の主な事務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100392" y="4462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事務</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a:solidFill>
                  <a:srgbClr val="000000"/>
                </a:solidFill>
                <a:latin typeface="ＭＳ Ｐゴシック" charset="-128"/>
                <a:ea typeface="Meiryo UI" pitchFamily="50" charset="-128"/>
                <a:cs typeface="Meiryo UI" pitchFamily="50" charset="-128"/>
              </a:rPr>
              <a:t>７</a:t>
            </a:r>
            <a:endParaRPr lang="ja-JP" altLang="en-US" sz="1200" b="1" dirty="0">
              <a:solidFill>
                <a:srgbClr val="000000"/>
              </a:solidFill>
              <a:latin typeface="ＭＳ Ｐゴシック" charset="-128"/>
              <a:ea typeface="Meiryo UI" pitchFamily="50" charset="-128"/>
              <a:cs typeface="Meiryo UI" pitchFamily="50"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11965</TotalTime>
  <Words>3028</Words>
  <Application>Microsoft Office PowerPoint</Application>
  <PresentationFormat>画面に合わせる (4:3)</PresentationFormat>
  <Paragraphs>667</Paragraphs>
  <Slides>18</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HGP創英角ｺﾞｼｯｸUB</vt:lpstr>
      <vt:lpstr>HG丸ｺﾞｼｯｸM-PRO</vt:lpstr>
      <vt:lpstr>Meiryo UI</vt:lpstr>
      <vt:lpstr>ＭＳ Ｐゴシック</vt:lpstr>
      <vt:lpstr>Arial</vt:lpstr>
      <vt:lpstr>Calibri</vt:lpstr>
      <vt:lpstr>Microsoft Himalaya</vt:lpstr>
      <vt:lpstr>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米谷 隆平</cp:lastModifiedBy>
  <cp:revision>1438</cp:revision>
  <cp:lastPrinted>2017-08-04T00:18:02Z</cp:lastPrinted>
  <dcterms:created xsi:type="dcterms:W3CDTF">2013-07-16T06:48:23Z</dcterms:created>
  <dcterms:modified xsi:type="dcterms:W3CDTF">2017-08-16T04:27:39Z</dcterms:modified>
</cp:coreProperties>
</file>