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831" r:id="rId2"/>
    <p:sldId id="832" r:id="rId3"/>
    <p:sldId id="808" r:id="rId4"/>
    <p:sldId id="810" r:id="rId5"/>
    <p:sldId id="811" r:id="rId6"/>
    <p:sldId id="812" r:id="rId7"/>
    <p:sldId id="830" r:id="rId8"/>
    <p:sldId id="814" r:id="rId9"/>
    <p:sldId id="815" r:id="rId10"/>
    <p:sldId id="816" r:id="rId11"/>
    <p:sldId id="817" r:id="rId12"/>
    <p:sldId id="818" r:id="rId13"/>
    <p:sldId id="819" r:id="rId14"/>
    <p:sldId id="820" r:id="rId15"/>
    <p:sldId id="821" r:id="rId16"/>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18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4737" autoAdjust="0"/>
  </p:normalViewPr>
  <p:slideViewPr>
    <p:cSldViewPr>
      <p:cViewPr varScale="1">
        <p:scale>
          <a:sx n="74" d="100"/>
          <a:sy n="74" d="100"/>
        </p:scale>
        <p:origin x="13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2017/8/16</a:t>
            </a:fld>
            <a:endParaRPr kumimoji="1" lang="ja-JP" altLang="en-US"/>
          </a:p>
        </p:txBody>
      </p:sp>
      <p:sp>
        <p:nvSpPr>
          <p:cNvPr id="4" name="スライド イメージ プレースホルダ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3</a:t>
            </a:fld>
            <a:endParaRPr lang="en-US" altLang="ja-JP" dirty="0">
              <a:solidFill>
                <a:prstClr val="black"/>
              </a:solidFill>
            </a:endParaRPr>
          </a:p>
        </p:txBody>
      </p:sp>
    </p:spTree>
    <p:extLst>
      <p:ext uri="{BB962C8B-B14F-4D97-AF65-F5344CB8AC3E}">
        <p14:creationId xmlns:p14="http://schemas.microsoft.com/office/powerpoint/2010/main" val="156372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5</a:t>
            </a:fld>
            <a:endParaRPr kumimoji="1" lang="ja-JP" altLang="en-US"/>
          </a:p>
        </p:txBody>
      </p:sp>
    </p:spTree>
    <p:extLst>
      <p:ext uri="{BB962C8B-B14F-4D97-AF65-F5344CB8AC3E}">
        <p14:creationId xmlns:p14="http://schemas.microsoft.com/office/powerpoint/2010/main" val="1991486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8</a:t>
            </a:fld>
            <a:endParaRPr kumimoji="1" lang="ja-JP" altLang="en-US"/>
          </a:p>
        </p:txBody>
      </p:sp>
    </p:spTree>
    <p:extLst>
      <p:ext uri="{BB962C8B-B14F-4D97-AF65-F5344CB8AC3E}">
        <p14:creationId xmlns:p14="http://schemas.microsoft.com/office/powerpoint/2010/main" val="1991486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p14="http://schemas.microsoft.com/office/powerpoint/2010/main" val="1991486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10</a:t>
            </a:fld>
            <a:endParaRPr kumimoji="1" lang="ja-JP" altLang="en-US"/>
          </a:p>
        </p:txBody>
      </p:sp>
    </p:spTree>
    <p:extLst>
      <p:ext uri="{BB962C8B-B14F-4D97-AF65-F5344CB8AC3E}">
        <p14:creationId xmlns:p14="http://schemas.microsoft.com/office/powerpoint/2010/main" val="1991486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11</a:t>
            </a:fld>
            <a:endParaRPr kumimoji="1" lang="ja-JP" altLang="en-US"/>
          </a:p>
        </p:txBody>
      </p:sp>
    </p:spTree>
    <p:extLst>
      <p:ext uri="{BB962C8B-B14F-4D97-AF65-F5344CB8AC3E}">
        <p14:creationId xmlns:p14="http://schemas.microsoft.com/office/powerpoint/2010/main" val="3786344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12</a:t>
            </a:fld>
            <a:endParaRPr kumimoji="1" lang="ja-JP" altLang="en-US"/>
          </a:p>
        </p:txBody>
      </p:sp>
    </p:spTree>
    <p:extLst>
      <p:ext uri="{BB962C8B-B14F-4D97-AF65-F5344CB8AC3E}">
        <p14:creationId xmlns:p14="http://schemas.microsoft.com/office/powerpoint/2010/main" val="1991486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2452" y="2636912"/>
            <a:ext cx="9144000" cy="1469813"/>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3600" dirty="0" smtClean="0">
                <a:solidFill>
                  <a:prstClr val="black"/>
                </a:solidFill>
                <a:latin typeface="メイリオ" pitchFamily="50" charset="-128"/>
                <a:ea typeface="メイリオ" pitchFamily="50" charset="-128"/>
                <a:cs typeface="メイリオ" pitchFamily="50" charset="-128"/>
              </a:rPr>
              <a:t> </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a:t>
            </a: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　各　　論　</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a:t>
            </a:r>
            <a:endParaRPr lang="en-US" altLang="ja-JP" sz="3600" dirty="0" smtClean="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757079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722827419"/>
              </p:ext>
            </p:extLst>
          </p:nvPr>
        </p:nvGraphicFramePr>
        <p:xfrm>
          <a:off x="88776" y="702359"/>
          <a:ext cx="8928102" cy="5613417"/>
        </p:xfrm>
        <a:graphic>
          <a:graphicData uri="http://schemas.openxmlformats.org/drawingml/2006/table">
            <a:tbl>
              <a:tblPr firstRow="1">
                <a:tableStyleId>{616DA210-FB5B-4158-B5E0-FEB733F419BA}</a:tableStyleId>
              </a:tblPr>
              <a:tblGrid>
                <a:gridCol w="1091451"/>
                <a:gridCol w="1652448"/>
                <a:gridCol w="6184203"/>
              </a:tblGrid>
              <a:tr h="612000">
                <a:tc>
                  <a:txBody>
                    <a:bodyPr/>
                    <a:lstStyle/>
                    <a:p>
                      <a:pPr algn="l"/>
                      <a:r>
                        <a:rPr kumimoji="1" lang="ja-JP" altLang="en-US" sz="1400" dirty="0" smtClean="0"/>
                        <a:t>総合区名</a:t>
                      </a:r>
                      <a:endParaRPr kumimoji="1" lang="en-US" altLang="ja-JP" sz="1400" dirty="0" smtClean="0"/>
                    </a:p>
                    <a:p>
                      <a:pPr algn="l"/>
                      <a:r>
                        <a:rPr kumimoji="1" lang="ja-JP" altLang="en-US" sz="1400" dirty="0" smtClean="0"/>
                        <a:t>（仮　称）</a:t>
                      </a:r>
                      <a:endParaRPr kumimoji="1" lang="ja-JP" altLang="en-US" sz="1400" dirty="0"/>
                    </a:p>
                  </a:txBody>
                  <a:tcPr marL="36005" marR="36005" marT="36003" marB="36003" anchor="ctr" anchorCtr="1">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l"/>
                      <a:r>
                        <a:rPr kumimoji="1" lang="ja-JP" altLang="en-US" sz="1600" b="1" dirty="0" smtClean="0"/>
                        <a:t>選定庁舎</a:t>
                      </a:r>
                      <a:endParaRPr kumimoji="1" lang="ja-JP" altLang="en-US" sz="1600" b="1" dirty="0"/>
                    </a:p>
                  </a:txBody>
                  <a:tcPr marL="36005" marR="36005" marT="36003" marB="36003"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a:r>
                        <a:rPr kumimoji="1" lang="ja-JP" altLang="en-US" sz="1600" b="1" dirty="0" smtClean="0"/>
                        <a:t>選定理由</a:t>
                      </a:r>
                      <a:endParaRPr kumimoji="1" lang="ja-JP" altLang="en-US" sz="1600" b="1" dirty="0"/>
                    </a:p>
                  </a:txBody>
                  <a:tcPr marL="36005" marR="36005" marT="36003" marB="36003" anchor="ctr" anchorCtr="1">
                    <a:lnL w="12700"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r>
              <a:tr h="612000">
                <a:tc>
                  <a:txBody>
                    <a:bodyPr/>
                    <a:lstStyle/>
                    <a:p>
                      <a:pPr algn="l"/>
                      <a:r>
                        <a:rPr kumimoji="1" lang="ja-JP" altLang="en-US" sz="1600" b="1" dirty="0" smtClean="0"/>
                        <a:t>第一区</a:t>
                      </a:r>
                      <a:endParaRPr kumimoji="1" lang="ja-JP" altLang="en-US" sz="1600" b="1" dirty="0"/>
                    </a:p>
                  </a:txBody>
                  <a:tcPr marL="91453" marR="91453" marT="45724" marB="45724" anchor="ctr" anchorCtr="1">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　淀川区役所</a:t>
                      </a:r>
                    </a:p>
                  </a:txBody>
                  <a:tcPr marL="66462" marR="33231" marT="36000" marB="36000" anchor="ctr">
                    <a:lnT w="28575" cap="flat" cmpd="sng" algn="ctr">
                      <a:solidFill>
                        <a:schemeClr val="tx1"/>
                      </a:solidFill>
                      <a:prstDash val="solid"/>
                      <a:round/>
                      <a:headEnd type="none" w="med" len="med"/>
                      <a:tailEnd type="none" w="med" len="med"/>
                    </a:lnT>
                  </a:tcPr>
                </a:tc>
                <a:tc>
                  <a:txBody>
                    <a:bodyPr/>
                    <a:lstStyle/>
                    <a:p>
                      <a:pPr fontAlgn="ctr"/>
                      <a:r>
                        <a:rPr lang="ja-JP" altLang="en-US" sz="1400" b="0" u="none" dirty="0" smtClean="0">
                          <a:solidFill>
                            <a:schemeClr val="tx1"/>
                          </a:solidFill>
                          <a:latin typeface="+mn-ea"/>
                          <a:ea typeface="+mn-ea"/>
                        </a:rPr>
                        <a:t>評価項目点数は同じであるが、現庁舎で新たな組織体制における職員の収容が可能な淀川区役所を選定</a:t>
                      </a:r>
                      <a:endParaRPr lang="en-US" altLang="ja-JP" sz="1400" b="0" u="none" dirty="0" smtClean="0">
                        <a:solidFill>
                          <a:schemeClr val="tx1"/>
                        </a:solidFill>
                        <a:latin typeface="+mn-ea"/>
                        <a:ea typeface="+mn-ea"/>
                      </a:endParaRPr>
                    </a:p>
                  </a:txBody>
                  <a:tcPr marL="66462" marR="33231" marT="36000" marB="3600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tcPr>
                </a:tc>
              </a:tr>
              <a:tr h="612000">
                <a:tc>
                  <a:txBody>
                    <a:bodyPr/>
                    <a:lstStyle/>
                    <a:p>
                      <a:pPr algn="l"/>
                      <a:r>
                        <a:rPr kumimoji="1" lang="ja-JP" altLang="en-US" sz="1600" b="1" dirty="0" smtClean="0"/>
                        <a:t>第二区</a:t>
                      </a:r>
                      <a:endParaRPr kumimoji="1" lang="ja-JP" altLang="en-US" sz="1600" b="1" dirty="0"/>
                    </a:p>
                  </a:txBody>
                  <a:tcPr marL="91453" marR="91453" marT="45724" marB="45724" anchor="ctr" anchorCtr="1">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　北区役所</a:t>
                      </a:r>
                    </a:p>
                  </a:txBody>
                  <a:tcPr marL="66462" marR="33231" marT="36000" marB="36000" anchor="ctr">
                    <a:noFill/>
                  </a:tcPr>
                </a:tc>
                <a:tc>
                  <a:txBody>
                    <a:bodyPr/>
                    <a:lstStyle/>
                    <a:p>
                      <a:pPr fontAlgn="ctr"/>
                      <a:r>
                        <a:rPr lang="ja-JP" altLang="en-US" sz="1400" b="0" u="none" dirty="0" smtClean="0">
                          <a:solidFill>
                            <a:schemeClr val="tx1"/>
                          </a:solidFill>
                          <a:latin typeface="+mn-ea"/>
                          <a:ea typeface="+mn-ea"/>
                        </a:rPr>
                        <a:t>評価項目点数は都島区役所が最も高いが、必要延床面積が不足することから、現庁舎で新たな組織体制における職員の収容が可能な北区役所を選定</a:t>
                      </a:r>
                      <a:endParaRPr lang="en-US" altLang="ja-JP" sz="1400" b="0" u="none" dirty="0" smtClean="0">
                        <a:solidFill>
                          <a:schemeClr val="tx1"/>
                        </a:solidFill>
                        <a:latin typeface="+mn-ea"/>
                        <a:ea typeface="+mn-ea"/>
                      </a:endParaRPr>
                    </a:p>
                  </a:txBody>
                  <a:tcPr marL="66462" marR="33231" marT="36000" marB="36000" anchor="ctr">
                    <a:lnT w="12700" cap="flat" cmpd="sng" algn="ctr">
                      <a:solidFill>
                        <a:schemeClr val="tx1"/>
                      </a:solidFill>
                      <a:prstDash val="solid"/>
                      <a:round/>
                      <a:headEnd type="none" w="med" len="med"/>
                      <a:tailEnd type="none" w="med" len="med"/>
                    </a:lnT>
                    <a:lnBlToTr w="12700" cap="flat" cmpd="sng" algn="ctr">
                      <a:noFill/>
                      <a:prstDash val="solid"/>
                      <a:round/>
                      <a:headEnd type="none" w="med" len="med"/>
                      <a:tailEnd type="none" w="med" len="med"/>
                    </a:lnBlToTr>
                    <a:noFill/>
                  </a:tcPr>
                </a:tc>
              </a:tr>
              <a:tr h="612000">
                <a:tc>
                  <a:txBody>
                    <a:bodyPr/>
                    <a:lstStyle/>
                    <a:p>
                      <a:pPr algn="l"/>
                      <a:r>
                        <a:rPr kumimoji="1" lang="ja-JP" altLang="en-US" sz="1600" b="1" dirty="0" smtClean="0"/>
                        <a:t>第三区</a:t>
                      </a:r>
                      <a:endParaRPr kumimoji="1" lang="en-US" altLang="ja-JP" sz="1600" b="1" dirty="0" smtClean="0"/>
                    </a:p>
                  </a:txBody>
                  <a:tcPr marL="91453" marR="91453" marT="45724" marB="45724"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　福島区役所</a:t>
                      </a:r>
                    </a:p>
                  </a:txBody>
                  <a:tcPr marL="66462" marR="33231" marT="36000" marB="36000" anchor="ctr">
                    <a:no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u="none" dirty="0" smtClean="0">
                          <a:solidFill>
                            <a:schemeClr val="tx1"/>
                          </a:solidFill>
                          <a:latin typeface="+mn-ea"/>
                          <a:ea typeface="+mn-ea"/>
                        </a:rPr>
                        <a:t>評価項目点数が最も高く、現庁舎で新たな組織体制における職員の収容が可能な福島区役所を選定</a:t>
                      </a:r>
                      <a:endParaRPr lang="en-US" altLang="ja-JP" sz="1400" b="0" u="none" dirty="0" smtClean="0">
                        <a:solidFill>
                          <a:schemeClr val="tx1"/>
                        </a:solidFill>
                        <a:latin typeface="+mn-ea"/>
                        <a:ea typeface="+mn-ea"/>
                      </a:endParaRPr>
                    </a:p>
                  </a:txBody>
                  <a:tcPr marL="66462" marR="33231" marT="36000" marB="36000" anchor="ctr">
                    <a:lnB w="12700" cap="flat" cmpd="sng" algn="ctr">
                      <a:solidFill>
                        <a:schemeClr val="tx1"/>
                      </a:solidFill>
                      <a:prstDash val="solid"/>
                      <a:round/>
                      <a:headEnd type="none" w="med" len="med"/>
                      <a:tailEnd type="none" w="med" len="med"/>
                    </a:lnB>
                    <a:noFill/>
                  </a:tcPr>
                </a:tc>
              </a:tr>
              <a:tr h="612000">
                <a:tc>
                  <a:txBody>
                    <a:bodyPr/>
                    <a:lstStyle/>
                    <a:p>
                      <a:pPr algn="l"/>
                      <a:r>
                        <a:rPr kumimoji="1" lang="ja-JP" altLang="en-US" sz="1600" b="1" dirty="0" smtClean="0"/>
                        <a:t>第四区</a:t>
                      </a:r>
                      <a:endParaRPr kumimoji="1" lang="ja-JP" altLang="en-US" sz="1600" b="1" dirty="0"/>
                    </a:p>
                  </a:txBody>
                  <a:tcPr marL="91453" marR="91453" marT="45724" marB="45724"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　城東区役所</a:t>
                      </a:r>
                    </a:p>
                  </a:txBody>
                  <a:tcPr marL="66462" marR="33231" marT="36000" marB="36000" anchor="ctr">
                    <a:no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u="none" dirty="0" smtClean="0">
                          <a:solidFill>
                            <a:schemeClr val="tx1"/>
                          </a:solidFill>
                          <a:latin typeface="+mn-ea"/>
                          <a:ea typeface="+mn-ea"/>
                        </a:rPr>
                        <a:t>評価項目点数が最も高く、必要延床面積は不足するものの近隣に活用可能な市有施設がある城東区役所を選定</a:t>
                      </a:r>
                      <a:endParaRPr lang="en-US" altLang="ja-JP" sz="1400" b="0" u="none" dirty="0" smtClean="0">
                        <a:solidFill>
                          <a:schemeClr val="tx1"/>
                        </a:solidFill>
                        <a:latin typeface="+mn-ea"/>
                        <a:ea typeface="+mn-ea"/>
                      </a:endParaRPr>
                    </a:p>
                  </a:txBody>
                  <a:tcPr marL="66462" marR="33231"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2000">
                <a:tc>
                  <a:txBody>
                    <a:bodyPr/>
                    <a:lstStyle/>
                    <a:p>
                      <a:pPr algn="l"/>
                      <a:r>
                        <a:rPr kumimoji="1" lang="ja-JP" altLang="en-US" sz="1600" b="1" dirty="0" smtClean="0"/>
                        <a:t>第五区</a:t>
                      </a:r>
                      <a:endParaRPr kumimoji="1" lang="en-US" altLang="ja-JP" sz="1600" b="1" dirty="0" smtClean="0"/>
                    </a:p>
                  </a:txBody>
                  <a:tcPr marL="91453" marR="91453" marT="45724" marB="45724"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　西区役所</a:t>
                      </a:r>
                    </a:p>
                  </a:txBody>
                  <a:tcPr marL="66462" marR="33231" marT="36000" marB="36000" anchor="ctr">
                    <a:no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u="none" dirty="0" smtClean="0">
                          <a:solidFill>
                            <a:schemeClr val="tx1"/>
                          </a:solidFill>
                          <a:latin typeface="+mn-ea"/>
                          <a:ea typeface="+mn-ea"/>
                        </a:rPr>
                        <a:t>評価項目点数が最も高く、現庁舎で新たな組織体制における職員の収容が可能な西区役所を選定</a:t>
                      </a:r>
                      <a:endParaRPr lang="en-US" altLang="ja-JP" sz="1400" b="0" u="none" dirty="0" smtClean="0">
                        <a:solidFill>
                          <a:schemeClr val="tx1"/>
                        </a:solidFill>
                        <a:latin typeface="+mn-ea"/>
                        <a:ea typeface="+mn-ea"/>
                      </a:endParaRPr>
                    </a:p>
                  </a:txBody>
                  <a:tcPr marL="66462" marR="33231"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第六区</a:t>
                      </a:r>
                      <a:endParaRPr kumimoji="1" lang="en-US" altLang="ja-JP" sz="1600" b="1" dirty="0" smtClean="0"/>
                    </a:p>
                  </a:txBody>
                  <a:tcPr marL="91453" marR="91453" marT="45724" marB="45724"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　天王寺区役所</a:t>
                      </a:r>
                    </a:p>
                  </a:txBody>
                  <a:tcPr marL="66462" marR="33231" marT="36000" marB="36000" anchor="ctr">
                    <a:no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u="none" dirty="0" smtClean="0">
                          <a:solidFill>
                            <a:schemeClr val="tx1"/>
                          </a:solidFill>
                          <a:latin typeface="+mn-ea"/>
                          <a:ea typeface="+mn-ea"/>
                        </a:rPr>
                        <a:t>評価項目点数が最も高く、現庁舎で新たな組織体制における職員の収容が可能な天王寺区役所を選定</a:t>
                      </a:r>
                      <a:endParaRPr lang="en-US" altLang="ja-JP" sz="1400" b="0" u="none" dirty="0" smtClean="0">
                        <a:solidFill>
                          <a:schemeClr val="tx1"/>
                        </a:solidFill>
                        <a:latin typeface="+mn-ea"/>
                        <a:ea typeface="+mn-ea"/>
                      </a:endParaRPr>
                    </a:p>
                  </a:txBody>
                  <a:tcPr marL="66462" marR="33231" marT="36000" marB="36000" anchor="ctr">
                    <a:lnT w="12700" cap="flat" cmpd="sng" algn="ctr">
                      <a:solidFill>
                        <a:schemeClr val="tx1"/>
                      </a:solidFill>
                      <a:prstDash val="solid"/>
                      <a:round/>
                      <a:headEnd type="none" w="med" len="med"/>
                      <a:tailEnd type="none" w="med" len="med"/>
                    </a:lnT>
                    <a:noFill/>
                  </a:tcPr>
                </a:tc>
              </a:tr>
              <a:tr h="717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第七区</a:t>
                      </a:r>
                      <a:endParaRPr kumimoji="1" lang="en-US" altLang="ja-JP" sz="1600" b="1" dirty="0" smtClean="0"/>
                    </a:p>
                  </a:txBody>
                  <a:tcPr marL="91453" marR="91453" marT="45724" marB="45724"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　住吉区役所</a:t>
                      </a:r>
                    </a:p>
                  </a:txBody>
                  <a:tcPr marL="66462" marR="33231" marT="36000" marB="36000" anchor="ctr">
                    <a:no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0" u="none" dirty="0" smtClean="0">
                          <a:solidFill>
                            <a:schemeClr val="tx1"/>
                          </a:solidFill>
                          <a:latin typeface="+mn-ea"/>
                          <a:ea typeface="+mn-ea"/>
                        </a:rPr>
                        <a:t>評価項目点数は住之江区役所が最も高いが、必要延床面積が不足し、かつ近隣に活用可能な市有施設がなく、次点の西成区役所も同様であることから、現庁舎で新たな組織体制における職員の収容が可能な住吉区役所を選定</a:t>
                      </a:r>
                      <a:endParaRPr lang="en-US" altLang="ja-JP" sz="1400" b="0" u="none" dirty="0" smtClean="0">
                        <a:solidFill>
                          <a:schemeClr val="tx1"/>
                        </a:solidFill>
                        <a:latin typeface="+mn-ea"/>
                        <a:ea typeface="+mn-ea"/>
                      </a:endParaRPr>
                    </a:p>
                  </a:txBody>
                  <a:tcPr marL="66462" marR="33231" marT="36000" marB="36000" anchor="ctr">
                    <a:noFill/>
                  </a:tcPr>
                </a:tc>
              </a:tr>
              <a:tr h="61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第八区</a:t>
                      </a:r>
                      <a:endParaRPr kumimoji="1" lang="en-US" altLang="ja-JP" sz="1600" b="1" dirty="0" smtClean="0"/>
                    </a:p>
                  </a:txBody>
                  <a:tcPr marL="91453" marR="91453" marT="45724" marB="45724"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　平野区役所</a:t>
                      </a:r>
                    </a:p>
                  </a:txBody>
                  <a:tcPr marL="66462" marR="33231" marT="36000" marB="36000" anchor="c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lang="ja-JP" altLang="en-US" sz="1400" b="0" u="none" dirty="0" smtClean="0">
                          <a:solidFill>
                            <a:schemeClr val="tx1"/>
                          </a:solidFill>
                          <a:latin typeface="+mn-ea"/>
                          <a:ea typeface="+mn-ea"/>
                        </a:rPr>
                        <a:t>評価項目点数は同じであるが、現庁舎で新たな組織体制における職員の収容が可能な平野区役所を選定</a:t>
                      </a:r>
                      <a:endParaRPr lang="en-US" altLang="ja-JP" sz="1400" b="0" u="none" dirty="0" smtClean="0">
                        <a:solidFill>
                          <a:schemeClr val="tx1"/>
                        </a:solidFill>
                        <a:latin typeface="+mn-ea"/>
                        <a:ea typeface="+mn-ea"/>
                      </a:endParaRPr>
                    </a:p>
                  </a:txBody>
                  <a:tcPr marL="66462" marR="33231" marT="36000" marB="36000" anchor="ctr">
                    <a:noFill/>
                  </a:tcPr>
                </a:tc>
              </a:tr>
            </a:tbl>
          </a:graphicData>
        </a:graphic>
      </p:graphicFrame>
      <p:sp>
        <p:nvSpPr>
          <p:cNvPr id="8" name="テキスト ボックス 7"/>
          <p:cNvSpPr txBox="1"/>
          <p:nvPr/>
        </p:nvSpPr>
        <p:spPr>
          <a:xfrm>
            <a:off x="-121196" y="317638"/>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（３）選定庁舎と</a:t>
            </a:r>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選定理由</a:t>
            </a:r>
            <a:endParaRPr lang="en-US" altLang="ja-JP" sz="1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27"/>
          <p:cNvSpPr>
            <a:spLocks noChangeArrowheads="1"/>
          </p:cNvSpPr>
          <p:nvPr/>
        </p:nvSpPr>
        <p:spPr bwMode="auto">
          <a:xfrm>
            <a:off x="8112125" y="6597352"/>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６</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7" name="テキスト ボックス 6"/>
          <p:cNvSpPr txBox="1"/>
          <p:nvPr/>
        </p:nvSpPr>
        <p:spPr>
          <a:xfrm>
            <a:off x="224345" y="6386844"/>
            <a:ext cx="8208912" cy="276999"/>
          </a:xfrm>
          <a:prstGeom prst="rect">
            <a:avLst/>
          </a:prstGeom>
          <a:noFill/>
        </p:spPr>
        <p:txBody>
          <a:bodyPr wrap="square" rtlCol="0">
            <a:spAutoFit/>
          </a:bodyPr>
          <a:lstStyle/>
          <a:p>
            <a:r>
              <a:rPr kumimoji="1" lang="en-US" altLang="ja-JP" sz="1200" dirty="0" smtClean="0"/>
              <a:t>※</a:t>
            </a:r>
            <a:r>
              <a:rPr kumimoji="1" lang="ja-JP" altLang="en-US" sz="1200" dirty="0" smtClean="0"/>
              <a:t>選定庁舎</a:t>
            </a:r>
            <a:r>
              <a:rPr lang="ja-JP" altLang="ja-JP" sz="1200" dirty="0" smtClean="0"/>
              <a:t>は、今後の施設利用計画や組織体制の確定等に伴い</a:t>
            </a:r>
            <a:r>
              <a:rPr lang="ja-JP" altLang="en-US" sz="1200" dirty="0" smtClean="0"/>
              <a:t>変更</a:t>
            </a:r>
            <a:r>
              <a:rPr lang="ja-JP" altLang="ja-JP" sz="1200" dirty="0" smtClean="0"/>
              <a:t>する可能性</a:t>
            </a:r>
            <a:r>
              <a:rPr lang="ja-JP" altLang="en-US" sz="1200" dirty="0" smtClean="0"/>
              <a:t>がある</a:t>
            </a:r>
            <a:endParaRPr kumimoji="1" lang="ja-JP" altLang="en-US" sz="1200" dirty="0"/>
          </a:p>
        </p:txBody>
      </p:sp>
    </p:spTree>
    <p:extLst>
      <p:ext uri="{BB962C8B-B14F-4D97-AF65-F5344CB8AC3E}">
        <p14:creationId xmlns:p14="http://schemas.microsoft.com/office/powerpoint/2010/main" val="2767419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 name="表 56"/>
          <p:cNvGraphicFramePr>
            <a:graphicFrameLocks noGrp="1"/>
          </p:cNvGraphicFramePr>
          <p:nvPr>
            <p:extLst>
              <p:ext uri="{D42A27DB-BD31-4B8C-83A1-F6EECF244321}">
                <p14:modId xmlns:p14="http://schemas.microsoft.com/office/powerpoint/2010/main" val="997787799"/>
              </p:ext>
            </p:extLst>
          </p:nvPr>
        </p:nvGraphicFramePr>
        <p:xfrm>
          <a:off x="35496" y="906435"/>
          <a:ext cx="3168352" cy="5775984"/>
        </p:xfrm>
        <a:graphic>
          <a:graphicData uri="http://schemas.openxmlformats.org/drawingml/2006/table">
            <a:tbl>
              <a:tblPr firstRow="1" bandRow="1">
                <a:tableStyleId>{5C22544A-7EE6-4342-B048-85BDC9FD1C3A}</a:tableStyleId>
              </a:tblPr>
              <a:tblGrid>
                <a:gridCol w="865764"/>
                <a:gridCol w="2302588"/>
              </a:tblGrid>
              <a:tr h="720000">
                <a:tc>
                  <a:txBody>
                    <a:bodyPr/>
                    <a:lstStyle/>
                    <a:p>
                      <a:pPr algn="ctr"/>
                      <a:r>
                        <a:rPr kumimoji="1" lang="ja-JP" altLang="en-US" sz="1200" b="0" dirty="0" smtClean="0">
                          <a:solidFill>
                            <a:schemeClr val="tx1"/>
                          </a:solidFill>
                        </a:rPr>
                        <a:t>総合区名（仮　称）</a:t>
                      </a:r>
                      <a:endParaRPr kumimoji="1" lang="en-US" altLang="ja-JP" sz="1200" b="0" dirty="0" smtClean="0">
                        <a:solidFill>
                          <a:schemeClr val="tx1"/>
                        </a:solidFill>
                      </a:endParaRPr>
                    </a:p>
                  </a:txBody>
                  <a:tcPr anchor="ctr">
                    <a:solidFill>
                      <a:schemeClr val="accent1">
                        <a:lumMod val="60000"/>
                        <a:lumOff val="40000"/>
                      </a:schemeClr>
                    </a:solidFill>
                  </a:tcPr>
                </a:tc>
                <a:tc>
                  <a:txBody>
                    <a:bodyPr/>
                    <a:lstStyle/>
                    <a:p>
                      <a:pPr algn="ctr"/>
                      <a:r>
                        <a:rPr kumimoji="1" lang="ja-JP" altLang="en-US" sz="1600" b="0" dirty="0" smtClean="0">
                          <a:solidFill>
                            <a:schemeClr val="tx1"/>
                          </a:solidFill>
                        </a:rPr>
                        <a:t>総合区役所の位置</a:t>
                      </a:r>
                      <a:endParaRPr kumimoji="1" lang="en-US" altLang="ja-JP" sz="1600" b="0" dirty="0" smtClean="0">
                        <a:solidFill>
                          <a:schemeClr val="tx1"/>
                        </a:solidFill>
                      </a:endParaRPr>
                    </a:p>
                  </a:txBody>
                  <a:tcPr anchor="ctr">
                    <a:solidFill>
                      <a:schemeClr val="accent1">
                        <a:lumMod val="60000"/>
                        <a:lumOff val="40000"/>
                      </a:schemeClr>
                    </a:solidFill>
                  </a:tcPr>
                </a:tc>
              </a:tr>
              <a:tr h="631998">
                <a:tc>
                  <a:txBody>
                    <a:bodyPr/>
                    <a:lstStyle/>
                    <a:p>
                      <a:pPr algn="ctr"/>
                      <a:r>
                        <a:rPr kumimoji="1" lang="ja-JP" altLang="en-US" sz="1600" b="0" dirty="0" smtClean="0">
                          <a:solidFill>
                            <a:sysClr val="windowText" lastClr="000000"/>
                          </a:solidFill>
                        </a:rPr>
                        <a:t>第一区</a:t>
                      </a:r>
                      <a:endParaRPr kumimoji="1" lang="ja-JP" altLang="en-US" sz="1600" b="0" dirty="0">
                        <a:solidFill>
                          <a:sysClr val="windowText" lastClr="000000"/>
                        </a:solidFill>
                      </a:endParaRPr>
                    </a:p>
                  </a:txBody>
                  <a:tcPr anchor="ctr">
                    <a:solidFill>
                      <a:schemeClr val="accent1">
                        <a:lumMod val="40000"/>
                        <a:lumOff val="60000"/>
                      </a:schemeClr>
                    </a:solidFill>
                  </a:tcPr>
                </a:tc>
                <a:tc>
                  <a:txBody>
                    <a:bodyPr/>
                    <a:lstStyle/>
                    <a:p>
                      <a:r>
                        <a:rPr kumimoji="1" lang="ja-JP" altLang="en-US" sz="1600" b="0" dirty="0" smtClean="0">
                          <a:solidFill>
                            <a:schemeClr val="tx1"/>
                          </a:solidFill>
                        </a:rPr>
                        <a:t>　淀川区役所</a:t>
                      </a:r>
                      <a:endParaRPr kumimoji="1" lang="ja-JP" altLang="en-US" sz="1600" b="0" dirty="0">
                        <a:solidFill>
                          <a:schemeClr val="tx1"/>
                        </a:solidFill>
                      </a:endParaRPr>
                    </a:p>
                  </a:txBody>
                  <a:tcPr anchor="ctr">
                    <a:solidFill>
                      <a:schemeClr val="accent1">
                        <a:lumMod val="40000"/>
                        <a:lumOff val="60000"/>
                      </a:schemeClr>
                    </a:solidFill>
                  </a:tcPr>
                </a:tc>
              </a:tr>
              <a:tr h="631998">
                <a:tc>
                  <a:txBody>
                    <a:bodyPr/>
                    <a:lstStyle/>
                    <a:p>
                      <a:pPr algn="ctr"/>
                      <a:r>
                        <a:rPr kumimoji="1" lang="ja-JP" altLang="en-US" sz="1600" b="0" dirty="0" smtClean="0">
                          <a:solidFill>
                            <a:sysClr val="windowText" lastClr="000000"/>
                          </a:solidFill>
                        </a:rPr>
                        <a:t>第二区</a:t>
                      </a:r>
                      <a:endParaRPr kumimoji="1" lang="ja-JP" altLang="en-US" sz="1600" b="0" dirty="0">
                        <a:solidFill>
                          <a:sysClr val="windowText" lastClr="000000"/>
                        </a:solidFill>
                      </a:endParaRPr>
                    </a:p>
                  </a:txBody>
                  <a:tcPr anchor="ctr"/>
                </a:tc>
                <a:tc>
                  <a:txBody>
                    <a:bodyPr/>
                    <a:lstStyle/>
                    <a:p>
                      <a:r>
                        <a:rPr kumimoji="1" lang="ja-JP" altLang="en-US" sz="1600" dirty="0" smtClean="0"/>
                        <a:t>　北区役所</a:t>
                      </a:r>
                      <a:endParaRPr kumimoji="1" lang="ja-JP" altLang="en-US" sz="1600" dirty="0"/>
                    </a:p>
                  </a:txBody>
                  <a:tcPr anchor="ctr"/>
                </a:tc>
              </a:tr>
              <a:tr h="631998">
                <a:tc>
                  <a:txBody>
                    <a:bodyPr/>
                    <a:lstStyle/>
                    <a:p>
                      <a:pPr algn="ctr"/>
                      <a:r>
                        <a:rPr kumimoji="1" lang="ja-JP" altLang="en-US" sz="1600" b="0" dirty="0" smtClean="0"/>
                        <a:t>第三区</a:t>
                      </a:r>
                      <a:endParaRPr kumimoji="1" lang="ja-JP" altLang="en-US" sz="1600" b="0" dirty="0"/>
                    </a:p>
                  </a:txBody>
                  <a:tcPr anchor="ctr">
                    <a:solidFill>
                      <a:schemeClr val="accent1">
                        <a:lumMod val="40000"/>
                        <a:lumOff val="60000"/>
                      </a:schemeClr>
                    </a:solidFill>
                  </a:tcPr>
                </a:tc>
                <a:tc>
                  <a:txBody>
                    <a:bodyPr/>
                    <a:lstStyle/>
                    <a:p>
                      <a:r>
                        <a:rPr kumimoji="1" lang="ja-JP" altLang="en-US" sz="1600" dirty="0" smtClean="0"/>
                        <a:t>　福島区役所</a:t>
                      </a:r>
                      <a:endParaRPr kumimoji="1" lang="ja-JP" altLang="en-US" sz="1600" dirty="0"/>
                    </a:p>
                  </a:txBody>
                  <a:tcPr anchor="ctr">
                    <a:solidFill>
                      <a:schemeClr val="accent1">
                        <a:lumMod val="40000"/>
                        <a:lumOff val="60000"/>
                      </a:schemeClr>
                    </a:solidFill>
                  </a:tcPr>
                </a:tc>
              </a:tr>
              <a:tr h="631998">
                <a:tc>
                  <a:txBody>
                    <a:bodyPr/>
                    <a:lstStyle/>
                    <a:p>
                      <a:pPr algn="ctr"/>
                      <a:r>
                        <a:rPr kumimoji="1" lang="ja-JP" altLang="en-US" sz="1600" b="0" dirty="0" smtClean="0"/>
                        <a:t>第四区</a:t>
                      </a:r>
                      <a:endParaRPr kumimoji="1" lang="ja-JP" altLang="en-US" sz="1600" b="0" dirty="0"/>
                    </a:p>
                  </a:txBody>
                  <a:tcPr anchor="ctr"/>
                </a:tc>
                <a:tc>
                  <a:txBody>
                    <a:bodyPr/>
                    <a:lstStyle/>
                    <a:p>
                      <a:r>
                        <a:rPr kumimoji="1" lang="ja-JP" altLang="en-US" sz="1600" dirty="0" smtClean="0"/>
                        <a:t>　城東区役所</a:t>
                      </a:r>
                      <a:endParaRPr kumimoji="1" lang="ja-JP" altLang="en-US" sz="1600" dirty="0"/>
                    </a:p>
                  </a:txBody>
                  <a:tcPr anchor="ctr"/>
                </a:tc>
              </a:tr>
              <a:tr h="631998">
                <a:tc>
                  <a:txBody>
                    <a:bodyPr/>
                    <a:lstStyle/>
                    <a:p>
                      <a:pPr algn="ctr"/>
                      <a:r>
                        <a:rPr kumimoji="1" lang="ja-JP" altLang="en-US" sz="1600" b="0" dirty="0" smtClean="0"/>
                        <a:t>第五区</a:t>
                      </a:r>
                      <a:endParaRPr kumimoji="1" lang="ja-JP" altLang="en-US" sz="1600" b="0" dirty="0"/>
                    </a:p>
                  </a:txBody>
                  <a:tcPr anchor="ctr">
                    <a:solidFill>
                      <a:schemeClr val="accent1">
                        <a:lumMod val="40000"/>
                        <a:lumOff val="60000"/>
                      </a:schemeClr>
                    </a:solidFill>
                  </a:tcPr>
                </a:tc>
                <a:tc>
                  <a:txBody>
                    <a:bodyPr/>
                    <a:lstStyle/>
                    <a:p>
                      <a:r>
                        <a:rPr kumimoji="1" lang="ja-JP" altLang="en-US" sz="1600" dirty="0" smtClean="0"/>
                        <a:t>　西区役所</a:t>
                      </a:r>
                      <a:endParaRPr kumimoji="1" lang="en-US" altLang="ja-JP" sz="1600" dirty="0" smtClean="0"/>
                    </a:p>
                  </a:txBody>
                  <a:tcPr anchor="ctr">
                    <a:solidFill>
                      <a:schemeClr val="accent1">
                        <a:lumMod val="40000"/>
                        <a:lumOff val="60000"/>
                      </a:schemeClr>
                    </a:solidFill>
                  </a:tcPr>
                </a:tc>
              </a:tr>
              <a:tr h="631998">
                <a:tc>
                  <a:txBody>
                    <a:bodyPr/>
                    <a:lstStyle/>
                    <a:p>
                      <a:pPr algn="ctr"/>
                      <a:r>
                        <a:rPr kumimoji="1" lang="ja-JP" altLang="en-US" sz="1600" b="0" dirty="0" smtClean="0"/>
                        <a:t>第六区</a:t>
                      </a:r>
                      <a:endParaRPr kumimoji="1" lang="ja-JP" altLang="en-US" sz="1600" b="0" dirty="0"/>
                    </a:p>
                  </a:txBody>
                  <a:tcPr anchor="ctr"/>
                </a:tc>
                <a:tc>
                  <a:txBody>
                    <a:bodyPr/>
                    <a:lstStyle/>
                    <a:p>
                      <a:r>
                        <a:rPr kumimoji="1" lang="ja-JP" altLang="en-US" sz="1600" dirty="0" smtClean="0"/>
                        <a:t>　天王寺区役所</a:t>
                      </a:r>
                      <a:endParaRPr kumimoji="1" lang="ja-JP" altLang="en-US" sz="1600" dirty="0"/>
                    </a:p>
                  </a:txBody>
                  <a:tcPr anchor="ctr"/>
                </a:tc>
              </a:tr>
              <a:tr h="631998">
                <a:tc>
                  <a:txBody>
                    <a:bodyPr/>
                    <a:lstStyle/>
                    <a:p>
                      <a:pPr algn="ctr"/>
                      <a:r>
                        <a:rPr kumimoji="1" lang="ja-JP" altLang="en-US" sz="1600" b="0" dirty="0" smtClean="0"/>
                        <a:t>第七区</a:t>
                      </a:r>
                      <a:endParaRPr kumimoji="1" lang="ja-JP" altLang="en-US" sz="1600" b="0" dirty="0"/>
                    </a:p>
                  </a:txBody>
                  <a:tcPr anchor="ctr">
                    <a:solidFill>
                      <a:schemeClr val="accent1">
                        <a:lumMod val="40000"/>
                        <a:lumOff val="60000"/>
                      </a:schemeClr>
                    </a:solidFill>
                  </a:tcPr>
                </a:tc>
                <a:tc>
                  <a:txBody>
                    <a:bodyPr/>
                    <a:lstStyle/>
                    <a:p>
                      <a:r>
                        <a:rPr kumimoji="1" lang="ja-JP" altLang="en-US" sz="1600" dirty="0" smtClean="0"/>
                        <a:t>　住吉区役所</a:t>
                      </a:r>
                      <a:endParaRPr kumimoji="1" lang="ja-JP" altLang="en-US" sz="1600" dirty="0"/>
                    </a:p>
                  </a:txBody>
                  <a:tcPr anchor="ctr">
                    <a:solidFill>
                      <a:schemeClr val="accent1">
                        <a:lumMod val="40000"/>
                        <a:lumOff val="60000"/>
                      </a:schemeClr>
                    </a:solidFill>
                  </a:tcPr>
                </a:tc>
              </a:tr>
              <a:tr h="631998">
                <a:tc>
                  <a:txBody>
                    <a:bodyPr/>
                    <a:lstStyle/>
                    <a:p>
                      <a:pPr algn="ctr"/>
                      <a:r>
                        <a:rPr kumimoji="1" lang="ja-JP" altLang="en-US" sz="1600" b="0" dirty="0" smtClean="0"/>
                        <a:t>第八区</a:t>
                      </a:r>
                      <a:endParaRPr kumimoji="1" lang="ja-JP" altLang="en-US" sz="1600" b="0" dirty="0"/>
                    </a:p>
                  </a:txBody>
                  <a:tcPr anchor="ctr"/>
                </a:tc>
                <a:tc>
                  <a:txBody>
                    <a:bodyPr/>
                    <a:lstStyle/>
                    <a:p>
                      <a:r>
                        <a:rPr kumimoji="1" lang="ja-JP" altLang="en-US" sz="1600" dirty="0" smtClean="0"/>
                        <a:t>　平野区役所</a:t>
                      </a:r>
                      <a:endParaRPr kumimoji="1" lang="ja-JP" altLang="en-US" sz="1600" dirty="0"/>
                    </a:p>
                  </a:txBody>
                  <a:tcPr anchor="ctr"/>
                </a:tc>
              </a:tr>
            </a:tbl>
          </a:graphicData>
        </a:graphic>
      </p:graphicFrame>
      <p:grpSp>
        <p:nvGrpSpPr>
          <p:cNvPr id="2" name="グループ化 86"/>
          <p:cNvGrpSpPr/>
          <p:nvPr/>
        </p:nvGrpSpPr>
        <p:grpSpPr>
          <a:xfrm>
            <a:off x="3347864" y="476672"/>
            <a:ext cx="5685296" cy="5976664"/>
            <a:chOff x="38832" y="476672"/>
            <a:chExt cx="5685296" cy="5976664"/>
          </a:xfrm>
        </p:grpSpPr>
        <p:grpSp>
          <p:nvGrpSpPr>
            <p:cNvPr id="3" name="Group 9"/>
            <p:cNvGrpSpPr>
              <a:grpSpLocks/>
            </p:cNvGrpSpPr>
            <p:nvPr/>
          </p:nvGrpSpPr>
          <p:grpSpPr bwMode="auto">
            <a:xfrm>
              <a:off x="38832" y="476672"/>
              <a:ext cx="5685296" cy="5976664"/>
              <a:chOff x="1" y="110"/>
              <a:chExt cx="6840" cy="6368"/>
            </a:xfrm>
          </p:grpSpPr>
          <p:grpSp>
            <p:nvGrpSpPr>
              <p:cNvPr id="4" name="Group 34"/>
              <p:cNvGrpSpPr>
                <a:grpSpLocks/>
              </p:cNvGrpSpPr>
              <p:nvPr/>
            </p:nvGrpSpPr>
            <p:grpSpPr bwMode="auto">
              <a:xfrm>
                <a:off x="1" y="110"/>
                <a:ext cx="6840" cy="6368"/>
                <a:chOff x="0" y="140"/>
                <a:chExt cx="7786" cy="7931"/>
              </a:xfrm>
            </p:grpSpPr>
            <p:sp>
              <p:nvSpPr>
                <p:cNvPr id="3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pattFill prst="wdUpDiag">
                  <a:fgClr>
                    <a:schemeClr val="accent5">
                      <a:lumMod val="40000"/>
                      <a:lumOff val="60000"/>
                    </a:schemeClr>
                  </a:fgClr>
                  <a:bgClr>
                    <a:schemeClr val="bg1"/>
                  </a:bgClr>
                </a:pattFill>
                <a:ln w="9525">
                  <a:solidFill>
                    <a:srgbClr val="333333"/>
                  </a:solidFill>
                  <a:round/>
                  <a:headEnd/>
                  <a:tailEnd/>
                </a:ln>
              </p:spPr>
              <p:txBody>
                <a:bodyPr/>
                <a:lstStyle/>
                <a:p>
                  <a:pPr eaLnBrk="1" hangingPunct="1">
                    <a:defRPr/>
                  </a:pPr>
                  <a:endParaRPr lang="ja-JP" altLang="en-US"/>
                </a:p>
              </p:txBody>
            </p:sp>
            <p:sp>
              <p:nvSpPr>
                <p:cNvPr id="3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pattFill prst="divot">
                  <a:fgClr>
                    <a:srgbClr val="FF66FF"/>
                  </a:fgClr>
                  <a:bgClr>
                    <a:srgbClr val="FFFFFF"/>
                  </a:bgClr>
                </a:pattFill>
                <a:ln w="9525">
                  <a:solidFill>
                    <a:srgbClr val="333333"/>
                  </a:solidFill>
                  <a:round/>
                  <a:headEnd/>
                  <a:tailEnd/>
                </a:ln>
              </p:spPr>
              <p:txBody>
                <a:bodyPr/>
                <a:lstStyle/>
                <a:p>
                  <a:endParaRPr lang="ja-JP" altLang="en-US"/>
                </a:p>
              </p:txBody>
            </p:sp>
            <p:sp>
              <p:nvSpPr>
                <p:cNvPr id="35" name="Freeform 56"/>
                <p:cNvSpPr>
                  <a:spLocks/>
                </p:cNvSpPr>
                <p:nvPr/>
              </p:nvSpPr>
              <p:spPr bwMode="auto">
                <a:xfrm>
                  <a:off x="1263" y="4014"/>
                  <a:ext cx="1970" cy="1547"/>
                </a:xfrm>
                <a:custGeom>
                  <a:avLst/>
                  <a:gdLst>
                    <a:gd name="T0" fmla="*/ 1929 w 1972"/>
                    <a:gd name="T1" fmla="*/ 482 h 1546"/>
                    <a:gd name="T2" fmla="*/ 1929 w 1972"/>
                    <a:gd name="T3" fmla="*/ 482 h 1546"/>
                    <a:gd name="T4" fmla="*/ 1872 w 1972"/>
                    <a:gd name="T5" fmla="*/ 511 h 1546"/>
                    <a:gd name="T6" fmla="*/ 1816 w 1972"/>
                    <a:gd name="T7" fmla="*/ 553 h 1546"/>
                    <a:gd name="T8" fmla="*/ 1773 w 1972"/>
                    <a:gd name="T9" fmla="*/ 610 h 1546"/>
                    <a:gd name="T10" fmla="*/ 1745 w 1972"/>
                    <a:gd name="T11" fmla="*/ 639 h 1546"/>
                    <a:gd name="T12" fmla="*/ 1674 w 1972"/>
                    <a:gd name="T13" fmla="*/ 709 h 1546"/>
                    <a:gd name="T14" fmla="*/ 1660 w 1972"/>
                    <a:gd name="T15" fmla="*/ 724 h 1546"/>
                    <a:gd name="T16" fmla="*/ 1631 w 1972"/>
                    <a:gd name="T17" fmla="*/ 766 h 1546"/>
                    <a:gd name="T18" fmla="*/ 1574 w 1972"/>
                    <a:gd name="T19" fmla="*/ 851 h 1546"/>
                    <a:gd name="T20" fmla="*/ 1546 w 1972"/>
                    <a:gd name="T21" fmla="*/ 908 h 1546"/>
                    <a:gd name="T22" fmla="*/ 1475 w 1972"/>
                    <a:gd name="T23" fmla="*/ 993 h 1546"/>
                    <a:gd name="T24" fmla="*/ 1433 w 1972"/>
                    <a:gd name="T25" fmla="*/ 1064 h 1546"/>
                    <a:gd name="T26" fmla="*/ 1404 w 1972"/>
                    <a:gd name="T27" fmla="*/ 1121 h 1546"/>
                    <a:gd name="T28" fmla="*/ 1348 w 1972"/>
                    <a:gd name="T29" fmla="*/ 1220 h 1546"/>
                    <a:gd name="T30" fmla="*/ 1135 w 1972"/>
                    <a:gd name="T31" fmla="*/ 1376 h 1546"/>
                    <a:gd name="T32" fmla="*/ 724 w 1972"/>
                    <a:gd name="T33" fmla="*/ 1546 h 1546"/>
                    <a:gd name="T34" fmla="*/ 596 w 1972"/>
                    <a:gd name="T35" fmla="*/ 1490 h 1546"/>
                    <a:gd name="T36" fmla="*/ 298 w 1972"/>
                    <a:gd name="T37" fmla="*/ 1376 h 1546"/>
                    <a:gd name="T38" fmla="*/ 99 w 1972"/>
                    <a:gd name="T39" fmla="*/ 1277 h 1546"/>
                    <a:gd name="T40" fmla="*/ 185 w 1972"/>
                    <a:gd name="T41" fmla="*/ 965 h 1546"/>
                    <a:gd name="T42" fmla="*/ 326 w 1972"/>
                    <a:gd name="T43" fmla="*/ 865 h 1546"/>
                    <a:gd name="T44" fmla="*/ 369 w 1972"/>
                    <a:gd name="T45" fmla="*/ 837 h 1546"/>
                    <a:gd name="T46" fmla="*/ 411 w 1972"/>
                    <a:gd name="T47" fmla="*/ 809 h 1546"/>
                    <a:gd name="T48" fmla="*/ 440 w 1972"/>
                    <a:gd name="T49" fmla="*/ 795 h 1546"/>
                    <a:gd name="T50" fmla="*/ 440 w 1972"/>
                    <a:gd name="T51" fmla="*/ 795 h 1546"/>
                    <a:gd name="T52" fmla="*/ 482 w 1972"/>
                    <a:gd name="T53" fmla="*/ 766 h 1546"/>
                    <a:gd name="T54" fmla="*/ 553 w 1972"/>
                    <a:gd name="T55" fmla="*/ 738 h 1546"/>
                    <a:gd name="T56" fmla="*/ 567 w 1972"/>
                    <a:gd name="T57" fmla="*/ 724 h 1546"/>
                    <a:gd name="T58" fmla="*/ 624 w 1972"/>
                    <a:gd name="T59" fmla="*/ 695 h 1546"/>
                    <a:gd name="T60" fmla="*/ 638 w 1972"/>
                    <a:gd name="T61" fmla="*/ 695 h 1546"/>
                    <a:gd name="T62" fmla="*/ 681 w 1972"/>
                    <a:gd name="T63" fmla="*/ 681 h 1546"/>
                    <a:gd name="T64" fmla="*/ 695 w 1972"/>
                    <a:gd name="T65" fmla="*/ 681 h 1546"/>
                    <a:gd name="T66" fmla="*/ 709 w 1972"/>
                    <a:gd name="T67" fmla="*/ 667 h 1546"/>
                    <a:gd name="T68" fmla="*/ 724 w 1972"/>
                    <a:gd name="T69" fmla="*/ 639 h 1546"/>
                    <a:gd name="T70" fmla="*/ 766 w 1972"/>
                    <a:gd name="T71" fmla="*/ 582 h 1546"/>
                    <a:gd name="T72" fmla="*/ 880 w 1972"/>
                    <a:gd name="T73" fmla="*/ 369 h 1546"/>
                    <a:gd name="T74" fmla="*/ 922 w 1972"/>
                    <a:gd name="T75" fmla="*/ 298 h 1546"/>
                    <a:gd name="T76" fmla="*/ 950 w 1972"/>
                    <a:gd name="T77" fmla="*/ 284 h 1546"/>
                    <a:gd name="T78" fmla="*/ 979 w 1972"/>
                    <a:gd name="T79" fmla="*/ 256 h 1546"/>
                    <a:gd name="T80" fmla="*/ 1106 w 1972"/>
                    <a:gd name="T81" fmla="*/ 170 h 1546"/>
                    <a:gd name="T82" fmla="*/ 1177 w 1972"/>
                    <a:gd name="T83" fmla="*/ 114 h 1546"/>
                    <a:gd name="T84" fmla="*/ 1305 w 1972"/>
                    <a:gd name="T85" fmla="*/ 85 h 1546"/>
                    <a:gd name="T86" fmla="*/ 1348 w 1972"/>
                    <a:gd name="T87" fmla="*/ 71 h 1546"/>
                    <a:gd name="T88" fmla="*/ 1504 w 1972"/>
                    <a:gd name="T89" fmla="*/ 14 h 1546"/>
                    <a:gd name="T90" fmla="*/ 1518 w 1972"/>
                    <a:gd name="T91" fmla="*/ 14 h 1546"/>
                    <a:gd name="T92" fmla="*/ 1532 w 1972"/>
                    <a:gd name="T93" fmla="*/ 57 h 1546"/>
                    <a:gd name="T94" fmla="*/ 1603 w 1972"/>
                    <a:gd name="T95" fmla="*/ 128 h 1546"/>
                    <a:gd name="T96" fmla="*/ 1745 w 1972"/>
                    <a:gd name="T97" fmla="*/ 256 h 1546"/>
                    <a:gd name="T98" fmla="*/ 1801 w 1972"/>
                    <a:gd name="T99" fmla="*/ 326 h 1546"/>
                    <a:gd name="T100" fmla="*/ 1872 w 1972"/>
                    <a:gd name="T101" fmla="*/ 383 h 1546"/>
                    <a:gd name="T102" fmla="*/ 1886 w 1972"/>
                    <a:gd name="T103" fmla="*/ 397 h 1546"/>
                    <a:gd name="T104" fmla="*/ 1929 w 1972"/>
                    <a:gd name="T105" fmla="*/ 426 h 1546"/>
                    <a:gd name="T106" fmla="*/ 1929 w 1972"/>
                    <a:gd name="T107" fmla="*/ 440 h 1546"/>
                    <a:gd name="T108" fmla="*/ 194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36" name="Freeform 55"/>
                <p:cNvSpPr>
                  <a:spLocks/>
                </p:cNvSpPr>
                <p:nvPr/>
              </p:nvSpPr>
              <p:spPr bwMode="auto">
                <a:xfrm>
                  <a:off x="0" y="3106"/>
                  <a:ext cx="3147" cy="2595"/>
                </a:xfrm>
                <a:custGeom>
                  <a:avLst/>
                  <a:gdLst>
                    <a:gd name="T0" fmla="*/ 3007 w 3148"/>
                    <a:gd name="T1" fmla="*/ 639 h 2596"/>
                    <a:gd name="T2" fmla="*/ 3021 w 3148"/>
                    <a:gd name="T3" fmla="*/ 653 h 2596"/>
                    <a:gd name="T4" fmla="*/ 3021 w 3148"/>
                    <a:gd name="T5" fmla="*/ 653 h 2596"/>
                    <a:gd name="T6" fmla="*/ 3035 w 3148"/>
                    <a:gd name="T7" fmla="*/ 667 h 2596"/>
                    <a:gd name="T8" fmla="*/ 3063 w 3148"/>
                    <a:gd name="T9" fmla="*/ 710 h 2596"/>
                    <a:gd name="T10" fmla="*/ 3120 w 3148"/>
                    <a:gd name="T11" fmla="*/ 809 h 2596"/>
                    <a:gd name="T12" fmla="*/ 3148 w 3148"/>
                    <a:gd name="T13" fmla="*/ 852 h 2596"/>
                    <a:gd name="T14" fmla="*/ 2992 w 3148"/>
                    <a:gd name="T15" fmla="*/ 894 h 2596"/>
                    <a:gd name="T16" fmla="*/ 2836 w 3148"/>
                    <a:gd name="T17" fmla="*/ 965 h 2596"/>
                    <a:gd name="T18" fmla="*/ 2624 w 3148"/>
                    <a:gd name="T19" fmla="*/ 1036 h 2596"/>
                    <a:gd name="T20" fmla="*/ 2496 w 3148"/>
                    <a:gd name="T21" fmla="*/ 1079 h 2596"/>
                    <a:gd name="T22" fmla="*/ 2354 w 3148"/>
                    <a:gd name="T23" fmla="*/ 1164 h 2596"/>
                    <a:gd name="T24" fmla="*/ 2212 w 3148"/>
                    <a:gd name="T25" fmla="*/ 1263 h 2596"/>
                    <a:gd name="T26" fmla="*/ 2156 w 3148"/>
                    <a:gd name="T27" fmla="*/ 1320 h 2596"/>
                    <a:gd name="T28" fmla="*/ 2000 w 3148"/>
                    <a:gd name="T29" fmla="*/ 1618 h 2596"/>
                    <a:gd name="T30" fmla="*/ 1971 w 3148"/>
                    <a:gd name="T31" fmla="*/ 1646 h 2596"/>
                    <a:gd name="T32" fmla="*/ 1943 w 3148"/>
                    <a:gd name="T33" fmla="*/ 1660 h 2596"/>
                    <a:gd name="T34" fmla="*/ 1886 w 3148"/>
                    <a:gd name="T35" fmla="*/ 1674 h 2596"/>
                    <a:gd name="T36" fmla="*/ 1815 w 3148"/>
                    <a:gd name="T37" fmla="*/ 1717 h 2596"/>
                    <a:gd name="T38" fmla="*/ 1744 w 3148"/>
                    <a:gd name="T39" fmla="*/ 1759 h 2596"/>
                    <a:gd name="T40" fmla="*/ 1702 w 3148"/>
                    <a:gd name="T41" fmla="*/ 1774 h 2596"/>
                    <a:gd name="T42" fmla="*/ 1645 w 3148"/>
                    <a:gd name="T43" fmla="*/ 1802 h 2596"/>
                    <a:gd name="T44" fmla="*/ 1475 w 3148"/>
                    <a:gd name="T45" fmla="*/ 1901 h 2596"/>
                    <a:gd name="T46" fmla="*/ 1120 w 3148"/>
                    <a:gd name="T47" fmla="*/ 2270 h 2596"/>
                    <a:gd name="T48" fmla="*/ 369 w 3148"/>
                    <a:gd name="T49" fmla="*/ 2554 h 2596"/>
                    <a:gd name="T50" fmla="*/ 397 w 3148"/>
                    <a:gd name="T51" fmla="*/ 2383 h 2596"/>
                    <a:gd name="T52" fmla="*/ 681 w 3148"/>
                    <a:gd name="T53" fmla="*/ 1986 h 2596"/>
                    <a:gd name="T54" fmla="*/ 411 w 3148"/>
                    <a:gd name="T55" fmla="*/ 1745 h 2596"/>
                    <a:gd name="T56" fmla="*/ 596 w 3148"/>
                    <a:gd name="T57" fmla="*/ 1107 h 2596"/>
                    <a:gd name="T58" fmla="*/ 993 w 3148"/>
                    <a:gd name="T59" fmla="*/ 823 h 2596"/>
                    <a:gd name="T60" fmla="*/ 1588 w 3148"/>
                    <a:gd name="T61" fmla="*/ 625 h 2596"/>
                    <a:gd name="T62" fmla="*/ 1688 w 3148"/>
                    <a:gd name="T63" fmla="*/ 582 h 2596"/>
                    <a:gd name="T64" fmla="*/ 1787 w 3148"/>
                    <a:gd name="T65" fmla="*/ 540 h 2596"/>
                    <a:gd name="T66" fmla="*/ 1915 w 3148"/>
                    <a:gd name="T67" fmla="*/ 483 h 2596"/>
                    <a:gd name="T68" fmla="*/ 2028 w 3148"/>
                    <a:gd name="T69" fmla="*/ 426 h 2596"/>
                    <a:gd name="T70" fmla="*/ 2269 w 3148"/>
                    <a:gd name="T71" fmla="*/ 298 h 2596"/>
                    <a:gd name="T72" fmla="*/ 2439 w 3148"/>
                    <a:gd name="T73" fmla="*/ 199 h 2596"/>
                    <a:gd name="T74" fmla="*/ 2567 w 3148"/>
                    <a:gd name="T75" fmla="*/ 142 h 2596"/>
                    <a:gd name="T76" fmla="*/ 2723 w 3148"/>
                    <a:gd name="T77" fmla="*/ 43 h 2596"/>
                    <a:gd name="T78" fmla="*/ 2780 w 3148"/>
                    <a:gd name="T79" fmla="*/ 15 h 2596"/>
                    <a:gd name="T80" fmla="*/ 2865 w 3148"/>
                    <a:gd name="T81" fmla="*/ 128 h 2596"/>
                    <a:gd name="T82" fmla="*/ 2865 w 3148"/>
                    <a:gd name="T83" fmla="*/ 142 h 2596"/>
                    <a:gd name="T84" fmla="*/ 2822 w 3148"/>
                    <a:gd name="T85" fmla="*/ 171 h 2596"/>
                    <a:gd name="T86" fmla="*/ 2808 w 3148"/>
                    <a:gd name="T87" fmla="*/ 185 h 2596"/>
                    <a:gd name="T88" fmla="*/ 2822 w 3148"/>
                    <a:gd name="T89" fmla="*/ 242 h 2596"/>
                    <a:gd name="T90" fmla="*/ 2851 w 3148"/>
                    <a:gd name="T91" fmla="*/ 298 h 2596"/>
                    <a:gd name="T92" fmla="*/ 2851 w 3148"/>
                    <a:gd name="T93" fmla="*/ 341 h 2596"/>
                    <a:gd name="T94" fmla="*/ 2836 w 3148"/>
                    <a:gd name="T95" fmla="*/ 412 h 2596"/>
                    <a:gd name="T96" fmla="*/ 2794 w 3148"/>
                    <a:gd name="T97" fmla="*/ 525 h 2596"/>
                    <a:gd name="T98" fmla="*/ 2794 w 3148"/>
                    <a:gd name="T99" fmla="*/ 540 h 2596"/>
                    <a:gd name="T100" fmla="*/ 2794 w 3148"/>
                    <a:gd name="T101" fmla="*/ 554 h 2596"/>
                    <a:gd name="T102" fmla="*/ 2865 w 3148"/>
                    <a:gd name="T103" fmla="*/ 568 h 2596"/>
                    <a:gd name="T104" fmla="*/ 2907 w 3148"/>
                    <a:gd name="T105" fmla="*/ 582 h 2596"/>
                    <a:gd name="T106" fmla="*/ 2950 w 3148"/>
                    <a:gd name="T107" fmla="*/ 582 h 2596"/>
                    <a:gd name="T108" fmla="*/ 2992 w 3148"/>
                    <a:gd name="T109" fmla="*/ 610 h 2596"/>
                    <a:gd name="T110" fmla="*/ 3007 w 3148"/>
                    <a:gd name="T111" fmla="*/ 625 h 2596"/>
                    <a:gd name="T112" fmla="*/ 3007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3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3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3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11 h 1631"/>
                    <a:gd name="T6" fmla="*/ 965 w 1206"/>
                    <a:gd name="T7" fmla="*/ 214 h 1631"/>
                    <a:gd name="T8" fmla="*/ 951 w 1206"/>
                    <a:gd name="T9" fmla="*/ 370 h 1631"/>
                    <a:gd name="T10" fmla="*/ 951 w 1206"/>
                    <a:gd name="T11" fmla="*/ 500 h 1631"/>
                    <a:gd name="T12" fmla="*/ 936 w 1206"/>
                    <a:gd name="T13" fmla="*/ 715 h 1631"/>
                    <a:gd name="T14" fmla="*/ 908 w 1206"/>
                    <a:gd name="T15" fmla="*/ 989 h 1631"/>
                    <a:gd name="T16" fmla="*/ 993 w 1206"/>
                    <a:gd name="T17" fmla="*/ 1036 h 1631"/>
                    <a:gd name="T18" fmla="*/ 1107 w 1206"/>
                    <a:gd name="T19" fmla="*/ 1036 h 1631"/>
                    <a:gd name="T20" fmla="*/ 1135 w 1206"/>
                    <a:gd name="T21" fmla="*/ 1025 h 1631"/>
                    <a:gd name="T22" fmla="*/ 1178 w 1206"/>
                    <a:gd name="T23" fmla="*/ 1025 h 1631"/>
                    <a:gd name="T24" fmla="*/ 1149 w 1206"/>
                    <a:gd name="T25" fmla="*/ 1036 h 1631"/>
                    <a:gd name="T26" fmla="*/ 1149 w 1206"/>
                    <a:gd name="T27" fmla="*/ 1036 h 1631"/>
                    <a:gd name="T28" fmla="*/ 1206 w 1206"/>
                    <a:gd name="T29" fmla="*/ 1049 h 1631"/>
                    <a:gd name="T30" fmla="*/ 1178 w 1206"/>
                    <a:gd name="T31" fmla="*/ 1049 h 1631"/>
                    <a:gd name="T32" fmla="*/ 1149 w 1206"/>
                    <a:gd name="T33" fmla="*/ 1049 h 1631"/>
                    <a:gd name="T34" fmla="*/ 1121 w 1206"/>
                    <a:gd name="T35" fmla="*/ 1072 h 1631"/>
                    <a:gd name="T36" fmla="*/ 1121 w 1206"/>
                    <a:gd name="T37" fmla="*/ 1096 h 1631"/>
                    <a:gd name="T38" fmla="*/ 1107 w 1206"/>
                    <a:gd name="T39" fmla="*/ 1109 h 1631"/>
                    <a:gd name="T40" fmla="*/ 1092 w 1206"/>
                    <a:gd name="T41" fmla="*/ 1156 h 1631"/>
                    <a:gd name="T42" fmla="*/ 1107 w 1206"/>
                    <a:gd name="T43" fmla="*/ 1179 h 1631"/>
                    <a:gd name="T44" fmla="*/ 1107 w 1206"/>
                    <a:gd name="T45" fmla="*/ 1203 h 1631"/>
                    <a:gd name="T46" fmla="*/ 1078 w 1206"/>
                    <a:gd name="T47" fmla="*/ 1228 h 1631"/>
                    <a:gd name="T48" fmla="*/ 1078 w 1206"/>
                    <a:gd name="T49" fmla="*/ 1299 h 1631"/>
                    <a:gd name="T50" fmla="*/ 1036 w 1206"/>
                    <a:gd name="T51" fmla="*/ 1370 h 1631"/>
                    <a:gd name="T52" fmla="*/ 837 w 1206"/>
                    <a:gd name="T53" fmla="*/ 1322 h 1631"/>
                    <a:gd name="T54" fmla="*/ 738 w 1206"/>
                    <a:gd name="T55" fmla="*/ 1287 h 1631"/>
                    <a:gd name="T56" fmla="*/ 681 w 1206"/>
                    <a:gd name="T57" fmla="*/ 1275 h 1631"/>
                    <a:gd name="T58" fmla="*/ 624 w 1206"/>
                    <a:gd name="T59" fmla="*/ 1275 h 1631"/>
                    <a:gd name="T60" fmla="*/ 582 w 1206"/>
                    <a:gd name="T61" fmla="*/ 1263 h 1631"/>
                    <a:gd name="T62" fmla="*/ 454 w 1206"/>
                    <a:gd name="T63" fmla="*/ 1251 h 1631"/>
                    <a:gd name="T64" fmla="*/ 241 w 1206"/>
                    <a:gd name="T65" fmla="*/ 1192 h 1631"/>
                    <a:gd name="T66" fmla="*/ 227 w 1206"/>
                    <a:gd name="T67" fmla="*/ 1228 h 1631"/>
                    <a:gd name="T68" fmla="*/ 213 w 1206"/>
                    <a:gd name="T69" fmla="*/ 1251 h 1631"/>
                    <a:gd name="T70" fmla="*/ 114 w 1206"/>
                    <a:gd name="T71" fmla="*/ 1251 h 1631"/>
                    <a:gd name="T72" fmla="*/ 0 w 1206"/>
                    <a:gd name="T73" fmla="*/ 1228 h 1631"/>
                    <a:gd name="T74" fmla="*/ 15 w 1206"/>
                    <a:gd name="T75" fmla="*/ 977 h 1631"/>
                    <a:gd name="T76" fmla="*/ 29 w 1206"/>
                    <a:gd name="T77" fmla="*/ 917 h 1631"/>
                    <a:gd name="T78" fmla="*/ 43 w 1206"/>
                    <a:gd name="T79" fmla="*/ 870 h 1631"/>
                    <a:gd name="T80" fmla="*/ 57 w 1206"/>
                    <a:gd name="T81" fmla="*/ 845 h 1631"/>
                    <a:gd name="T82" fmla="*/ 57 w 1206"/>
                    <a:gd name="T83" fmla="*/ 811 h 1631"/>
                    <a:gd name="T84" fmla="*/ 29 w 1206"/>
                    <a:gd name="T85" fmla="*/ 738 h 1631"/>
                    <a:gd name="T86" fmla="*/ 15 w 1206"/>
                    <a:gd name="T87" fmla="*/ 692 h 1631"/>
                    <a:gd name="T88" fmla="*/ 57 w 1206"/>
                    <a:gd name="T89" fmla="*/ 678 h 1631"/>
                    <a:gd name="T90" fmla="*/ 85 w 1206"/>
                    <a:gd name="T91" fmla="*/ 595 h 1631"/>
                    <a:gd name="T92" fmla="*/ 100 w 1206"/>
                    <a:gd name="T93" fmla="*/ 536 h 1631"/>
                    <a:gd name="T94" fmla="*/ 114 w 1206"/>
                    <a:gd name="T95" fmla="*/ 465 h 1631"/>
                    <a:gd name="T96" fmla="*/ 100 w 1206"/>
                    <a:gd name="T97" fmla="*/ 441 h 1631"/>
                    <a:gd name="T98" fmla="*/ 85 w 1206"/>
                    <a:gd name="T99" fmla="*/ 405 h 1631"/>
                    <a:gd name="T100" fmla="*/ 100 w 1206"/>
                    <a:gd name="T101" fmla="*/ 381 h 1631"/>
                    <a:gd name="T102" fmla="*/ 85 w 1206"/>
                    <a:gd name="T103" fmla="*/ 345 h 1631"/>
                    <a:gd name="T104" fmla="*/ 85 w 1206"/>
                    <a:gd name="T105" fmla="*/ 309 h 1631"/>
                    <a:gd name="T106" fmla="*/ 85 w 1206"/>
                    <a:gd name="T107" fmla="*/ 261 h 1631"/>
                    <a:gd name="T108" fmla="*/ 100 w 1206"/>
                    <a:gd name="T109" fmla="*/ 250 h 1631"/>
                    <a:gd name="T110" fmla="*/ 213 w 1206"/>
                    <a:gd name="T111" fmla="*/ 179 h 1631"/>
                    <a:gd name="T112" fmla="*/ 284 w 1206"/>
                    <a:gd name="T113" fmla="*/ 95 h 1631"/>
                    <a:gd name="T114" fmla="*/ 397 w 1206"/>
                    <a:gd name="T115" fmla="*/ 24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pattFill prst="dotGrid">
                  <a:fgClr>
                    <a:srgbClr val="009900"/>
                  </a:fgClr>
                  <a:bgClr>
                    <a:srgbClr val="F2FFE5"/>
                  </a:bgClr>
                </a:pattFill>
                <a:ln w="9525">
                  <a:solidFill>
                    <a:srgbClr val="333333"/>
                  </a:solidFill>
                  <a:round/>
                  <a:headEnd/>
                  <a:tailEnd/>
                </a:ln>
              </p:spPr>
              <p:txBody>
                <a:bodyPr anchor="ctr" anchorCtr="1"/>
                <a:lstStyle/>
                <a:p>
                  <a:endParaRPr lang="ja-JP" altLang="en-US"/>
                </a:p>
              </p:txBody>
            </p:sp>
            <p:sp>
              <p:nvSpPr>
                <p:cNvPr id="40" name="Freeform 51"/>
                <p:cNvSpPr>
                  <a:spLocks/>
                </p:cNvSpPr>
                <p:nvPr/>
              </p:nvSpPr>
              <p:spPr bwMode="auto">
                <a:xfrm>
                  <a:off x="5036" y="4543"/>
                  <a:ext cx="1459" cy="1445"/>
                </a:xfrm>
                <a:custGeom>
                  <a:avLst/>
                  <a:gdLst>
                    <a:gd name="T0" fmla="*/ 666 w 1460"/>
                    <a:gd name="T1" fmla="*/ 14 h 1447"/>
                    <a:gd name="T2" fmla="*/ 723 w 1460"/>
                    <a:gd name="T3" fmla="*/ 14 h 1447"/>
                    <a:gd name="T4" fmla="*/ 808 w 1460"/>
                    <a:gd name="T5" fmla="*/ 29 h 1447"/>
                    <a:gd name="T6" fmla="*/ 893 w 1460"/>
                    <a:gd name="T7" fmla="*/ 43 h 1447"/>
                    <a:gd name="T8" fmla="*/ 950 w 1460"/>
                    <a:gd name="T9" fmla="*/ 43 h 1447"/>
                    <a:gd name="T10" fmla="*/ 978 w 1460"/>
                    <a:gd name="T11" fmla="*/ 43 h 1447"/>
                    <a:gd name="T12" fmla="*/ 1049 w 1460"/>
                    <a:gd name="T13" fmla="*/ 57 h 1447"/>
                    <a:gd name="T14" fmla="*/ 1106 w 1460"/>
                    <a:gd name="T15" fmla="*/ 57 h 1447"/>
                    <a:gd name="T16" fmla="*/ 1148 w 1460"/>
                    <a:gd name="T17" fmla="*/ 57 h 1447"/>
                    <a:gd name="T18" fmla="*/ 1205 w 1460"/>
                    <a:gd name="T19" fmla="*/ 100 h 1447"/>
                    <a:gd name="T20" fmla="*/ 1276 w 1460"/>
                    <a:gd name="T21" fmla="*/ 128 h 1447"/>
                    <a:gd name="T22" fmla="*/ 1333 w 1460"/>
                    <a:gd name="T23" fmla="*/ 128 h 1447"/>
                    <a:gd name="T24" fmla="*/ 1361 w 1460"/>
                    <a:gd name="T25" fmla="*/ 170 h 1447"/>
                    <a:gd name="T26" fmla="*/ 1347 w 1460"/>
                    <a:gd name="T27" fmla="*/ 199 h 1447"/>
                    <a:gd name="T28" fmla="*/ 1361 w 1460"/>
                    <a:gd name="T29" fmla="*/ 256 h 1447"/>
                    <a:gd name="T30" fmla="*/ 1375 w 1460"/>
                    <a:gd name="T31" fmla="*/ 284 h 1447"/>
                    <a:gd name="T32" fmla="*/ 1375 w 1460"/>
                    <a:gd name="T33" fmla="*/ 312 h 1447"/>
                    <a:gd name="T34" fmla="*/ 1390 w 1460"/>
                    <a:gd name="T35" fmla="*/ 326 h 1447"/>
                    <a:gd name="T36" fmla="*/ 1432 w 1460"/>
                    <a:gd name="T37" fmla="*/ 326 h 1447"/>
                    <a:gd name="T38" fmla="*/ 1460 w 1460"/>
                    <a:gd name="T39" fmla="*/ 355 h 1447"/>
                    <a:gd name="T40" fmla="*/ 1460 w 1460"/>
                    <a:gd name="T41" fmla="*/ 412 h 1447"/>
                    <a:gd name="T42" fmla="*/ 1418 w 1460"/>
                    <a:gd name="T43" fmla="*/ 454 h 1447"/>
                    <a:gd name="T44" fmla="*/ 1248 w 1460"/>
                    <a:gd name="T45" fmla="*/ 440 h 1447"/>
                    <a:gd name="T46" fmla="*/ 1276 w 1460"/>
                    <a:gd name="T47" fmla="*/ 497 h 1447"/>
                    <a:gd name="T48" fmla="*/ 1276 w 1460"/>
                    <a:gd name="T49" fmla="*/ 553 h 1447"/>
                    <a:gd name="T50" fmla="*/ 1375 w 1460"/>
                    <a:gd name="T51" fmla="*/ 695 h 1447"/>
                    <a:gd name="T52" fmla="*/ 1333 w 1460"/>
                    <a:gd name="T53" fmla="*/ 851 h 1447"/>
                    <a:gd name="T54" fmla="*/ 1290 w 1460"/>
                    <a:gd name="T55" fmla="*/ 993 h 1447"/>
                    <a:gd name="T56" fmla="*/ 1092 w 1460"/>
                    <a:gd name="T57" fmla="*/ 1007 h 1447"/>
                    <a:gd name="T58" fmla="*/ 1092 w 1460"/>
                    <a:gd name="T59" fmla="*/ 1064 h 1447"/>
                    <a:gd name="T60" fmla="*/ 1049 w 1460"/>
                    <a:gd name="T61" fmla="*/ 1220 h 1447"/>
                    <a:gd name="T62" fmla="*/ 1049 w 1460"/>
                    <a:gd name="T63" fmla="*/ 1277 h 1447"/>
                    <a:gd name="T64" fmla="*/ 1049 w 1460"/>
                    <a:gd name="T65" fmla="*/ 1319 h 1447"/>
                    <a:gd name="T66" fmla="*/ 1092 w 1460"/>
                    <a:gd name="T67" fmla="*/ 1405 h 1447"/>
                    <a:gd name="T68" fmla="*/ 1092 w 1460"/>
                    <a:gd name="T69" fmla="*/ 1447 h 1447"/>
                    <a:gd name="T70" fmla="*/ 1049 w 1460"/>
                    <a:gd name="T71" fmla="*/ 1447 h 1447"/>
                    <a:gd name="T72" fmla="*/ 950 w 1460"/>
                    <a:gd name="T73" fmla="*/ 1390 h 1447"/>
                    <a:gd name="T74" fmla="*/ 893 w 1460"/>
                    <a:gd name="T75" fmla="*/ 1319 h 1447"/>
                    <a:gd name="T76" fmla="*/ 765 w 1460"/>
                    <a:gd name="T77" fmla="*/ 1220 h 1447"/>
                    <a:gd name="T78" fmla="*/ 751 w 1460"/>
                    <a:gd name="T79" fmla="*/ 1163 h 1447"/>
                    <a:gd name="T80" fmla="*/ 765 w 1460"/>
                    <a:gd name="T81" fmla="*/ 1121 h 1447"/>
                    <a:gd name="T82" fmla="*/ 638 w 1460"/>
                    <a:gd name="T83" fmla="*/ 1092 h 1447"/>
                    <a:gd name="T84" fmla="*/ 468 w 1460"/>
                    <a:gd name="T85" fmla="*/ 1064 h 1447"/>
                    <a:gd name="T86" fmla="*/ 411 w 1460"/>
                    <a:gd name="T87" fmla="*/ 1121 h 1447"/>
                    <a:gd name="T88" fmla="*/ 326 w 1460"/>
                    <a:gd name="T89" fmla="*/ 1078 h 1447"/>
                    <a:gd name="T90" fmla="*/ 212 w 1460"/>
                    <a:gd name="T91" fmla="*/ 965 h 1447"/>
                    <a:gd name="T92" fmla="*/ 42 w 1460"/>
                    <a:gd name="T93" fmla="*/ 823 h 1447"/>
                    <a:gd name="T94" fmla="*/ 28 w 1460"/>
                    <a:gd name="T95" fmla="*/ 724 h 1447"/>
                    <a:gd name="T96" fmla="*/ 42 w 1460"/>
                    <a:gd name="T97" fmla="*/ 681 h 1447"/>
                    <a:gd name="T98" fmla="*/ 71 w 1460"/>
                    <a:gd name="T99" fmla="*/ 596 h 1447"/>
                    <a:gd name="T100" fmla="*/ 85 w 1460"/>
                    <a:gd name="T101" fmla="*/ 553 h 1447"/>
                    <a:gd name="T102" fmla="*/ 85 w 1460"/>
                    <a:gd name="T103" fmla="*/ 525 h 1447"/>
                    <a:gd name="T104" fmla="*/ 99 w 1460"/>
                    <a:gd name="T105" fmla="*/ 468 h 1447"/>
                    <a:gd name="T106" fmla="*/ 113 w 1460"/>
                    <a:gd name="T107" fmla="*/ 440 h 1447"/>
                    <a:gd name="T108" fmla="*/ 127 w 1460"/>
                    <a:gd name="T109" fmla="*/ 369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4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42" name="Freeform 50"/>
                <p:cNvSpPr>
                  <a:spLocks/>
                </p:cNvSpPr>
                <p:nvPr/>
              </p:nvSpPr>
              <p:spPr bwMode="auto">
                <a:xfrm>
                  <a:off x="2796" y="3404"/>
                  <a:ext cx="1304" cy="1148"/>
                </a:xfrm>
                <a:custGeom>
                  <a:avLst/>
                  <a:gdLst>
                    <a:gd name="T0" fmla="*/ 1290 w 1304"/>
                    <a:gd name="T1" fmla="*/ 28 h 1148"/>
                    <a:gd name="T2" fmla="*/ 1290 w 1304"/>
                    <a:gd name="T3" fmla="*/ 42 h 1148"/>
                    <a:gd name="T4" fmla="*/ 1290 w 1304"/>
                    <a:gd name="T5" fmla="*/ 99 h 1148"/>
                    <a:gd name="T6" fmla="*/ 1290 w 1304"/>
                    <a:gd name="T7" fmla="*/ 113 h 1148"/>
                    <a:gd name="T8" fmla="*/ 1290 w 1304"/>
                    <a:gd name="T9" fmla="*/ 141 h 1148"/>
                    <a:gd name="T10" fmla="*/ 1304 w 1304"/>
                    <a:gd name="T11" fmla="*/ 170 h 1148"/>
                    <a:gd name="T12" fmla="*/ 1304 w 1304"/>
                    <a:gd name="T13" fmla="*/ 227 h 1148"/>
                    <a:gd name="T14" fmla="*/ 1304 w 1304"/>
                    <a:gd name="T15" fmla="*/ 269 h 1148"/>
                    <a:gd name="T16" fmla="*/ 1304 w 1304"/>
                    <a:gd name="T17" fmla="*/ 340 h 1148"/>
                    <a:gd name="T18" fmla="*/ 1304 w 1304"/>
                    <a:gd name="T19" fmla="*/ 397 h 1148"/>
                    <a:gd name="T20" fmla="*/ 1304 w 1304"/>
                    <a:gd name="T21" fmla="*/ 439 h 1148"/>
                    <a:gd name="T22" fmla="*/ 1304 w 1304"/>
                    <a:gd name="T23" fmla="*/ 482 h 1148"/>
                    <a:gd name="T24" fmla="*/ 1304 w 1304"/>
                    <a:gd name="T25" fmla="*/ 482 h 1148"/>
                    <a:gd name="T26" fmla="*/ 1304 w 1304"/>
                    <a:gd name="T27" fmla="*/ 482 h 1148"/>
                    <a:gd name="T28" fmla="*/ 1304 w 1304"/>
                    <a:gd name="T29" fmla="*/ 496 h 1148"/>
                    <a:gd name="T30" fmla="*/ 1304 w 1304"/>
                    <a:gd name="T31" fmla="*/ 539 h 1148"/>
                    <a:gd name="T32" fmla="*/ 1304 w 1304"/>
                    <a:gd name="T33" fmla="*/ 581 h 1148"/>
                    <a:gd name="T34" fmla="*/ 1304 w 1304"/>
                    <a:gd name="T35" fmla="*/ 638 h 1148"/>
                    <a:gd name="T36" fmla="*/ 1290 w 1304"/>
                    <a:gd name="T37" fmla="*/ 709 h 1148"/>
                    <a:gd name="T38" fmla="*/ 1290 w 1304"/>
                    <a:gd name="T39" fmla="*/ 794 h 1148"/>
                    <a:gd name="T40" fmla="*/ 1290 w 1304"/>
                    <a:gd name="T41" fmla="*/ 851 h 1148"/>
                    <a:gd name="T42" fmla="*/ 1276 w 1304"/>
                    <a:gd name="T43" fmla="*/ 907 h 1148"/>
                    <a:gd name="T44" fmla="*/ 1276 w 1304"/>
                    <a:gd name="T45" fmla="*/ 964 h 1148"/>
                    <a:gd name="T46" fmla="*/ 1276 w 1304"/>
                    <a:gd name="T47" fmla="*/ 1035 h 1148"/>
                    <a:gd name="T48" fmla="*/ 1262 w 1304"/>
                    <a:gd name="T49" fmla="*/ 1049 h 1148"/>
                    <a:gd name="T50" fmla="*/ 1191 w 1304"/>
                    <a:gd name="T51" fmla="*/ 1049 h 1148"/>
                    <a:gd name="T52" fmla="*/ 1120 w 1304"/>
                    <a:gd name="T53" fmla="*/ 1035 h 1148"/>
                    <a:gd name="T54" fmla="*/ 1078 w 1304"/>
                    <a:gd name="T55" fmla="*/ 1021 h 1148"/>
                    <a:gd name="T56" fmla="*/ 964 w 1304"/>
                    <a:gd name="T57" fmla="*/ 1021 h 1148"/>
                    <a:gd name="T58" fmla="*/ 879 w 1304"/>
                    <a:gd name="T59" fmla="*/ 1007 h 1148"/>
                    <a:gd name="T60" fmla="*/ 780 w 1304"/>
                    <a:gd name="T61" fmla="*/ 1035 h 1148"/>
                    <a:gd name="T62" fmla="*/ 723 w 1304"/>
                    <a:gd name="T63" fmla="*/ 1035 h 1148"/>
                    <a:gd name="T64" fmla="*/ 695 w 1304"/>
                    <a:gd name="T65" fmla="*/ 1049 h 1148"/>
                    <a:gd name="T66" fmla="*/ 666 w 1304"/>
                    <a:gd name="T67" fmla="*/ 1092 h 1148"/>
                    <a:gd name="T68" fmla="*/ 624 w 1304"/>
                    <a:gd name="T69" fmla="*/ 1106 h 1148"/>
                    <a:gd name="T70" fmla="*/ 510 w 1304"/>
                    <a:gd name="T71" fmla="*/ 1134 h 1148"/>
                    <a:gd name="T72" fmla="*/ 454 w 1304"/>
                    <a:gd name="T73" fmla="*/ 1148 h 1148"/>
                    <a:gd name="T74" fmla="*/ 411 w 1304"/>
                    <a:gd name="T75" fmla="*/ 1106 h 1148"/>
                    <a:gd name="T76" fmla="*/ 397 w 1304"/>
                    <a:gd name="T77" fmla="*/ 1092 h 1148"/>
                    <a:gd name="T78" fmla="*/ 354 w 1304"/>
                    <a:gd name="T79" fmla="*/ 1049 h 1148"/>
                    <a:gd name="T80" fmla="*/ 227 w 1304"/>
                    <a:gd name="T81" fmla="*/ 936 h 1148"/>
                    <a:gd name="T82" fmla="*/ 127 w 1304"/>
                    <a:gd name="T83" fmla="*/ 836 h 1148"/>
                    <a:gd name="T84" fmla="*/ 14 w 1304"/>
                    <a:gd name="T85" fmla="*/ 709 h 1148"/>
                    <a:gd name="T86" fmla="*/ 14 w 1304"/>
                    <a:gd name="T87" fmla="*/ 666 h 1148"/>
                    <a:gd name="T88" fmla="*/ 184 w 1304"/>
                    <a:gd name="T89" fmla="*/ 595 h 1148"/>
                    <a:gd name="T90" fmla="*/ 326 w 1304"/>
                    <a:gd name="T91" fmla="*/ 539 h 1148"/>
                    <a:gd name="T92" fmla="*/ 383 w 1304"/>
                    <a:gd name="T93" fmla="*/ 539 h 1148"/>
                    <a:gd name="T94" fmla="*/ 510 w 1304"/>
                    <a:gd name="T95" fmla="*/ 482 h 1148"/>
                    <a:gd name="T96" fmla="*/ 680 w 1304"/>
                    <a:gd name="T97" fmla="*/ 368 h 1148"/>
                    <a:gd name="T98" fmla="*/ 737 w 1304"/>
                    <a:gd name="T99" fmla="*/ 354 h 1148"/>
                    <a:gd name="T100" fmla="*/ 780 w 1304"/>
                    <a:gd name="T101" fmla="*/ 312 h 1148"/>
                    <a:gd name="T102" fmla="*/ 794 w 1304"/>
                    <a:gd name="T103" fmla="*/ 312 h 1148"/>
                    <a:gd name="T104" fmla="*/ 836 w 1304"/>
                    <a:gd name="T105" fmla="*/ 283 h 1148"/>
                    <a:gd name="T106" fmla="*/ 950 w 1304"/>
                    <a:gd name="T107" fmla="*/ 198 h 1148"/>
                    <a:gd name="T108" fmla="*/ 1049 w 1304"/>
                    <a:gd name="T109" fmla="*/ 141 h 1148"/>
                    <a:gd name="T110" fmla="*/ 1063 w 1304"/>
                    <a:gd name="T111" fmla="*/ 127 h 1148"/>
                    <a:gd name="T112" fmla="*/ 1120 w 1304"/>
                    <a:gd name="T113" fmla="*/ 85 h 1148"/>
                    <a:gd name="T114" fmla="*/ 1163 w 1304"/>
                    <a:gd name="T115" fmla="*/ 42 h 1148"/>
                    <a:gd name="T116" fmla="*/ 1177 w 1304"/>
                    <a:gd name="T117" fmla="*/ 14 h 1148"/>
                    <a:gd name="T118" fmla="*/ 1219 w 1304"/>
                    <a:gd name="T119" fmla="*/ 14 h 1148"/>
                    <a:gd name="T120" fmla="*/ 1234 w 1304"/>
                    <a:gd name="T121" fmla="*/ 14 h 1148"/>
                    <a:gd name="T122" fmla="*/ 1248 w 1304"/>
                    <a:gd name="T123" fmla="*/ 14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43" name="Freeform 48"/>
                <p:cNvSpPr>
                  <a:spLocks/>
                </p:cNvSpPr>
                <p:nvPr/>
              </p:nvSpPr>
              <p:spPr bwMode="auto">
                <a:xfrm>
                  <a:off x="556" y="1829"/>
                  <a:ext cx="2664" cy="2171"/>
                </a:xfrm>
                <a:custGeom>
                  <a:avLst/>
                  <a:gdLst>
                    <a:gd name="T0" fmla="*/ 0 w 2666"/>
                    <a:gd name="T1" fmla="*/ 1829 h 2170"/>
                    <a:gd name="T2" fmla="*/ 57 w 2666"/>
                    <a:gd name="T3" fmla="*/ 1716 h 2170"/>
                    <a:gd name="T4" fmla="*/ 184 w 2666"/>
                    <a:gd name="T5" fmla="*/ 1517 h 2170"/>
                    <a:gd name="T6" fmla="*/ 284 w 2666"/>
                    <a:gd name="T7" fmla="*/ 1361 h 2170"/>
                    <a:gd name="T8" fmla="*/ 383 w 2666"/>
                    <a:gd name="T9" fmla="*/ 1234 h 2170"/>
                    <a:gd name="T10" fmla="*/ 468 w 2666"/>
                    <a:gd name="T11" fmla="*/ 1177 h 2170"/>
                    <a:gd name="T12" fmla="*/ 567 w 2666"/>
                    <a:gd name="T13" fmla="*/ 1134 h 2170"/>
                    <a:gd name="T14" fmla="*/ 837 w 2666"/>
                    <a:gd name="T15" fmla="*/ 1049 h 2170"/>
                    <a:gd name="T16" fmla="*/ 908 w 2666"/>
                    <a:gd name="T17" fmla="*/ 1021 h 2170"/>
                    <a:gd name="T18" fmla="*/ 936 w 2666"/>
                    <a:gd name="T19" fmla="*/ 964 h 2170"/>
                    <a:gd name="T20" fmla="*/ 1007 w 2666"/>
                    <a:gd name="T21" fmla="*/ 851 h 2170"/>
                    <a:gd name="T22" fmla="*/ 1049 w 2666"/>
                    <a:gd name="T23" fmla="*/ 794 h 2170"/>
                    <a:gd name="T24" fmla="*/ 1078 w 2666"/>
                    <a:gd name="T25" fmla="*/ 780 h 2170"/>
                    <a:gd name="T26" fmla="*/ 1134 w 2666"/>
                    <a:gd name="T27" fmla="*/ 737 h 2170"/>
                    <a:gd name="T28" fmla="*/ 1205 w 2666"/>
                    <a:gd name="T29" fmla="*/ 695 h 2170"/>
                    <a:gd name="T30" fmla="*/ 1305 w 2666"/>
                    <a:gd name="T31" fmla="*/ 638 h 2170"/>
                    <a:gd name="T32" fmla="*/ 1418 w 2666"/>
                    <a:gd name="T33" fmla="*/ 595 h 2170"/>
                    <a:gd name="T34" fmla="*/ 1532 w 2666"/>
                    <a:gd name="T35" fmla="*/ 553 h 2170"/>
                    <a:gd name="T36" fmla="*/ 1617 w 2666"/>
                    <a:gd name="T37" fmla="*/ 510 h 2170"/>
                    <a:gd name="T38" fmla="*/ 1702 w 2666"/>
                    <a:gd name="T39" fmla="*/ 439 h 2170"/>
                    <a:gd name="T40" fmla="*/ 1744 w 2666"/>
                    <a:gd name="T41" fmla="*/ 340 h 2170"/>
                    <a:gd name="T42" fmla="*/ 1730 w 2666"/>
                    <a:gd name="T43" fmla="*/ 269 h 2170"/>
                    <a:gd name="T44" fmla="*/ 1688 w 2666"/>
                    <a:gd name="T45" fmla="*/ 156 h 2170"/>
                    <a:gd name="T46" fmla="*/ 1659 w 2666"/>
                    <a:gd name="T47" fmla="*/ 56 h 2170"/>
                    <a:gd name="T48" fmla="*/ 1688 w 2666"/>
                    <a:gd name="T49" fmla="*/ 14 h 2170"/>
                    <a:gd name="T50" fmla="*/ 1872 w 2666"/>
                    <a:gd name="T51" fmla="*/ 56 h 2170"/>
                    <a:gd name="T52" fmla="*/ 1915 w 2666"/>
                    <a:gd name="T53" fmla="*/ 70 h 2170"/>
                    <a:gd name="T54" fmla="*/ 1943 w 2666"/>
                    <a:gd name="T55" fmla="*/ 85 h 2170"/>
                    <a:gd name="T56" fmla="*/ 1971 w 2666"/>
                    <a:gd name="T57" fmla="*/ 99 h 2170"/>
                    <a:gd name="T58" fmla="*/ 2014 w 2666"/>
                    <a:gd name="T59" fmla="*/ 127 h 2170"/>
                    <a:gd name="T60" fmla="*/ 2042 w 2666"/>
                    <a:gd name="T61" fmla="*/ 156 h 2170"/>
                    <a:gd name="T62" fmla="*/ 2056 w 2666"/>
                    <a:gd name="T63" fmla="*/ 170 h 2170"/>
                    <a:gd name="T64" fmla="*/ 2099 w 2666"/>
                    <a:gd name="T65" fmla="*/ 226 h 2170"/>
                    <a:gd name="T66" fmla="*/ 2127 w 2666"/>
                    <a:gd name="T67" fmla="*/ 269 h 2170"/>
                    <a:gd name="T68" fmla="*/ 2170 w 2666"/>
                    <a:gd name="T69" fmla="*/ 297 h 2170"/>
                    <a:gd name="T70" fmla="*/ 2212 w 2666"/>
                    <a:gd name="T71" fmla="*/ 340 h 2170"/>
                    <a:gd name="T72" fmla="*/ 2255 w 2666"/>
                    <a:gd name="T73" fmla="*/ 411 h 2170"/>
                    <a:gd name="T74" fmla="*/ 2283 w 2666"/>
                    <a:gd name="T75" fmla="*/ 453 h 2170"/>
                    <a:gd name="T76" fmla="*/ 2326 w 2666"/>
                    <a:gd name="T77" fmla="*/ 510 h 2170"/>
                    <a:gd name="T78" fmla="*/ 2354 w 2666"/>
                    <a:gd name="T79" fmla="*/ 553 h 2170"/>
                    <a:gd name="T80" fmla="*/ 2411 w 2666"/>
                    <a:gd name="T81" fmla="*/ 624 h 2170"/>
                    <a:gd name="T82" fmla="*/ 2439 w 2666"/>
                    <a:gd name="T83" fmla="*/ 680 h 2170"/>
                    <a:gd name="T84" fmla="*/ 2468 w 2666"/>
                    <a:gd name="T85" fmla="*/ 709 h 2170"/>
                    <a:gd name="T86" fmla="*/ 2496 w 2666"/>
                    <a:gd name="T87" fmla="*/ 765 h 2170"/>
                    <a:gd name="T88" fmla="*/ 2553 w 2666"/>
                    <a:gd name="T89" fmla="*/ 836 h 2170"/>
                    <a:gd name="T90" fmla="*/ 2581 w 2666"/>
                    <a:gd name="T91" fmla="*/ 879 h 2170"/>
                    <a:gd name="T92" fmla="*/ 2666 w 2666"/>
                    <a:gd name="T93" fmla="*/ 1007 h 2170"/>
                    <a:gd name="T94" fmla="*/ 2510 w 2666"/>
                    <a:gd name="T95" fmla="*/ 1120 h 2170"/>
                    <a:gd name="T96" fmla="*/ 2397 w 2666"/>
                    <a:gd name="T97" fmla="*/ 1205 h 2170"/>
                    <a:gd name="T98" fmla="*/ 2241 w 2666"/>
                    <a:gd name="T99" fmla="*/ 1304 h 2170"/>
                    <a:gd name="T100" fmla="*/ 2141 w 2666"/>
                    <a:gd name="T101" fmla="*/ 1375 h 2170"/>
                    <a:gd name="T102" fmla="*/ 2014 w 2666"/>
                    <a:gd name="T103" fmla="*/ 1446 h 2170"/>
                    <a:gd name="T104" fmla="*/ 1744 w 2666"/>
                    <a:gd name="T105" fmla="*/ 1588 h 2170"/>
                    <a:gd name="T106" fmla="*/ 1489 w 2666"/>
                    <a:gd name="T107" fmla="*/ 1730 h 2170"/>
                    <a:gd name="T108" fmla="*/ 1347 w 2666"/>
                    <a:gd name="T109" fmla="*/ 1787 h 2170"/>
                    <a:gd name="T110" fmla="*/ 1220 w 2666"/>
                    <a:gd name="T111" fmla="*/ 1844 h 2170"/>
                    <a:gd name="T112" fmla="*/ 1106 w 2666"/>
                    <a:gd name="T113" fmla="*/ 1900 h 2170"/>
                    <a:gd name="T114" fmla="*/ 539 w 2666"/>
                    <a:gd name="T115" fmla="*/ 2085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4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4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46" name="Freeform 45"/>
                <p:cNvSpPr>
                  <a:spLocks/>
                </p:cNvSpPr>
                <p:nvPr/>
              </p:nvSpPr>
              <p:spPr bwMode="auto">
                <a:xfrm>
                  <a:off x="6311" y="2169"/>
                  <a:ext cx="1475" cy="1512"/>
                </a:xfrm>
                <a:custGeom>
                  <a:avLst/>
                  <a:gdLst>
                    <a:gd name="T0" fmla="*/ 894 w 1475"/>
                    <a:gd name="T1" fmla="*/ 48 h 1603"/>
                    <a:gd name="T2" fmla="*/ 964 w 1475"/>
                    <a:gd name="T3" fmla="*/ 59 h 1603"/>
                    <a:gd name="T4" fmla="*/ 1021 w 1475"/>
                    <a:gd name="T5" fmla="*/ 119 h 1603"/>
                    <a:gd name="T6" fmla="*/ 1035 w 1475"/>
                    <a:gd name="T7" fmla="*/ 155 h 1603"/>
                    <a:gd name="T8" fmla="*/ 1035 w 1475"/>
                    <a:gd name="T9" fmla="*/ 214 h 1603"/>
                    <a:gd name="T10" fmla="*/ 1035 w 1475"/>
                    <a:gd name="T11" fmla="*/ 261 h 1603"/>
                    <a:gd name="T12" fmla="*/ 1021 w 1475"/>
                    <a:gd name="T13" fmla="*/ 309 h 1603"/>
                    <a:gd name="T14" fmla="*/ 1007 w 1475"/>
                    <a:gd name="T15" fmla="*/ 369 h 1603"/>
                    <a:gd name="T16" fmla="*/ 979 w 1475"/>
                    <a:gd name="T17" fmla="*/ 405 h 1603"/>
                    <a:gd name="T18" fmla="*/ 1007 w 1475"/>
                    <a:gd name="T19" fmla="*/ 464 h 1603"/>
                    <a:gd name="T20" fmla="*/ 1064 w 1475"/>
                    <a:gd name="T21" fmla="*/ 392 h 1603"/>
                    <a:gd name="T22" fmla="*/ 1120 w 1475"/>
                    <a:gd name="T23" fmla="*/ 357 h 1603"/>
                    <a:gd name="T24" fmla="*/ 1191 w 1475"/>
                    <a:gd name="T25" fmla="*/ 357 h 1603"/>
                    <a:gd name="T26" fmla="*/ 1248 w 1475"/>
                    <a:gd name="T27" fmla="*/ 369 h 1603"/>
                    <a:gd name="T28" fmla="*/ 1305 w 1475"/>
                    <a:gd name="T29" fmla="*/ 369 h 1603"/>
                    <a:gd name="T30" fmla="*/ 1404 w 1475"/>
                    <a:gd name="T31" fmla="*/ 346 h 1603"/>
                    <a:gd name="T32" fmla="*/ 1475 w 1475"/>
                    <a:gd name="T33" fmla="*/ 346 h 1603"/>
                    <a:gd name="T34" fmla="*/ 1461 w 1475"/>
                    <a:gd name="T35" fmla="*/ 405 h 1603"/>
                    <a:gd name="T36" fmla="*/ 1418 w 1475"/>
                    <a:gd name="T37" fmla="*/ 524 h 1603"/>
                    <a:gd name="T38" fmla="*/ 1248 w 1475"/>
                    <a:gd name="T39" fmla="*/ 607 h 1603"/>
                    <a:gd name="T40" fmla="*/ 1177 w 1475"/>
                    <a:gd name="T41" fmla="*/ 607 h 1603"/>
                    <a:gd name="T42" fmla="*/ 1177 w 1475"/>
                    <a:gd name="T43" fmla="*/ 619 h 1603"/>
                    <a:gd name="T44" fmla="*/ 1248 w 1475"/>
                    <a:gd name="T45" fmla="*/ 667 h 1603"/>
                    <a:gd name="T46" fmla="*/ 1291 w 1475"/>
                    <a:gd name="T47" fmla="*/ 702 h 1603"/>
                    <a:gd name="T48" fmla="*/ 1234 w 1475"/>
                    <a:gd name="T49" fmla="*/ 774 h 1603"/>
                    <a:gd name="T50" fmla="*/ 1149 w 1475"/>
                    <a:gd name="T51" fmla="*/ 822 h 1603"/>
                    <a:gd name="T52" fmla="*/ 1064 w 1475"/>
                    <a:gd name="T53" fmla="*/ 881 h 1603"/>
                    <a:gd name="T54" fmla="*/ 1007 w 1475"/>
                    <a:gd name="T55" fmla="*/ 929 h 1603"/>
                    <a:gd name="T56" fmla="*/ 950 w 1475"/>
                    <a:gd name="T57" fmla="*/ 929 h 1603"/>
                    <a:gd name="T58" fmla="*/ 908 w 1475"/>
                    <a:gd name="T59" fmla="*/ 940 h 1603"/>
                    <a:gd name="T60" fmla="*/ 879 w 1475"/>
                    <a:gd name="T61" fmla="*/ 989 h 1603"/>
                    <a:gd name="T62" fmla="*/ 794 w 1475"/>
                    <a:gd name="T63" fmla="*/ 1155 h 1603"/>
                    <a:gd name="T64" fmla="*/ 738 w 1475"/>
                    <a:gd name="T65" fmla="*/ 1250 h 1603"/>
                    <a:gd name="T66" fmla="*/ 624 w 1475"/>
                    <a:gd name="T67" fmla="*/ 1309 h 1603"/>
                    <a:gd name="T68" fmla="*/ 567 w 1475"/>
                    <a:gd name="T69" fmla="*/ 1309 h 1603"/>
                    <a:gd name="T70" fmla="*/ 496 w 1475"/>
                    <a:gd name="T71" fmla="*/ 1286 h 1603"/>
                    <a:gd name="T72" fmla="*/ 511 w 1475"/>
                    <a:gd name="T73" fmla="*/ 1309 h 1603"/>
                    <a:gd name="T74" fmla="*/ 525 w 1475"/>
                    <a:gd name="T75" fmla="*/ 1322 h 1603"/>
                    <a:gd name="T76" fmla="*/ 454 w 1475"/>
                    <a:gd name="T77" fmla="*/ 1309 h 1603"/>
                    <a:gd name="T78" fmla="*/ 411 w 1475"/>
                    <a:gd name="T79" fmla="*/ 1309 h 1603"/>
                    <a:gd name="T80" fmla="*/ 284 w 1475"/>
                    <a:gd name="T81" fmla="*/ 1322 h 1603"/>
                    <a:gd name="T82" fmla="*/ 184 w 1475"/>
                    <a:gd name="T83" fmla="*/ 1345 h 1603"/>
                    <a:gd name="T84" fmla="*/ 14 w 1475"/>
                    <a:gd name="T85" fmla="*/ 1167 h 1603"/>
                    <a:gd name="T86" fmla="*/ 43 w 1475"/>
                    <a:gd name="T87" fmla="*/ 702 h 1603"/>
                    <a:gd name="T88" fmla="*/ 57 w 1475"/>
                    <a:gd name="T89" fmla="*/ 392 h 1603"/>
                    <a:gd name="T90" fmla="*/ 142 w 1475"/>
                    <a:gd name="T91" fmla="*/ 239 h 1603"/>
                    <a:gd name="T92" fmla="*/ 326 w 1475"/>
                    <a:gd name="T93" fmla="*/ 227 h 1603"/>
                    <a:gd name="T94" fmla="*/ 369 w 1475"/>
                    <a:gd name="T95" fmla="*/ 417 h 1603"/>
                    <a:gd name="T96" fmla="*/ 411 w 1475"/>
                    <a:gd name="T97" fmla="*/ 489 h 1603"/>
                    <a:gd name="T98" fmla="*/ 496 w 1475"/>
                    <a:gd name="T99" fmla="*/ 548 h 1603"/>
                    <a:gd name="T100" fmla="*/ 567 w 1475"/>
                    <a:gd name="T101" fmla="*/ 511 h 1603"/>
                    <a:gd name="T102" fmla="*/ 610 w 1475"/>
                    <a:gd name="T103" fmla="*/ 381 h 1603"/>
                    <a:gd name="T104" fmla="*/ 638 w 1475"/>
                    <a:gd name="T105" fmla="*/ 298 h 1603"/>
                    <a:gd name="T106" fmla="*/ 596 w 1475"/>
                    <a:gd name="T107" fmla="*/ 227 h 1603"/>
                    <a:gd name="T108" fmla="*/ 695 w 1475"/>
                    <a:gd name="T109" fmla="*/ 227 h 1603"/>
                    <a:gd name="T110" fmla="*/ 879 w 1475"/>
                    <a:gd name="T111" fmla="*/ 239 h 1603"/>
                    <a:gd name="T112" fmla="*/ 908 w 1475"/>
                    <a:gd name="T113" fmla="*/ 179 h 1603"/>
                    <a:gd name="T114" fmla="*/ 851 w 1475"/>
                    <a:gd name="T115" fmla="*/ 167 h 1603"/>
                    <a:gd name="T116" fmla="*/ 894 w 1475"/>
                    <a:gd name="T117" fmla="*/ 155 h 1603"/>
                    <a:gd name="T118" fmla="*/ 865 w 1475"/>
                    <a:gd name="T119" fmla="*/ 131 h 1603"/>
                    <a:gd name="T120" fmla="*/ 894 w 1475"/>
                    <a:gd name="T121" fmla="*/ 83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47" name="Freeform 44"/>
                <p:cNvSpPr>
                  <a:spLocks/>
                </p:cNvSpPr>
                <p:nvPr/>
              </p:nvSpPr>
              <p:spPr bwMode="auto">
                <a:xfrm>
                  <a:off x="4381" y="4116"/>
                  <a:ext cx="994" cy="1317"/>
                </a:xfrm>
                <a:custGeom>
                  <a:avLst/>
                  <a:gdLst>
                    <a:gd name="T0" fmla="*/ 965 w 993"/>
                    <a:gd name="T1" fmla="*/ 156 h 1319"/>
                    <a:gd name="T2" fmla="*/ 950 w 993"/>
                    <a:gd name="T3" fmla="*/ 212 h 1319"/>
                    <a:gd name="T4" fmla="*/ 894 w 993"/>
                    <a:gd name="T5" fmla="*/ 382 h 1319"/>
                    <a:gd name="T6" fmla="*/ 880 w 993"/>
                    <a:gd name="T7" fmla="*/ 425 h 1319"/>
                    <a:gd name="T8" fmla="*/ 865 w 993"/>
                    <a:gd name="T9" fmla="*/ 496 h 1319"/>
                    <a:gd name="T10" fmla="*/ 851 w 993"/>
                    <a:gd name="T11" fmla="*/ 567 h 1319"/>
                    <a:gd name="T12" fmla="*/ 837 w 993"/>
                    <a:gd name="T13" fmla="*/ 595 h 1319"/>
                    <a:gd name="T14" fmla="*/ 837 w 993"/>
                    <a:gd name="T15" fmla="*/ 624 h 1319"/>
                    <a:gd name="T16" fmla="*/ 823 w 993"/>
                    <a:gd name="T17" fmla="*/ 652 h 1319"/>
                    <a:gd name="T18" fmla="*/ 809 w 993"/>
                    <a:gd name="T19" fmla="*/ 723 h 1319"/>
                    <a:gd name="T20" fmla="*/ 780 w 993"/>
                    <a:gd name="T21" fmla="*/ 794 h 1319"/>
                    <a:gd name="T22" fmla="*/ 780 w 993"/>
                    <a:gd name="T23" fmla="*/ 836 h 1319"/>
                    <a:gd name="T24" fmla="*/ 766 w 993"/>
                    <a:gd name="T25" fmla="*/ 865 h 1319"/>
                    <a:gd name="T26" fmla="*/ 766 w 993"/>
                    <a:gd name="T27" fmla="*/ 893 h 1319"/>
                    <a:gd name="T28" fmla="*/ 752 w 993"/>
                    <a:gd name="T29" fmla="*/ 907 h 1319"/>
                    <a:gd name="T30" fmla="*/ 752 w 993"/>
                    <a:gd name="T31" fmla="*/ 936 h 1319"/>
                    <a:gd name="T32" fmla="*/ 738 w 993"/>
                    <a:gd name="T33" fmla="*/ 950 h 1319"/>
                    <a:gd name="T34" fmla="*/ 738 w 993"/>
                    <a:gd name="T35" fmla="*/ 964 h 1319"/>
                    <a:gd name="T36" fmla="*/ 738 w 993"/>
                    <a:gd name="T37" fmla="*/ 992 h 1319"/>
                    <a:gd name="T38" fmla="*/ 724 w 993"/>
                    <a:gd name="T39" fmla="*/ 1021 h 1319"/>
                    <a:gd name="T40" fmla="*/ 724 w 993"/>
                    <a:gd name="T41" fmla="*/ 1035 h 1319"/>
                    <a:gd name="T42" fmla="*/ 709 w 993"/>
                    <a:gd name="T43" fmla="*/ 1063 h 1319"/>
                    <a:gd name="T44" fmla="*/ 695 w 993"/>
                    <a:gd name="T45" fmla="*/ 1106 h 1319"/>
                    <a:gd name="T46" fmla="*/ 695 w 993"/>
                    <a:gd name="T47" fmla="*/ 1134 h 1319"/>
                    <a:gd name="T48" fmla="*/ 681 w 993"/>
                    <a:gd name="T49" fmla="*/ 1163 h 1319"/>
                    <a:gd name="T50" fmla="*/ 653 w 993"/>
                    <a:gd name="T51" fmla="*/ 1191 h 1319"/>
                    <a:gd name="T52" fmla="*/ 624 w 993"/>
                    <a:gd name="T53" fmla="*/ 1219 h 1319"/>
                    <a:gd name="T54" fmla="*/ 596 w 993"/>
                    <a:gd name="T55" fmla="*/ 1262 h 1319"/>
                    <a:gd name="T56" fmla="*/ 596 w 993"/>
                    <a:gd name="T57" fmla="*/ 1276 h 1319"/>
                    <a:gd name="T58" fmla="*/ 568 w 993"/>
                    <a:gd name="T59" fmla="*/ 1290 h 1319"/>
                    <a:gd name="T60" fmla="*/ 553 w 993"/>
                    <a:gd name="T61" fmla="*/ 1304 h 1319"/>
                    <a:gd name="T62" fmla="*/ 525 w 993"/>
                    <a:gd name="T63" fmla="*/ 1319 h 1319"/>
                    <a:gd name="T64" fmla="*/ 497 w 993"/>
                    <a:gd name="T65" fmla="*/ 1319 h 1319"/>
                    <a:gd name="T66" fmla="*/ 468 w 993"/>
                    <a:gd name="T67" fmla="*/ 1319 h 1319"/>
                    <a:gd name="T68" fmla="*/ 426 w 993"/>
                    <a:gd name="T69" fmla="*/ 1319 h 1319"/>
                    <a:gd name="T70" fmla="*/ 397 w 993"/>
                    <a:gd name="T71" fmla="*/ 1319 h 1319"/>
                    <a:gd name="T72" fmla="*/ 241 w 993"/>
                    <a:gd name="T73" fmla="*/ 1262 h 1319"/>
                    <a:gd name="T74" fmla="*/ 213 w 993"/>
                    <a:gd name="T75" fmla="*/ 1262 h 1319"/>
                    <a:gd name="T76" fmla="*/ 156 w 993"/>
                    <a:gd name="T77" fmla="*/ 1234 h 1319"/>
                    <a:gd name="T78" fmla="*/ 114 w 993"/>
                    <a:gd name="T79" fmla="*/ 1219 h 1319"/>
                    <a:gd name="T80" fmla="*/ 100 w 993"/>
                    <a:gd name="T81" fmla="*/ 1219 h 1319"/>
                    <a:gd name="T82" fmla="*/ 85 w 993"/>
                    <a:gd name="T83" fmla="*/ 1219 h 1319"/>
                    <a:gd name="T84" fmla="*/ 57 w 993"/>
                    <a:gd name="T85" fmla="*/ 1205 h 1319"/>
                    <a:gd name="T86" fmla="*/ 14 w 993"/>
                    <a:gd name="T87" fmla="*/ 1191 h 1319"/>
                    <a:gd name="T88" fmla="*/ 0 w 993"/>
                    <a:gd name="T89" fmla="*/ 1177 h 1319"/>
                    <a:gd name="T90" fmla="*/ 57 w 993"/>
                    <a:gd name="T91" fmla="*/ 1021 h 1319"/>
                    <a:gd name="T92" fmla="*/ 57 w 993"/>
                    <a:gd name="T93" fmla="*/ 978 h 1319"/>
                    <a:gd name="T94" fmla="*/ 128 w 993"/>
                    <a:gd name="T95" fmla="*/ 964 h 1319"/>
                    <a:gd name="T96" fmla="*/ 156 w 993"/>
                    <a:gd name="T97" fmla="*/ 751 h 1319"/>
                    <a:gd name="T98" fmla="*/ 170 w 993"/>
                    <a:gd name="T99" fmla="*/ 680 h 1319"/>
                    <a:gd name="T100" fmla="*/ 185 w 993"/>
                    <a:gd name="T101" fmla="*/ 468 h 1319"/>
                    <a:gd name="T102" fmla="*/ 284 w 993"/>
                    <a:gd name="T103" fmla="*/ 397 h 1319"/>
                    <a:gd name="T104" fmla="*/ 383 w 993"/>
                    <a:gd name="T105" fmla="*/ 411 h 1319"/>
                    <a:gd name="T106" fmla="*/ 440 w 993"/>
                    <a:gd name="T107" fmla="*/ 411 h 1319"/>
                    <a:gd name="T108" fmla="*/ 511 w 993"/>
                    <a:gd name="T109" fmla="*/ 198 h 1319"/>
                    <a:gd name="T110" fmla="*/ 539 w 993"/>
                    <a:gd name="T111" fmla="*/ 0 h 1319"/>
                    <a:gd name="T112" fmla="*/ 738 w 993"/>
                    <a:gd name="T113" fmla="*/ 28 h 1319"/>
                    <a:gd name="T114" fmla="*/ 809 w 993"/>
                    <a:gd name="T115" fmla="*/ 42 h 1319"/>
                    <a:gd name="T116" fmla="*/ 922 w 993"/>
                    <a:gd name="T117" fmla="*/ 56 h 1319"/>
                    <a:gd name="T118" fmla="*/ 979 w 993"/>
                    <a:gd name="T119" fmla="*/ 85 h 1319"/>
                    <a:gd name="T120" fmla="*/ 979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4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pattFill prst="divot">
                  <a:fgClr>
                    <a:srgbClr val="FF66FF"/>
                  </a:fgClr>
                  <a:bgClr>
                    <a:srgbClr val="FFFFFF"/>
                  </a:bgClr>
                </a:pattFill>
                <a:ln w="0">
                  <a:solidFill>
                    <a:srgbClr val="333333"/>
                  </a:solidFill>
                  <a:round/>
                  <a:headEnd/>
                  <a:tailEnd/>
                </a:ln>
              </p:spPr>
              <p:txBody>
                <a:bodyPr/>
                <a:lstStyle/>
                <a:p>
                  <a:endParaRPr lang="ja-JP" altLang="en-US"/>
                </a:p>
              </p:txBody>
            </p:sp>
            <p:sp>
              <p:nvSpPr>
                <p:cNvPr id="4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50" name="Freeform 41"/>
                <p:cNvSpPr>
                  <a:spLocks/>
                </p:cNvSpPr>
                <p:nvPr/>
              </p:nvSpPr>
              <p:spPr bwMode="auto">
                <a:xfrm>
                  <a:off x="5262" y="3773"/>
                  <a:ext cx="1205" cy="832"/>
                </a:xfrm>
                <a:custGeom>
                  <a:avLst/>
                  <a:gdLst>
                    <a:gd name="T0" fmla="*/ 723 w 1205"/>
                    <a:gd name="T1" fmla="*/ 99 h 865"/>
                    <a:gd name="T2" fmla="*/ 751 w 1205"/>
                    <a:gd name="T3" fmla="*/ 112 h 865"/>
                    <a:gd name="T4" fmla="*/ 822 w 1205"/>
                    <a:gd name="T5" fmla="*/ 112 h 865"/>
                    <a:gd name="T6" fmla="*/ 865 w 1205"/>
                    <a:gd name="T7" fmla="*/ 124 h 865"/>
                    <a:gd name="T8" fmla="*/ 936 w 1205"/>
                    <a:gd name="T9" fmla="*/ 148 h 865"/>
                    <a:gd name="T10" fmla="*/ 1021 w 1205"/>
                    <a:gd name="T11" fmla="*/ 173 h 865"/>
                    <a:gd name="T12" fmla="*/ 1205 w 1205"/>
                    <a:gd name="T13" fmla="*/ 223 h 865"/>
                    <a:gd name="T14" fmla="*/ 1191 w 1205"/>
                    <a:gd name="T15" fmla="*/ 272 h 865"/>
                    <a:gd name="T16" fmla="*/ 1205 w 1205"/>
                    <a:gd name="T17" fmla="*/ 285 h 865"/>
                    <a:gd name="T18" fmla="*/ 1205 w 1205"/>
                    <a:gd name="T19" fmla="*/ 310 h 865"/>
                    <a:gd name="T20" fmla="*/ 1191 w 1205"/>
                    <a:gd name="T21" fmla="*/ 347 h 865"/>
                    <a:gd name="T22" fmla="*/ 1177 w 1205"/>
                    <a:gd name="T23" fmla="*/ 384 h 865"/>
                    <a:gd name="T24" fmla="*/ 1163 w 1205"/>
                    <a:gd name="T25" fmla="*/ 421 h 865"/>
                    <a:gd name="T26" fmla="*/ 1163 w 1205"/>
                    <a:gd name="T27" fmla="*/ 495 h 865"/>
                    <a:gd name="T28" fmla="*/ 1163 w 1205"/>
                    <a:gd name="T29" fmla="*/ 532 h 865"/>
                    <a:gd name="T30" fmla="*/ 1148 w 1205"/>
                    <a:gd name="T31" fmla="*/ 557 h 865"/>
                    <a:gd name="T32" fmla="*/ 1134 w 1205"/>
                    <a:gd name="T33" fmla="*/ 607 h 865"/>
                    <a:gd name="T34" fmla="*/ 992 w 1205"/>
                    <a:gd name="T35" fmla="*/ 656 h 865"/>
                    <a:gd name="T36" fmla="*/ 950 w 1205"/>
                    <a:gd name="T37" fmla="*/ 755 h 865"/>
                    <a:gd name="T38" fmla="*/ 921 w 1205"/>
                    <a:gd name="T39" fmla="*/ 743 h 865"/>
                    <a:gd name="T40" fmla="*/ 893 w 1205"/>
                    <a:gd name="T41" fmla="*/ 743 h 865"/>
                    <a:gd name="T42" fmla="*/ 851 w 1205"/>
                    <a:gd name="T43" fmla="*/ 743 h 865"/>
                    <a:gd name="T44" fmla="*/ 822 w 1205"/>
                    <a:gd name="T45" fmla="*/ 743 h 865"/>
                    <a:gd name="T46" fmla="*/ 765 w 1205"/>
                    <a:gd name="T47" fmla="*/ 731 h 865"/>
                    <a:gd name="T48" fmla="*/ 737 w 1205"/>
                    <a:gd name="T49" fmla="*/ 731 h 865"/>
                    <a:gd name="T50" fmla="*/ 723 w 1205"/>
                    <a:gd name="T51" fmla="*/ 731 h 865"/>
                    <a:gd name="T52" fmla="*/ 680 w 1205"/>
                    <a:gd name="T53" fmla="*/ 731 h 865"/>
                    <a:gd name="T54" fmla="*/ 652 w 1205"/>
                    <a:gd name="T55" fmla="*/ 718 h 865"/>
                    <a:gd name="T56" fmla="*/ 581 w 1205"/>
                    <a:gd name="T57" fmla="*/ 718 h 865"/>
                    <a:gd name="T58" fmla="*/ 496 w 1205"/>
                    <a:gd name="T59" fmla="*/ 705 h 865"/>
                    <a:gd name="T60" fmla="*/ 468 w 1205"/>
                    <a:gd name="T61" fmla="*/ 705 h 865"/>
                    <a:gd name="T62" fmla="*/ 425 w 1205"/>
                    <a:gd name="T63" fmla="*/ 705 h 865"/>
                    <a:gd name="T64" fmla="*/ 397 w 1205"/>
                    <a:gd name="T65" fmla="*/ 705 h 865"/>
                    <a:gd name="T66" fmla="*/ 312 w 1205"/>
                    <a:gd name="T67" fmla="*/ 693 h 865"/>
                    <a:gd name="T68" fmla="*/ 283 w 1205"/>
                    <a:gd name="T69" fmla="*/ 693 h 865"/>
                    <a:gd name="T70" fmla="*/ 198 w 1205"/>
                    <a:gd name="T71" fmla="*/ 705 h 865"/>
                    <a:gd name="T72" fmla="*/ 113 w 1205"/>
                    <a:gd name="T73" fmla="*/ 705 h 865"/>
                    <a:gd name="T74" fmla="*/ 85 w 1205"/>
                    <a:gd name="T75" fmla="*/ 705 h 865"/>
                    <a:gd name="T76" fmla="*/ 70 w 1205"/>
                    <a:gd name="T77" fmla="*/ 705 h 865"/>
                    <a:gd name="T78" fmla="*/ 42 w 1205"/>
                    <a:gd name="T79" fmla="*/ 705 h 865"/>
                    <a:gd name="T80" fmla="*/ 14 w 1205"/>
                    <a:gd name="T81" fmla="*/ 705 h 865"/>
                    <a:gd name="T82" fmla="*/ 0 w 1205"/>
                    <a:gd name="T83" fmla="*/ 681 h 865"/>
                    <a:gd name="T84" fmla="*/ 28 w 1205"/>
                    <a:gd name="T85" fmla="*/ 631 h 865"/>
                    <a:gd name="T86" fmla="*/ 85 w 1205"/>
                    <a:gd name="T87" fmla="*/ 458 h 865"/>
                    <a:gd name="T88" fmla="*/ 99 w 1205"/>
                    <a:gd name="T89" fmla="*/ 396 h 865"/>
                    <a:gd name="T90" fmla="*/ 113 w 1205"/>
                    <a:gd name="T91" fmla="*/ 359 h 865"/>
                    <a:gd name="T92" fmla="*/ 141 w 1205"/>
                    <a:gd name="T93" fmla="*/ 248 h 865"/>
                    <a:gd name="T94" fmla="*/ 141 w 1205"/>
                    <a:gd name="T95" fmla="*/ 210 h 865"/>
                    <a:gd name="T96" fmla="*/ 141 w 1205"/>
                    <a:gd name="T97" fmla="*/ 173 h 865"/>
                    <a:gd name="T98" fmla="*/ 141 w 1205"/>
                    <a:gd name="T99" fmla="*/ 148 h 865"/>
                    <a:gd name="T100" fmla="*/ 141 w 1205"/>
                    <a:gd name="T101" fmla="*/ 99 h 865"/>
                    <a:gd name="T102" fmla="*/ 269 w 1205"/>
                    <a:gd name="T103" fmla="*/ 86 h 865"/>
                    <a:gd name="T104" fmla="*/ 354 w 1205"/>
                    <a:gd name="T105" fmla="*/ 86 h 865"/>
                    <a:gd name="T106" fmla="*/ 368 w 1205"/>
                    <a:gd name="T107" fmla="*/ 62 h 865"/>
                    <a:gd name="T108" fmla="*/ 368 w 1205"/>
                    <a:gd name="T109" fmla="*/ 13 h 865"/>
                    <a:gd name="T110" fmla="*/ 581 w 1205"/>
                    <a:gd name="T111" fmla="*/ 86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5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pattFill prst="ltUpDiag">
                  <a:fgClr>
                    <a:srgbClr val="FFFF00"/>
                  </a:fgClr>
                  <a:bgClr>
                    <a:srgbClr val="FFFFFF"/>
                  </a:bgClr>
                </a:pattFill>
                <a:ln w="9525">
                  <a:solidFill>
                    <a:srgbClr val="333333"/>
                  </a:solidFill>
                  <a:round/>
                  <a:headEnd/>
                  <a:tailEnd/>
                </a:ln>
              </p:spPr>
              <p:txBody>
                <a:bodyPr/>
                <a:lstStyle/>
                <a:p>
                  <a:endParaRPr lang="ja-JP" altLang="en-US"/>
                </a:p>
              </p:txBody>
            </p:sp>
            <p:sp>
              <p:nvSpPr>
                <p:cNvPr id="52" name="Freeform 39"/>
                <p:cNvSpPr>
                  <a:spLocks/>
                </p:cNvSpPr>
                <p:nvPr/>
              </p:nvSpPr>
              <p:spPr bwMode="auto">
                <a:xfrm>
                  <a:off x="2779" y="2823"/>
                  <a:ext cx="1065" cy="1148"/>
                </a:xfrm>
                <a:custGeom>
                  <a:avLst/>
                  <a:gdLst>
                    <a:gd name="T0" fmla="*/ 610 w 1063"/>
                    <a:gd name="T1" fmla="*/ 212 h 1149"/>
                    <a:gd name="T2" fmla="*/ 638 w 1063"/>
                    <a:gd name="T3" fmla="*/ 227 h 1149"/>
                    <a:gd name="T4" fmla="*/ 652 w 1063"/>
                    <a:gd name="T5" fmla="*/ 241 h 1149"/>
                    <a:gd name="T6" fmla="*/ 766 w 1063"/>
                    <a:gd name="T7" fmla="*/ 297 h 1149"/>
                    <a:gd name="T8" fmla="*/ 822 w 1063"/>
                    <a:gd name="T9" fmla="*/ 283 h 1149"/>
                    <a:gd name="T10" fmla="*/ 893 w 1063"/>
                    <a:gd name="T11" fmla="*/ 241 h 1149"/>
                    <a:gd name="T12" fmla="*/ 950 w 1063"/>
                    <a:gd name="T13" fmla="*/ 198 h 1149"/>
                    <a:gd name="T14" fmla="*/ 1049 w 1063"/>
                    <a:gd name="T15" fmla="*/ 184 h 1149"/>
                    <a:gd name="T16" fmla="*/ 1049 w 1063"/>
                    <a:gd name="T17" fmla="*/ 198 h 1149"/>
                    <a:gd name="T18" fmla="*/ 1035 w 1063"/>
                    <a:gd name="T19" fmla="*/ 241 h 1149"/>
                    <a:gd name="T20" fmla="*/ 1021 w 1063"/>
                    <a:gd name="T21" fmla="*/ 283 h 1149"/>
                    <a:gd name="T22" fmla="*/ 1007 w 1063"/>
                    <a:gd name="T23" fmla="*/ 297 h 1149"/>
                    <a:gd name="T24" fmla="*/ 1007 w 1063"/>
                    <a:gd name="T25" fmla="*/ 340 h 1149"/>
                    <a:gd name="T26" fmla="*/ 1007 w 1063"/>
                    <a:gd name="T27" fmla="*/ 368 h 1149"/>
                    <a:gd name="T28" fmla="*/ 1021 w 1063"/>
                    <a:gd name="T29" fmla="*/ 397 h 1149"/>
                    <a:gd name="T30" fmla="*/ 1049 w 1063"/>
                    <a:gd name="T31" fmla="*/ 524 h 1149"/>
                    <a:gd name="T32" fmla="*/ 1063 w 1063"/>
                    <a:gd name="T33" fmla="*/ 567 h 1149"/>
                    <a:gd name="T34" fmla="*/ 1021 w 1063"/>
                    <a:gd name="T35" fmla="*/ 581 h 1149"/>
                    <a:gd name="T36" fmla="*/ 978 w 1063"/>
                    <a:gd name="T37" fmla="*/ 610 h 1149"/>
                    <a:gd name="T38" fmla="*/ 964 w 1063"/>
                    <a:gd name="T39" fmla="*/ 624 h 1149"/>
                    <a:gd name="T40" fmla="*/ 922 w 1063"/>
                    <a:gd name="T41" fmla="*/ 652 h 1149"/>
                    <a:gd name="T42" fmla="*/ 879 w 1063"/>
                    <a:gd name="T43" fmla="*/ 695 h 1149"/>
                    <a:gd name="T44" fmla="*/ 780 w 1063"/>
                    <a:gd name="T45" fmla="*/ 808 h 1149"/>
                    <a:gd name="T46" fmla="*/ 737 w 1063"/>
                    <a:gd name="T47" fmla="*/ 879 h 1149"/>
                    <a:gd name="T48" fmla="*/ 709 w 1063"/>
                    <a:gd name="T49" fmla="*/ 922 h 1149"/>
                    <a:gd name="T50" fmla="*/ 496 w 1063"/>
                    <a:gd name="T51" fmla="*/ 1092 h 1149"/>
                    <a:gd name="T52" fmla="*/ 368 w 1063"/>
                    <a:gd name="T53" fmla="*/ 1149 h 1149"/>
                    <a:gd name="T54" fmla="*/ 340 w 1063"/>
                    <a:gd name="T55" fmla="*/ 1092 h 1149"/>
                    <a:gd name="T56" fmla="*/ 255 w 1063"/>
                    <a:gd name="T57" fmla="*/ 978 h 1149"/>
                    <a:gd name="T58" fmla="*/ 241 w 1063"/>
                    <a:gd name="T59" fmla="*/ 950 h 1149"/>
                    <a:gd name="T60" fmla="*/ 241 w 1063"/>
                    <a:gd name="T61" fmla="*/ 950 h 1149"/>
                    <a:gd name="T62" fmla="*/ 241 w 1063"/>
                    <a:gd name="T63" fmla="*/ 936 h 1149"/>
                    <a:gd name="T64" fmla="*/ 227 w 1063"/>
                    <a:gd name="T65" fmla="*/ 922 h 1149"/>
                    <a:gd name="T66" fmla="*/ 227 w 1063"/>
                    <a:gd name="T67" fmla="*/ 922 h 1149"/>
                    <a:gd name="T68" fmla="*/ 212 w 1063"/>
                    <a:gd name="T69" fmla="*/ 907 h 1149"/>
                    <a:gd name="T70" fmla="*/ 170 w 1063"/>
                    <a:gd name="T71" fmla="*/ 879 h 1149"/>
                    <a:gd name="T72" fmla="*/ 113 w 1063"/>
                    <a:gd name="T73" fmla="*/ 879 h 1149"/>
                    <a:gd name="T74" fmla="*/ 71 w 1063"/>
                    <a:gd name="T75" fmla="*/ 865 h 1149"/>
                    <a:gd name="T76" fmla="*/ 14 w 1063"/>
                    <a:gd name="T77" fmla="*/ 851 h 1149"/>
                    <a:gd name="T78" fmla="*/ 14 w 1063"/>
                    <a:gd name="T79" fmla="*/ 822 h 1149"/>
                    <a:gd name="T80" fmla="*/ 28 w 1063"/>
                    <a:gd name="T81" fmla="*/ 766 h 1149"/>
                    <a:gd name="T82" fmla="*/ 71 w 1063"/>
                    <a:gd name="T83" fmla="*/ 638 h 1149"/>
                    <a:gd name="T84" fmla="*/ 56 w 1063"/>
                    <a:gd name="T85" fmla="*/ 581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68 w 1063"/>
                    <a:gd name="T103" fmla="*/ 42 h 1149"/>
                    <a:gd name="T104" fmla="*/ 439 w 1063"/>
                    <a:gd name="T105" fmla="*/ 0 h 1149"/>
                    <a:gd name="T106" fmla="*/ 496 w 1063"/>
                    <a:gd name="T107" fmla="*/ 71 h 1149"/>
                    <a:gd name="T108" fmla="*/ 524 w 1063"/>
                    <a:gd name="T109" fmla="*/ 113 h 1149"/>
                    <a:gd name="T110" fmla="*/ 539 w 1063"/>
                    <a:gd name="T111" fmla="*/ 127 h 1149"/>
                    <a:gd name="T112" fmla="*/ 567 w 1063"/>
                    <a:gd name="T113" fmla="*/ 156 h 1149"/>
                    <a:gd name="T114" fmla="*/ 567 w 1063"/>
                    <a:gd name="T115" fmla="*/ 156 h 1149"/>
                    <a:gd name="T116" fmla="*/ 581 w 1063"/>
                    <a:gd name="T117" fmla="*/ 184 h 1149"/>
                    <a:gd name="T118" fmla="*/ 610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5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5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pattFill prst="divot">
                  <a:fgClr>
                    <a:srgbClr val="FF66FF"/>
                  </a:fgClr>
                  <a:bgClr>
                    <a:srgbClr val="FFFFFF"/>
                  </a:bgClr>
                </a:pattFill>
                <a:ln w="9525">
                  <a:solidFill>
                    <a:srgbClr val="333333"/>
                  </a:solidFill>
                  <a:round/>
                  <a:headEnd/>
                  <a:tailEnd/>
                </a:ln>
              </p:spPr>
              <p:txBody>
                <a:bodyPr/>
                <a:lstStyle/>
                <a:p>
                  <a:endParaRPr lang="ja-JP" altLang="en-US"/>
                </a:p>
              </p:txBody>
            </p:sp>
            <p:sp>
              <p:nvSpPr>
                <p:cNvPr id="5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pattFill prst="ltUpDiag">
                  <a:fgClr>
                    <a:srgbClr val="FFFF00"/>
                  </a:fgClr>
                  <a:bgClr>
                    <a:srgbClr val="FFFFFF"/>
                  </a:bgClr>
                </a:pattFill>
                <a:ln w="9525">
                  <a:solidFill>
                    <a:srgbClr val="333333"/>
                  </a:solidFill>
                  <a:round/>
                  <a:headEnd/>
                  <a:tailEnd/>
                </a:ln>
              </p:spPr>
              <p:txBody>
                <a:bodyPr/>
                <a:lstStyle/>
                <a:p>
                  <a:endParaRPr lang="ja-JP" altLang="en-US"/>
                </a:p>
              </p:txBody>
            </p:sp>
            <p:sp>
              <p:nvSpPr>
                <p:cNvPr id="5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grpSp>
          <p:sp>
            <p:nvSpPr>
              <p:cNvPr id="8" name="Text Box 33"/>
              <p:cNvSpPr txBox="1">
                <a:spLocks noChangeArrowheads="1"/>
              </p:cNvSpPr>
              <p:nvPr/>
            </p:nvSpPr>
            <p:spPr bwMode="auto">
              <a:xfrm>
                <a:off x="2740" y="1403"/>
                <a:ext cx="1119"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淀川区</a:t>
                </a:r>
                <a:endParaRPr lang="ja-JP" altLang="en-US" sz="1200" b="1" dirty="0" smtClean="0">
                  <a:latin typeface="Meiryo UI" pitchFamily="50" charset="-128"/>
                  <a:ea typeface="Meiryo UI" pitchFamily="50" charset="-128"/>
                  <a:cs typeface="Meiryo UI" pitchFamily="50" charset="-128"/>
                </a:endParaRPr>
              </a:p>
            </p:txBody>
          </p:sp>
          <p:sp>
            <p:nvSpPr>
              <p:cNvPr id="10" name="Text Box 32"/>
              <p:cNvSpPr txBox="1">
                <a:spLocks noChangeArrowheads="1"/>
              </p:cNvSpPr>
              <p:nvPr/>
            </p:nvSpPr>
            <p:spPr bwMode="auto">
              <a:xfrm>
                <a:off x="4302" y="952"/>
                <a:ext cx="1135"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東淀川区</a:t>
                </a:r>
                <a:endParaRPr lang="ja-JP" altLang="en-US" sz="1200" b="1" dirty="0" smtClean="0">
                  <a:latin typeface="Meiryo UI" pitchFamily="50" charset="-128"/>
                  <a:ea typeface="Meiryo UI" pitchFamily="50" charset="-128"/>
                  <a:cs typeface="Meiryo UI" pitchFamily="50" charset="-128"/>
                </a:endParaRPr>
              </a:p>
            </p:txBody>
          </p:sp>
          <p:sp>
            <p:nvSpPr>
              <p:cNvPr id="11" name="Text Box 31"/>
              <p:cNvSpPr txBox="1">
                <a:spLocks noChangeArrowheads="1"/>
              </p:cNvSpPr>
              <p:nvPr/>
            </p:nvSpPr>
            <p:spPr bwMode="auto">
              <a:xfrm>
                <a:off x="1228" y="2431"/>
                <a:ext cx="11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西淀川区</a:t>
                </a:r>
                <a:endParaRPr lang="ja-JP" altLang="en-US" sz="1200" b="1" dirty="0" smtClean="0">
                  <a:latin typeface="Meiryo UI" pitchFamily="50" charset="-128"/>
                  <a:ea typeface="Meiryo UI" pitchFamily="50" charset="-128"/>
                  <a:cs typeface="Meiryo UI" pitchFamily="50" charset="-128"/>
                </a:endParaRPr>
              </a:p>
            </p:txBody>
          </p:sp>
          <p:sp>
            <p:nvSpPr>
              <p:cNvPr id="12" name="Text Box 30"/>
              <p:cNvSpPr txBox="1">
                <a:spLocks noChangeArrowheads="1"/>
              </p:cNvSpPr>
              <p:nvPr/>
            </p:nvSpPr>
            <p:spPr bwMode="auto">
              <a:xfrm>
                <a:off x="2569" y="2511"/>
                <a:ext cx="90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福島区</a:t>
                </a:r>
                <a:endParaRPr lang="ja-JP" altLang="en-US" sz="1200" b="1" dirty="0" smtClean="0">
                  <a:latin typeface="Meiryo UI" pitchFamily="50" charset="-128"/>
                  <a:ea typeface="Meiryo UI" pitchFamily="50" charset="-128"/>
                  <a:cs typeface="Meiryo UI" pitchFamily="50" charset="-128"/>
                </a:endParaRPr>
              </a:p>
            </p:txBody>
          </p:sp>
          <p:sp>
            <p:nvSpPr>
              <p:cNvPr id="13" name="Text Box 29"/>
              <p:cNvSpPr txBox="1">
                <a:spLocks noChangeArrowheads="1"/>
              </p:cNvSpPr>
              <p:nvPr/>
            </p:nvSpPr>
            <p:spPr bwMode="auto">
              <a:xfrm>
                <a:off x="3255" y="2146"/>
                <a:ext cx="72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北区</a:t>
                </a:r>
                <a:endParaRPr lang="ja-JP" altLang="en-US" sz="1200" b="1" dirty="0" smtClean="0">
                  <a:latin typeface="Meiryo UI" pitchFamily="50" charset="-128"/>
                  <a:ea typeface="Meiryo UI" pitchFamily="50" charset="-128"/>
                  <a:cs typeface="Meiryo UI" pitchFamily="50" charset="-128"/>
                </a:endParaRPr>
              </a:p>
            </p:txBody>
          </p:sp>
          <p:sp>
            <p:nvSpPr>
              <p:cNvPr id="14" name="Text Box 28"/>
              <p:cNvSpPr txBox="1">
                <a:spLocks noChangeArrowheads="1"/>
              </p:cNvSpPr>
              <p:nvPr/>
            </p:nvSpPr>
            <p:spPr bwMode="auto">
              <a:xfrm>
                <a:off x="4174" y="2258"/>
                <a:ext cx="899"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都島区</a:t>
                </a:r>
                <a:endParaRPr lang="ja-JP" altLang="en-US" sz="1200" b="1" dirty="0" smtClean="0">
                  <a:latin typeface="Meiryo UI" pitchFamily="50" charset="-128"/>
                  <a:ea typeface="Meiryo UI" pitchFamily="50" charset="-128"/>
                  <a:cs typeface="Meiryo UI" pitchFamily="50" charset="-128"/>
                </a:endParaRPr>
              </a:p>
            </p:txBody>
          </p:sp>
          <p:sp>
            <p:nvSpPr>
              <p:cNvPr id="15" name="Text Box 27"/>
              <p:cNvSpPr txBox="1">
                <a:spLocks noChangeArrowheads="1"/>
              </p:cNvSpPr>
              <p:nvPr/>
            </p:nvSpPr>
            <p:spPr bwMode="auto">
              <a:xfrm>
                <a:off x="4876" y="1575"/>
                <a:ext cx="900" cy="360"/>
              </a:xfrm>
              <a:prstGeom prst="rect">
                <a:avLst/>
              </a:prstGeom>
              <a:noFill/>
              <a:ln w="9525">
                <a:noFill/>
                <a:miter lim="800000"/>
                <a:headEnd/>
                <a:tailEnd/>
              </a:ln>
            </p:spPr>
            <p:txBody>
              <a:bodyPr lIns="74295" tIns="8890" rIns="74295" bIns="8890"/>
              <a:lstStyle/>
              <a:p>
                <a:pPr eaLnBrk="1" hangingPunct="1"/>
                <a:r>
                  <a:rPr lang="ja-JP" altLang="en-US" sz="1200" b="1" dirty="0">
                    <a:solidFill>
                      <a:srgbClr val="000000"/>
                    </a:solidFill>
                    <a:latin typeface="Meiryo UI" pitchFamily="50" charset="-128"/>
                    <a:ea typeface="Meiryo UI" pitchFamily="50" charset="-128"/>
                    <a:cs typeface="Meiryo UI" pitchFamily="50" charset="-128"/>
                  </a:rPr>
                  <a:t>旭区</a:t>
                </a:r>
                <a:endParaRPr lang="ja-JP" altLang="en-US" sz="1200" b="1" dirty="0">
                  <a:latin typeface="Meiryo UI" pitchFamily="50" charset="-128"/>
                  <a:ea typeface="Meiryo UI" pitchFamily="50" charset="-128"/>
                  <a:cs typeface="Meiryo UI" pitchFamily="50" charset="-128"/>
                </a:endParaRPr>
              </a:p>
            </p:txBody>
          </p:sp>
          <p:sp>
            <p:nvSpPr>
              <p:cNvPr id="16" name="Text Box 26"/>
              <p:cNvSpPr txBox="1">
                <a:spLocks noChangeArrowheads="1"/>
              </p:cNvSpPr>
              <p:nvPr/>
            </p:nvSpPr>
            <p:spPr bwMode="auto">
              <a:xfrm>
                <a:off x="1059" y="3379"/>
                <a:ext cx="90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此花区</a:t>
                </a:r>
                <a:endParaRPr lang="ja-JP" altLang="en-US" sz="1200" b="1" dirty="0" smtClean="0">
                  <a:latin typeface="Meiryo UI" pitchFamily="50" charset="-128"/>
                  <a:ea typeface="Meiryo UI" pitchFamily="50" charset="-128"/>
                  <a:cs typeface="Meiryo UI" pitchFamily="50" charset="-128"/>
                </a:endParaRPr>
              </a:p>
            </p:txBody>
          </p:sp>
          <p:sp>
            <p:nvSpPr>
              <p:cNvPr id="17" name="Text Box 25"/>
              <p:cNvSpPr txBox="1">
                <a:spLocks noChangeArrowheads="1"/>
              </p:cNvSpPr>
              <p:nvPr/>
            </p:nvSpPr>
            <p:spPr bwMode="auto">
              <a:xfrm>
                <a:off x="2727" y="3330"/>
                <a:ext cx="90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西区</a:t>
                </a:r>
                <a:endParaRPr lang="ja-JP" altLang="en-US" sz="1200" b="1" dirty="0" smtClean="0">
                  <a:latin typeface="Meiryo UI" pitchFamily="50" charset="-128"/>
                  <a:ea typeface="Meiryo UI" pitchFamily="50" charset="-128"/>
                  <a:cs typeface="Meiryo UI" pitchFamily="50" charset="-128"/>
                </a:endParaRPr>
              </a:p>
            </p:txBody>
          </p:sp>
          <p:sp>
            <p:nvSpPr>
              <p:cNvPr id="18" name="Text Box 24"/>
              <p:cNvSpPr txBox="1">
                <a:spLocks noChangeArrowheads="1"/>
              </p:cNvSpPr>
              <p:nvPr/>
            </p:nvSpPr>
            <p:spPr bwMode="auto">
              <a:xfrm>
                <a:off x="3798" y="2946"/>
                <a:ext cx="899"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中央区</a:t>
                </a:r>
                <a:endParaRPr lang="ja-JP" altLang="en-US" sz="1200" b="1" dirty="0" smtClean="0">
                  <a:latin typeface="Meiryo UI" pitchFamily="50" charset="-128"/>
                  <a:ea typeface="Meiryo UI" pitchFamily="50" charset="-128"/>
                  <a:cs typeface="Meiryo UI" pitchFamily="50" charset="-128"/>
                </a:endParaRPr>
              </a:p>
            </p:txBody>
          </p:sp>
          <p:sp>
            <p:nvSpPr>
              <p:cNvPr id="19" name="Text Box 23"/>
              <p:cNvSpPr txBox="1">
                <a:spLocks noChangeArrowheads="1"/>
              </p:cNvSpPr>
              <p:nvPr/>
            </p:nvSpPr>
            <p:spPr bwMode="auto">
              <a:xfrm>
                <a:off x="4876" y="2211"/>
                <a:ext cx="899"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城東区</a:t>
                </a:r>
                <a:endParaRPr lang="ja-JP" altLang="en-US" sz="1200" b="1" dirty="0" smtClean="0">
                  <a:latin typeface="Meiryo UI" pitchFamily="50" charset="-128"/>
                  <a:ea typeface="Meiryo UI" pitchFamily="50" charset="-128"/>
                  <a:cs typeface="Meiryo UI" pitchFamily="50" charset="-128"/>
                </a:endParaRPr>
              </a:p>
            </p:txBody>
          </p:sp>
          <p:sp>
            <p:nvSpPr>
              <p:cNvPr id="20" name="Text Box 21"/>
              <p:cNvSpPr txBox="1">
                <a:spLocks noChangeArrowheads="1"/>
              </p:cNvSpPr>
              <p:nvPr/>
            </p:nvSpPr>
            <p:spPr bwMode="auto">
              <a:xfrm>
                <a:off x="1465" y="5251"/>
                <a:ext cx="1114"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住之江区</a:t>
                </a:r>
                <a:endParaRPr lang="ja-JP" altLang="en-US" sz="1200" b="1" dirty="0" smtClean="0">
                  <a:latin typeface="Meiryo UI" pitchFamily="50" charset="-128"/>
                  <a:ea typeface="Meiryo UI" pitchFamily="50" charset="-128"/>
                  <a:cs typeface="Meiryo UI" pitchFamily="50" charset="-128"/>
                </a:endParaRPr>
              </a:p>
            </p:txBody>
          </p:sp>
          <p:sp>
            <p:nvSpPr>
              <p:cNvPr id="21" name="Text Box 20"/>
              <p:cNvSpPr txBox="1">
                <a:spLocks noChangeArrowheads="1"/>
              </p:cNvSpPr>
              <p:nvPr/>
            </p:nvSpPr>
            <p:spPr bwMode="auto">
              <a:xfrm>
                <a:off x="1845" y="3788"/>
                <a:ext cx="90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港区</a:t>
                </a:r>
                <a:endParaRPr lang="ja-JP" altLang="en-US" sz="1200" b="1" dirty="0" smtClean="0">
                  <a:latin typeface="Meiryo UI" pitchFamily="50" charset="-128"/>
                  <a:ea typeface="Meiryo UI" pitchFamily="50" charset="-128"/>
                  <a:cs typeface="Meiryo UI" pitchFamily="50" charset="-128"/>
                </a:endParaRPr>
              </a:p>
            </p:txBody>
          </p:sp>
          <p:sp>
            <p:nvSpPr>
              <p:cNvPr id="22" name="Text Box 19"/>
              <p:cNvSpPr txBox="1">
                <a:spLocks noChangeArrowheads="1"/>
              </p:cNvSpPr>
              <p:nvPr/>
            </p:nvSpPr>
            <p:spPr bwMode="auto">
              <a:xfrm>
                <a:off x="2116" y="4446"/>
                <a:ext cx="900" cy="360"/>
              </a:xfrm>
              <a:prstGeom prst="rect">
                <a:avLst/>
              </a:prstGeom>
              <a:noFill/>
              <a:ln w="9525">
                <a:noFill/>
                <a:miter lim="800000"/>
                <a:headEnd/>
                <a:tailEnd/>
              </a:ln>
            </p:spPr>
            <p:txBody>
              <a:bodyPr lIns="74295" tIns="8890" rIns="74295" bIns="8890"/>
              <a:lstStyle/>
              <a:p>
                <a:pPr eaLnBrk="1" hangingPunct="1"/>
                <a:r>
                  <a:rPr lang="ja-JP" altLang="en-US" sz="1200" b="1" dirty="0">
                    <a:solidFill>
                      <a:srgbClr val="000000"/>
                    </a:solidFill>
                    <a:latin typeface="Meiryo UI" pitchFamily="50" charset="-128"/>
                    <a:ea typeface="Meiryo UI" pitchFamily="50" charset="-128"/>
                    <a:cs typeface="Meiryo UI" pitchFamily="50" charset="-128"/>
                  </a:rPr>
                  <a:t>大正区</a:t>
                </a:r>
                <a:endParaRPr lang="ja-JP" altLang="en-US" sz="1200" b="1" dirty="0">
                  <a:latin typeface="Meiryo UI" pitchFamily="50" charset="-128"/>
                  <a:ea typeface="Meiryo UI" pitchFamily="50" charset="-128"/>
                  <a:cs typeface="Meiryo UI" pitchFamily="50" charset="-128"/>
                </a:endParaRPr>
              </a:p>
            </p:txBody>
          </p:sp>
          <p:sp>
            <p:nvSpPr>
              <p:cNvPr id="23" name="Text Box 18"/>
              <p:cNvSpPr txBox="1">
                <a:spLocks noChangeArrowheads="1"/>
              </p:cNvSpPr>
              <p:nvPr/>
            </p:nvSpPr>
            <p:spPr bwMode="auto">
              <a:xfrm>
                <a:off x="2997" y="4387"/>
                <a:ext cx="90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西成区</a:t>
                </a:r>
                <a:endParaRPr lang="ja-JP" altLang="en-US" sz="1200" b="1" dirty="0" smtClean="0">
                  <a:latin typeface="Meiryo UI" pitchFamily="50" charset="-128"/>
                  <a:ea typeface="Meiryo UI" pitchFamily="50" charset="-128"/>
                  <a:cs typeface="Meiryo UI" pitchFamily="50" charset="-128"/>
                </a:endParaRPr>
              </a:p>
            </p:txBody>
          </p:sp>
          <p:sp>
            <p:nvSpPr>
              <p:cNvPr id="24" name="Text Box 17"/>
              <p:cNvSpPr txBox="1">
                <a:spLocks noChangeArrowheads="1"/>
              </p:cNvSpPr>
              <p:nvPr/>
            </p:nvSpPr>
            <p:spPr bwMode="auto">
              <a:xfrm>
                <a:off x="3151" y="3766"/>
                <a:ext cx="899"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浪速区</a:t>
                </a:r>
                <a:endParaRPr lang="ja-JP" altLang="en-US" sz="1200" b="1" dirty="0" smtClean="0">
                  <a:latin typeface="Meiryo UI" pitchFamily="50" charset="-128"/>
                  <a:ea typeface="Meiryo UI" pitchFamily="50" charset="-128"/>
                  <a:cs typeface="Meiryo UI" pitchFamily="50" charset="-128"/>
                </a:endParaRPr>
              </a:p>
            </p:txBody>
          </p:sp>
          <p:sp>
            <p:nvSpPr>
              <p:cNvPr id="25" name="Text Box 16"/>
              <p:cNvSpPr txBox="1">
                <a:spLocks noChangeArrowheads="1"/>
              </p:cNvSpPr>
              <p:nvPr/>
            </p:nvSpPr>
            <p:spPr bwMode="auto">
              <a:xfrm>
                <a:off x="3813" y="3678"/>
                <a:ext cx="1009"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天王寺区</a:t>
                </a:r>
                <a:endParaRPr lang="ja-JP" altLang="en-US" sz="1200" b="1" dirty="0" smtClean="0">
                  <a:latin typeface="Meiryo UI" pitchFamily="50" charset="-128"/>
                  <a:ea typeface="Meiryo UI" pitchFamily="50" charset="-128"/>
                  <a:cs typeface="Meiryo UI" pitchFamily="50" charset="-128"/>
                </a:endParaRPr>
              </a:p>
            </p:txBody>
          </p:sp>
          <p:sp>
            <p:nvSpPr>
              <p:cNvPr id="26" name="Text Box 15"/>
              <p:cNvSpPr txBox="1">
                <a:spLocks noChangeArrowheads="1"/>
              </p:cNvSpPr>
              <p:nvPr/>
            </p:nvSpPr>
            <p:spPr bwMode="auto">
              <a:xfrm>
                <a:off x="4817" y="3282"/>
                <a:ext cx="90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東成区</a:t>
                </a:r>
                <a:endParaRPr lang="ja-JP" altLang="en-US" sz="1200" b="1" dirty="0" smtClean="0">
                  <a:latin typeface="Meiryo UI" pitchFamily="50" charset="-128"/>
                  <a:ea typeface="Meiryo UI" pitchFamily="50" charset="-128"/>
                  <a:cs typeface="Meiryo UI" pitchFamily="50" charset="-128"/>
                </a:endParaRPr>
              </a:p>
            </p:txBody>
          </p:sp>
          <p:sp>
            <p:nvSpPr>
              <p:cNvPr id="27" name="Text Box 14"/>
              <p:cNvSpPr txBox="1">
                <a:spLocks noChangeArrowheads="1"/>
              </p:cNvSpPr>
              <p:nvPr/>
            </p:nvSpPr>
            <p:spPr bwMode="auto">
              <a:xfrm>
                <a:off x="4861" y="4175"/>
                <a:ext cx="901"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生野区</a:t>
                </a:r>
                <a:endParaRPr lang="ja-JP" altLang="en-US" sz="1200" b="1" dirty="0" smtClean="0">
                  <a:latin typeface="Meiryo UI" pitchFamily="50" charset="-128"/>
                  <a:ea typeface="Meiryo UI" pitchFamily="50" charset="-128"/>
                  <a:cs typeface="Meiryo UI" pitchFamily="50" charset="-128"/>
                </a:endParaRPr>
              </a:p>
            </p:txBody>
          </p:sp>
          <p:sp>
            <p:nvSpPr>
              <p:cNvPr id="28" name="Text Box 13"/>
              <p:cNvSpPr txBox="1">
                <a:spLocks noChangeArrowheads="1"/>
              </p:cNvSpPr>
              <p:nvPr/>
            </p:nvSpPr>
            <p:spPr bwMode="auto">
              <a:xfrm>
                <a:off x="3380" y="5557"/>
                <a:ext cx="899"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住吉区</a:t>
                </a:r>
                <a:endParaRPr lang="ja-JP" altLang="en-US" sz="1200" b="1" dirty="0" smtClean="0">
                  <a:latin typeface="Meiryo UI" pitchFamily="50" charset="-128"/>
                  <a:ea typeface="Meiryo UI" pitchFamily="50" charset="-128"/>
                  <a:cs typeface="Meiryo UI" pitchFamily="50" charset="-128"/>
                </a:endParaRPr>
              </a:p>
            </p:txBody>
          </p:sp>
          <p:sp>
            <p:nvSpPr>
              <p:cNvPr id="29" name="Text Box 12"/>
              <p:cNvSpPr txBox="1">
                <a:spLocks noChangeArrowheads="1"/>
              </p:cNvSpPr>
              <p:nvPr/>
            </p:nvSpPr>
            <p:spPr bwMode="auto">
              <a:xfrm>
                <a:off x="3640" y="4695"/>
                <a:ext cx="95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阿倍野区</a:t>
                </a:r>
                <a:endParaRPr lang="ja-JP" altLang="en-US" sz="1200" b="1" dirty="0" smtClean="0">
                  <a:latin typeface="Meiryo UI" pitchFamily="50" charset="-128"/>
                  <a:ea typeface="Meiryo UI" pitchFamily="50" charset="-128"/>
                  <a:cs typeface="Meiryo UI" pitchFamily="50" charset="-128"/>
                </a:endParaRPr>
              </a:p>
            </p:txBody>
          </p:sp>
          <p:sp>
            <p:nvSpPr>
              <p:cNvPr id="30" name="Text Box 11"/>
              <p:cNvSpPr txBox="1">
                <a:spLocks noChangeArrowheads="1"/>
              </p:cNvSpPr>
              <p:nvPr/>
            </p:nvSpPr>
            <p:spPr bwMode="auto">
              <a:xfrm>
                <a:off x="4138" y="5224"/>
                <a:ext cx="1178"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東住吉区</a:t>
                </a:r>
                <a:endParaRPr lang="ja-JP" altLang="en-US" sz="1200" b="1" dirty="0" smtClean="0">
                  <a:latin typeface="Meiryo UI" pitchFamily="50" charset="-128"/>
                  <a:ea typeface="Meiryo UI" pitchFamily="50" charset="-128"/>
                  <a:cs typeface="Meiryo UI" pitchFamily="50" charset="-128"/>
                </a:endParaRPr>
              </a:p>
            </p:txBody>
          </p:sp>
          <p:sp>
            <p:nvSpPr>
              <p:cNvPr id="31" name="Text Box 10"/>
              <p:cNvSpPr txBox="1">
                <a:spLocks noChangeArrowheads="1"/>
              </p:cNvSpPr>
              <p:nvPr/>
            </p:nvSpPr>
            <p:spPr bwMode="auto">
              <a:xfrm>
                <a:off x="5108" y="4957"/>
                <a:ext cx="901"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平野区</a:t>
                </a:r>
                <a:endParaRPr lang="ja-JP" altLang="en-US" sz="1200" b="1" dirty="0" smtClean="0">
                  <a:latin typeface="Meiryo UI" pitchFamily="50" charset="-128"/>
                  <a:ea typeface="Meiryo UI" pitchFamily="50" charset="-128"/>
                  <a:cs typeface="Meiryo UI" pitchFamily="50" charset="-128"/>
                </a:endParaRPr>
              </a:p>
            </p:txBody>
          </p:sp>
          <p:sp>
            <p:nvSpPr>
              <p:cNvPr id="32" name="Text Box 23"/>
              <p:cNvSpPr txBox="1">
                <a:spLocks noChangeArrowheads="1"/>
              </p:cNvSpPr>
              <p:nvPr/>
            </p:nvSpPr>
            <p:spPr bwMode="auto">
              <a:xfrm>
                <a:off x="5670" y="2338"/>
                <a:ext cx="899"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200" b="1" dirty="0" smtClean="0">
                    <a:solidFill>
                      <a:srgbClr val="000000"/>
                    </a:solidFill>
                    <a:latin typeface="Meiryo UI" pitchFamily="50" charset="-128"/>
                    <a:ea typeface="Meiryo UI" pitchFamily="50" charset="-128"/>
                    <a:cs typeface="Meiryo UI" pitchFamily="50" charset="-128"/>
                  </a:rPr>
                  <a:t>鶴見区</a:t>
                </a:r>
                <a:endParaRPr lang="ja-JP" altLang="en-US" sz="1200" b="1" dirty="0" smtClean="0">
                  <a:latin typeface="Meiryo UI" pitchFamily="50" charset="-128"/>
                  <a:ea typeface="Meiryo UI" pitchFamily="50" charset="-128"/>
                  <a:cs typeface="Meiryo UI" pitchFamily="50" charset="-128"/>
                </a:endParaRPr>
              </a:p>
            </p:txBody>
          </p:sp>
        </p:grpSp>
        <p:sp>
          <p:nvSpPr>
            <p:cNvPr id="59" name="Text Box 4"/>
            <p:cNvSpPr txBox="1">
              <a:spLocks noChangeArrowheads="1"/>
            </p:cNvSpPr>
            <p:nvPr/>
          </p:nvSpPr>
          <p:spPr bwMode="auto">
            <a:xfrm>
              <a:off x="2871944" y="1356504"/>
              <a:ext cx="792088" cy="432048"/>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600" dirty="0" smtClean="0">
                  <a:solidFill>
                    <a:srgbClr val="000000"/>
                  </a:solidFill>
                  <a:latin typeface="Meiryo UI" pitchFamily="50" charset="-128"/>
                  <a:ea typeface="Meiryo UI" pitchFamily="50" charset="-128"/>
                  <a:cs typeface="Meiryo UI" pitchFamily="50" charset="-128"/>
                </a:rPr>
                <a:t>第一区</a:t>
              </a:r>
              <a:endParaRPr lang="ja-JP" altLang="en-US" sz="1600" dirty="0">
                <a:latin typeface="Meiryo UI" pitchFamily="50" charset="-128"/>
                <a:ea typeface="Meiryo UI" pitchFamily="50" charset="-128"/>
                <a:cs typeface="Meiryo UI" pitchFamily="50" charset="-128"/>
              </a:endParaRPr>
            </a:p>
          </p:txBody>
        </p:sp>
        <p:sp>
          <p:nvSpPr>
            <p:cNvPr id="77" name="Text Box 4"/>
            <p:cNvSpPr txBox="1">
              <a:spLocks noChangeArrowheads="1"/>
            </p:cNvSpPr>
            <p:nvPr/>
          </p:nvSpPr>
          <p:spPr bwMode="auto">
            <a:xfrm>
              <a:off x="1187624" y="3011020"/>
              <a:ext cx="792088" cy="432048"/>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600" dirty="0" smtClean="0">
                  <a:solidFill>
                    <a:srgbClr val="000000"/>
                  </a:solidFill>
                  <a:latin typeface="Meiryo UI" pitchFamily="50" charset="-128"/>
                  <a:ea typeface="Meiryo UI" pitchFamily="50" charset="-128"/>
                  <a:cs typeface="Meiryo UI" pitchFamily="50" charset="-128"/>
                </a:rPr>
                <a:t>第三区</a:t>
              </a:r>
              <a:endParaRPr lang="ja-JP" altLang="en-US" sz="1600" dirty="0">
                <a:latin typeface="Meiryo UI" pitchFamily="50" charset="-128"/>
                <a:ea typeface="Meiryo UI" pitchFamily="50" charset="-128"/>
                <a:cs typeface="Meiryo UI" pitchFamily="50" charset="-128"/>
              </a:endParaRPr>
            </a:p>
          </p:txBody>
        </p:sp>
        <p:sp>
          <p:nvSpPr>
            <p:cNvPr id="78" name="Text Box 4"/>
            <p:cNvSpPr txBox="1">
              <a:spLocks noChangeArrowheads="1"/>
            </p:cNvSpPr>
            <p:nvPr/>
          </p:nvSpPr>
          <p:spPr bwMode="auto">
            <a:xfrm>
              <a:off x="3347864" y="1982168"/>
              <a:ext cx="792088" cy="432048"/>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600" dirty="0" smtClean="0">
                  <a:solidFill>
                    <a:srgbClr val="000000"/>
                  </a:solidFill>
                  <a:latin typeface="Meiryo UI" pitchFamily="50" charset="-128"/>
                  <a:ea typeface="Meiryo UI" pitchFamily="50" charset="-128"/>
                  <a:cs typeface="Meiryo UI" pitchFamily="50" charset="-128"/>
                </a:rPr>
                <a:t>第二区</a:t>
              </a:r>
              <a:endParaRPr lang="ja-JP" altLang="en-US" sz="1600" dirty="0">
                <a:latin typeface="Meiryo UI" pitchFamily="50" charset="-128"/>
                <a:ea typeface="Meiryo UI" pitchFamily="50" charset="-128"/>
                <a:cs typeface="Meiryo UI" pitchFamily="50" charset="-128"/>
              </a:endParaRPr>
            </a:p>
          </p:txBody>
        </p:sp>
        <p:sp>
          <p:nvSpPr>
            <p:cNvPr id="79" name="Text Box 4"/>
            <p:cNvSpPr txBox="1">
              <a:spLocks noChangeArrowheads="1"/>
            </p:cNvSpPr>
            <p:nvPr/>
          </p:nvSpPr>
          <p:spPr bwMode="auto">
            <a:xfrm>
              <a:off x="4211960" y="2924944"/>
              <a:ext cx="792088" cy="432048"/>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600" dirty="0" smtClean="0">
                  <a:solidFill>
                    <a:srgbClr val="000000"/>
                  </a:solidFill>
                  <a:latin typeface="Meiryo UI" pitchFamily="50" charset="-128"/>
                  <a:ea typeface="Meiryo UI" pitchFamily="50" charset="-128"/>
                  <a:cs typeface="Meiryo UI" pitchFamily="50" charset="-128"/>
                </a:rPr>
                <a:t>第四区</a:t>
              </a:r>
              <a:endParaRPr lang="ja-JP" altLang="en-US" sz="1600" dirty="0">
                <a:latin typeface="Meiryo UI" pitchFamily="50" charset="-128"/>
                <a:ea typeface="Meiryo UI" pitchFamily="50" charset="-128"/>
                <a:cs typeface="Meiryo UI" pitchFamily="50" charset="-128"/>
              </a:endParaRPr>
            </a:p>
          </p:txBody>
        </p:sp>
        <p:sp>
          <p:nvSpPr>
            <p:cNvPr id="80" name="Text Box 4"/>
            <p:cNvSpPr txBox="1">
              <a:spLocks noChangeArrowheads="1"/>
            </p:cNvSpPr>
            <p:nvPr/>
          </p:nvSpPr>
          <p:spPr bwMode="auto">
            <a:xfrm>
              <a:off x="2771800" y="3356992"/>
              <a:ext cx="792088" cy="432048"/>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600" dirty="0" smtClean="0">
                  <a:solidFill>
                    <a:srgbClr val="000000"/>
                  </a:solidFill>
                  <a:latin typeface="Meiryo UI" pitchFamily="50" charset="-128"/>
                  <a:ea typeface="Meiryo UI" pitchFamily="50" charset="-128"/>
                  <a:cs typeface="Meiryo UI" pitchFamily="50" charset="-128"/>
                </a:rPr>
                <a:t>第五区</a:t>
              </a:r>
              <a:endParaRPr lang="ja-JP" altLang="en-US" sz="1600" dirty="0">
                <a:latin typeface="Meiryo UI" pitchFamily="50" charset="-128"/>
                <a:ea typeface="Meiryo UI" pitchFamily="50" charset="-128"/>
                <a:cs typeface="Meiryo UI" pitchFamily="50" charset="-128"/>
              </a:endParaRPr>
            </a:p>
          </p:txBody>
        </p:sp>
        <p:sp>
          <p:nvSpPr>
            <p:cNvPr id="81" name="Text Box 4"/>
            <p:cNvSpPr txBox="1">
              <a:spLocks noChangeArrowheads="1"/>
            </p:cNvSpPr>
            <p:nvPr/>
          </p:nvSpPr>
          <p:spPr bwMode="auto">
            <a:xfrm>
              <a:off x="3851920" y="3852708"/>
              <a:ext cx="792088" cy="432048"/>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600" dirty="0" smtClean="0">
                  <a:solidFill>
                    <a:srgbClr val="000000"/>
                  </a:solidFill>
                  <a:latin typeface="Meiryo UI" pitchFamily="50" charset="-128"/>
                  <a:ea typeface="Meiryo UI" pitchFamily="50" charset="-128"/>
                  <a:cs typeface="Meiryo UI" pitchFamily="50" charset="-128"/>
                </a:rPr>
                <a:t>第六区</a:t>
              </a:r>
              <a:endParaRPr lang="ja-JP" altLang="en-US" sz="1600" dirty="0">
                <a:latin typeface="Meiryo UI" pitchFamily="50" charset="-128"/>
                <a:ea typeface="Meiryo UI" pitchFamily="50" charset="-128"/>
                <a:cs typeface="Meiryo UI" pitchFamily="50" charset="-128"/>
              </a:endParaRPr>
            </a:p>
          </p:txBody>
        </p:sp>
        <p:sp>
          <p:nvSpPr>
            <p:cNvPr id="82" name="Text Box 4"/>
            <p:cNvSpPr txBox="1">
              <a:spLocks noChangeArrowheads="1"/>
            </p:cNvSpPr>
            <p:nvPr/>
          </p:nvSpPr>
          <p:spPr bwMode="auto">
            <a:xfrm>
              <a:off x="2123728" y="5157192"/>
              <a:ext cx="792088" cy="432048"/>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600" dirty="0" smtClean="0">
                  <a:solidFill>
                    <a:srgbClr val="000000"/>
                  </a:solidFill>
                  <a:latin typeface="Meiryo UI" pitchFamily="50" charset="-128"/>
                  <a:ea typeface="Meiryo UI" pitchFamily="50" charset="-128"/>
                  <a:cs typeface="Meiryo UI" pitchFamily="50" charset="-128"/>
                </a:rPr>
                <a:t>第七区</a:t>
              </a:r>
              <a:endParaRPr lang="ja-JP" altLang="en-US" sz="1600" dirty="0">
                <a:latin typeface="Meiryo UI" pitchFamily="50" charset="-128"/>
                <a:ea typeface="Meiryo UI" pitchFamily="50" charset="-128"/>
                <a:cs typeface="Meiryo UI" pitchFamily="50" charset="-128"/>
              </a:endParaRPr>
            </a:p>
          </p:txBody>
        </p:sp>
        <p:sp>
          <p:nvSpPr>
            <p:cNvPr id="83" name="Text Box 4"/>
            <p:cNvSpPr txBox="1">
              <a:spLocks noChangeArrowheads="1"/>
            </p:cNvSpPr>
            <p:nvPr/>
          </p:nvSpPr>
          <p:spPr bwMode="auto">
            <a:xfrm>
              <a:off x="3864320" y="5508168"/>
              <a:ext cx="792088" cy="432048"/>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600" dirty="0" smtClean="0">
                  <a:solidFill>
                    <a:srgbClr val="000000"/>
                  </a:solidFill>
                  <a:latin typeface="Meiryo UI" pitchFamily="50" charset="-128"/>
                  <a:ea typeface="Meiryo UI" pitchFamily="50" charset="-128"/>
                  <a:cs typeface="Meiryo UI" pitchFamily="50" charset="-128"/>
                </a:rPr>
                <a:t>第八区</a:t>
              </a:r>
              <a:endParaRPr lang="ja-JP" altLang="en-US" sz="1600" dirty="0">
                <a:latin typeface="Meiryo UI" pitchFamily="50" charset="-128"/>
                <a:ea typeface="Meiryo UI" pitchFamily="50" charset="-128"/>
                <a:cs typeface="Meiryo UI" pitchFamily="50" charset="-128"/>
              </a:endParaRPr>
            </a:p>
          </p:txBody>
        </p:sp>
      </p:grpSp>
      <p:sp>
        <p:nvSpPr>
          <p:cNvPr id="86" name="正方形/長方形 85"/>
          <p:cNvSpPr/>
          <p:nvPr/>
        </p:nvSpPr>
        <p:spPr>
          <a:xfrm>
            <a:off x="6356" y="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総合区役所の位置</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7" name="テキスト ボックス 86"/>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（４）総合区役所の位置（案）</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円/楕円 87"/>
          <p:cNvSpPr/>
          <p:nvPr/>
        </p:nvSpPr>
        <p:spPr bwMode="auto">
          <a:xfrm>
            <a:off x="7679920" y="5246850"/>
            <a:ext cx="176213" cy="176213"/>
          </a:xfrm>
          <a:prstGeom prst="ellipse">
            <a:avLst/>
          </a:prstGeom>
          <a:blipFill dpi="0" rotWithShape="1">
            <a:blip r:embed="rId3"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0" name="円/楕円 89"/>
          <p:cNvSpPr/>
          <p:nvPr/>
        </p:nvSpPr>
        <p:spPr bwMode="auto">
          <a:xfrm>
            <a:off x="6300192" y="5805264"/>
            <a:ext cx="176213" cy="176213"/>
          </a:xfrm>
          <a:prstGeom prst="ellipse">
            <a:avLst/>
          </a:prstGeom>
          <a:blipFill dpi="0" rotWithShape="1">
            <a:blip r:embed="rId3"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1" name="円/楕円 90"/>
          <p:cNvSpPr/>
          <p:nvPr/>
        </p:nvSpPr>
        <p:spPr bwMode="auto">
          <a:xfrm>
            <a:off x="6820111" y="4090559"/>
            <a:ext cx="176213" cy="176213"/>
          </a:xfrm>
          <a:prstGeom prst="ellipse">
            <a:avLst/>
          </a:prstGeom>
          <a:blipFill dpi="0" rotWithShape="1">
            <a:blip r:embed="rId3"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2" name="円/楕円 91"/>
          <p:cNvSpPr/>
          <p:nvPr/>
        </p:nvSpPr>
        <p:spPr bwMode="auto">
          <a:xfrm>
            <a:off x="5939116" y="1934213"/>
            <a:ext cx="176213" cy="176213"/>
          </a:xfrm>
          <a:prstGeom prst="ellipse">
            <a:avLst/>
          </a:prstGeom>
          <a:blipFill dpi="0" rotWithShape="1">
            <a:blip r:embed="rId3"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3" name="円/楕円 92"/>
          <p:cNvSpPr/>
          <p:nvPr/>
        </p:nvSpPr>
        <p:spPr bwMode="auto">
          <a:xfrm>
            <a:off x="7526026" y="2657544"/>
            <a:ext cx="176213" cy="176213"/>
          </a:xfrm>
          <a:prstGeom prst="ellipse">
            <a:avLst/>
          </a:prstGeom>
          <a:blipFill dpi="0" rotWithShape="1">
            <a:blip r:embed="rId3"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4" name="円/楕円 93"/>
          <p:cNvSpPr/>
          <p:nvPr/>
        </p:nvSpPr>
        <p:spPr bwMode="auto">
          <a:xfrm>
            <a:off x="5820056" y="3289110"/>
            <a:ext cx="176213" cy="176213"/>
          </a:xfrm>
          <a:prstGeom prst="ellipse">
            <a:avLst/>
          </a:prstGeom>
          <a:blipFill dpi="0" rotWithShape="1">
            <a:blip r:embed="rId3"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5" name="円/楕円 94"/>
          <p:cNvSpPr/>
          <p:nvPr/>
        </p:nvSpPr>
        <p:spPr bwMode="auto">
          <a:xfrm>
            <a:off x="5601691" y="2944147"/>
            <a:ext cx="176213" cy="176213"/>
          </a:xfrm>
          <a:prstGeom prst="ellipse">
            <a:avLst/>
          </a:prstGeom>
          <a:blipFill dpi="0" rotWithShape="1">
            <a:blip r:embed="rId3"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6" name="円/楕円 95"/>
          <p:cNvSpPr/>
          <p:nvPr/>
        </p:nvSpPr>
        <p:spPr bwMode="auto">
          <a:xfrm>
            <a:off x="6488796" y="2480123"/>
            <a:ext cx="176213" cy="176213"/>
          </a:xfrm>
          <a:prstGeom prst="ellipse">
            <a:avLst/>
          </a:prstGeom>
          <a:blipFill dpi="0" rotWithShape="1">
            <a:blip r:embed="rId3"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5" name="円/楕円 74"/>
          <p:cNvSpPr/>
          <p:nvPr/>
        </p:nvSpPr>
        <p:spPr bwMode="auto">
          <a:xfrm>
            <a:off x="3779912" y="764704"/>
            <a:ext cx="176213" cy="176213"/>
          </a:xfrm>
          <a:prstGeom prst="ellipse">
            <a:avLst/>
          </a:prstGeom>
          <a:blipFill dpi="0" rotWithShape="1">
            <a:blip r:embed="rId3"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6" name="テキスト ボックス 75"/>
          <p:cNvSpPr txBox="1"/>
          <p:nvPr/>
        </p:nvSpPr>
        <p:spPr>
          <a:xfrm>
            <a:off x="3900936" y="729079"/>
            <a:ext cx="1872208" cy="276999"/>
          </a:xfrm>
          <a:prstGeom prst="rect">
            <a:avLst/>
          </a:prstGeom>
          <a:noFill/>
        </p:spPr>
        <p:txBody>
          <a:bodyPr wrap="square" rtlCol="0">
            <a:spAutoFit/>
          </a:bodyPr>
          <a:lstStyle/>
          <a:p>
            <a:r>
              <a:rPr lang="ja-JP" altLang="en-US" sz="1200" dirty="0" smtClean="0"/>
              <a:t>：</a:t>
            </a:r>
            <a:r>
              <a:rPr kumimoji="1" lang="ja-JP" altLang="en-US" sz="1200" dirty="0" smtClean="0"/>
              <a:t>総合区役所の位置</a:t>
            </a:r>
            <a:endParaRPr kumimoji="1" lang="ja-JP" altLang="en-US" sz="1200" dirty="0"/>
          </a:p>
        </p:txBody>
      </p:sp>
      <p:sp>
        <p:nvSpPr>
          <p:cNvPr id="84"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smtClean="0">
                <a:solidFill>
                  <a:srgbClr val="000000"/>
                </a:solidFill>
                <a:latin typeface="ＭＳ Ｐゴシック" charset="-128"/>
                <a:ea typeface="Meiryo UI" pitchFamily="50" charset="-128"/>
                <a:cs typeface="Meiryo UI" pitchFamily="50" charset="-128"/>
              </a:rPr>
              <a:t> 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７</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324613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6356" y="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参考（選定評価表）</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158222751"/>
              </p:ext>
            </p:extLst>
          </p:nvPr>
        </p:nvGraphicFramePr>
        <p:xfrm>
          <a:off x="107505" y="764704"/>
          <a:ext cx="8928993" cy="5459872"/>
        </p:xfrm>
        <a:graphic>
          <a:graphicData uri="http://schemas.openxmlformats.org/drawingml/2006/table">
            <a:tbl>
              <a:tblPr firstRow="1" bandRow="1">
                <a:effectLst/>
                <a:tableStyleId>{5C22544A-7EE6-4342-B048-85BDC9FD1C3A}</a:tableStyleId>
              </a:tblPr>
              <a:tblGrid>
                <a:gridCol w="362966"/>
                <a:gridCol w="1234089"/>
                <a:gridCol w="1161495"/>
                <a:gridCol w="1161495"/>
                <a:gridCol w="1192522"/>
                <a:gridCol w="912688"/>
                <a:gridCol w="145187"/>
                <a:gridCol w="1306682"/>
                <a:gridCol w="145187"/>
                <a:gridCol w="1306682"/>
              </a:tblGrid>
              <a:tr h="370777">
                <a:tc rowSpan="3">
                  <a:txBody>
                    <a:bodyPr/>
                    <a:lstStyle/>
                    <a:p>
                      <a:pPr algn="ctr"/>
                      <a:r>
                        <a:rPr kumimoji="1" lang="ja-JP" altLang="en-US" sz="1100" b="1" kern="0" baseline="0" dirty="0" smtClean="0">
                          <a:solidFill>
                            <a:sysClr val="windowText" lastClr="000000"/>
                          </a:solidFill>
                        </a:rPr>
                        <a:t>総合区名（仮称）</a:t>
                      </a:r>
                      <a:endParaRPr kumimoji="1" lang="ja-JP" altLang="en-US" sz="1100" b="1" kern="0" baseline="0" dirty="0">
                        <a:solidFill>
                          <a:sysClr val="windowText" lastClr="000000"/>
                        </a:solidFill>
                      </a:endParaRPr>
                    </a:p>
                  </a:txBody>
                  <a:tcPr marL="57115" marR="57115" marT="28557" marB="28557" vert="eaVert"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現区庁舎</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（庁舎延床面積）</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gridSpan="4">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評価項目点数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hMerge="1">
                  <a:txBody>
                    <a:bodyPr/>
                    <a:lstStyle/>
                    <a:p>
                      <a:pPr algn="ctr"/>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8">
                  <a:txBody>
                    <a:bodyPr/>
                    <a:lstStyle/>
                    <a:p>
                      <a:pPr algn="ctr"/>
                      <a:endParaRPr kumimoji="1" lang="ja-JP" altLang="en-US" sz="1200" b="1" dirty="0">
                        <a:solidFill>
                          <a:schemeClr val="tx1"/>
                        </a:solidFill>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庁舎の整備条件</a:t>
                      </a:r>
                      <a:endParaRPr kumimoji="1" lang="en-US" altLang="ja-JP" sz="1200" b="1"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8">
                  <a:txBody>
                    <a:bodyPr/>
                    <a:lstStyle/>
                    <a:p>
                      <a:pPr algn="ctr"/>
                      <a:endParaRPr kumimoji="1" lang="ja-JP" altLang="en-US" sz="1200" b="1" dirty="0">
                        <a:solidFill>
                          <a:sysClr val="windowText" lastClr="000000"/>
                        </a:solidFill>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選定庁舎</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168436">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必要延床面積</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充足状況</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（過不足面積）</a:t>
                      </a:r>
                      <a:endParaRPr kumimoji="1" lang="en-US" altLang="ja-JP" sz="1200" b="1"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a:p>
                  </a:txBody>
                  <a:tcPr/>
                </a:tc>
              </a:tr>
              <a:tr h="780659">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①人口重心</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からの距離</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②現区役所間</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公共交通</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所要時間</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③各区間の移動者数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合計</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点数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sz="1200" b="1"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1"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28000">
                <a:tc rowSpan="2">
                  <a:txBody>
                    <a:bodyPr/>
                    <a:lstStyle/>
                    <a:p>
                      <a:pPr algn="ctr"/>
                      <a:r>
                        <a:rPr kumimoji="1" lang="ja-JP" altLang="en-US" sz="1200" b="1" dirty="0" smtClean="0">
                          <a:solidFill>
                            <a:sysClr val="windowText" lastClr="000000"/>
                          </a:solidFill>
                        </a:rPr>
                        <a:t>第</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一</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区</a:t>
                      </a: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ysClr val="windowText" lastClr="000000"/>
                          </a:solidFill>
                          <a:latin typeface="ＭＳ Ｐゴシック" pitchFamily="50" charset="-128"/>
                          <a:ea typeface="ＭＳ Ｐゴシック" pitchFamily="50" charset="-128"/>
                        </a:rPr>
                        <a:t>淀川区役所</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8,158</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2.7</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31.7</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5.0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9,682</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11.0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充足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290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endParaRPr kumimoji="1" lang="ja-JP" altLang="en-US" sz="1200" b="1" dirty="0">
                        <a:solidFill>
                          <a:sysClr val="windowText" lastClr="000000"/>
                        </a:solidFill>
                        <a:latin typeface="+mj-ea"/>
                        <a:ea typeface="+mj-ea"/>
                      </a:endParaRPr>
                    </a:p>
                  </a:txBody>
                  <a:tcPr marL="86897" marR="86897" marT="43449" marB="434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r>
                        <a:rPr kumimoji="1" lang="ja-JP" altLang="en-US" sz="1400" b="1" dirty="0" smtClean="0">
                          <a:solidFill>
                            <a:sysClr val="windowText" lastClr="000000"/>
                          </a:solidFill>
                          <a:latin typeface="ＭＳ Ｐゴシック" pitchFamily="50" charset="-128"/>
                          <a:ea typeface="ＭＳ Ｐゴシック" pitchFamily="50" charset="-128"/>
                        </a:rPr>
                        <a:t>淀川区役所</a:t>
                      </a:r>
                      <a:endParaRPr kumimoji="1" lang="ja-JP" altLang="en-US" sz="14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828000">
                <a:tc vMerge="1">
                  <a:txBody>
                    <a:bodyPr/>
                    <a:lstStyle/>
                    <a:p>
                      <a:pPr algn="ctr"/>
                      <a:endParaRPr kumimoji="1" lang="en-US" altLang="ja-JP" sz="1600" b="0" dirty="0" smtClean="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ysClr val="windowText" lastClr="000000"/>
                          </a:solidFill>
                          <a:latin typeface="ＭＳ Ｐゴシック" pitchFamily="50" charset="-128"/>
                          <a:ea typeface="ＭＳ Ｐゴシック" pitchFamily="50" charset="-128"/>
                        </a:rPr>
                        <a:t>東淀川区役所</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6,671</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2.0</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31.7</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1.0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5,289</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11.0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不足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1,690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28000">
                <a:tc rowSpan="3">
                  <a:txBody>
                    <a:bodyPr/>
                    <a:lstStyle/>
                    <a:p>
                      <a:pPr algn="ctr"/>
                      <a:r>
                        <a:rPr kumimoji="1" lang="ja-JP" altLang="en-US" sz="1200" b="1" dirty="0" smtClean="0">
                          <a:solidFill>
                            <a:sysClr val="windowText" lastClr="000000"/>
                          </a:solidFill>
                        </a:rPr>
                        <a:t>第</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二</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区</a:t>
                      </a: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latinLnBrk="0" hangingPunct="1">
                        <a:lnSpc>
                          <a:spcPct val="100000"/>
                        </a:lnSpc>
                      </a:pPr>
                      <a:r>
                        <a:rPr kumimoji="1" lang="ja-JP" altLang="en-US" sz="1200" kern="1200" dirty="0" smtClean="0">
                          <a:solidFill>
                            <a:schemeClr val="tx1"/>
                          </a:solidFill>
                          <a:latin typeface="ＭＳ Ｐゴシック" pitchFamily="50" charset="-128"/>
                          <a:ea typeface="ＭＳ Ｐゴシック" pitchFamily="50" charset="-128"/>
                          <a:cs typeface="+mn-cs"/>
                        </a:rPr>
                        <a:t>北区役所</a:t>
                      </a:r>
                      <a:endParaRPr kumimoji="1" lang="en-US" altLang="ja-JP" sz="1200" kern="1200" dirty="0" smtClean="0">
                        <a:solidFill>
                          <a:schemeClr val="tx1"/>
                        </a:solidFill>
                        <a:latin typeface="ＭＳ Ｐゴシック" pitchFamily="50" charset="-128"/>
                        <a:ea typeface="ＭＳ Ｐゴシック" pitchFamily="50" charset="-128"/>
                        <a:cs typeface="+mn-cs"/>
                      </a:endParaRPr>
                    </a:p>
                    <a:p>
                      <a:pPr marL="0" indent="0" algn="ctr" defTabSz="914400" rtl="0" eaLnBrk="1" latinLnBrk="0" hangingPunct="1">
                        <a:lnSpc>
                          <a:spcPct val="100000"/>
                        </a:lnSpc>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chemeClr val="tx1"/>
                          </a:solidFill>
                          <a:latin typeface="ＭＳ Ｐゴシック" pitchFamily="50" charset="-128"/>
                          <a:ea typeface="ＭＳ Ｐゴシック" pitchFamily="50" charset="-128"/>
                          <a:cs typeface="+mn-cs"/>
                        </a:rPr>
                        <a:t>7,463</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dirty="0" smtClean="0">
                        <a:latin typeface="ＭＳ Ｐゴシック" pitchFamily="50" charset="-128"/>
                        <a:ea typeface="ＭＳ Ｐゴシック" pitchFamily="50" charset="-128"/>
                      </a:endParaRPr>
                    </a:p>
                  </a:txBody>
                  <a:tcPr marL="54713" marR="27357" marT="29636" marB="296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3.0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1.6</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4.6</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26.1</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5.0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20,621</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12.6</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充足</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a:t>
                      </a:r>
                      <a:r>
                        <a:rPr kumimoji="1" lang="en-US" altLang="ja-JP" sz="1200" b="0" kern="1200" dirty="0" smtClean="0">
                          <a:solidFill>
                            <a:schemeClr val="tx1"/>
                          </a:solidFill>
                          <a:latin typeface="ＭＳ Ｐゴシック" pitchFamily="50" charset="-128"/>
                          <a:ea typeface="ＭＳ Ｐゴシック" pitchFamily="50" charset="-128"/>
                          <a:cs typeface="+mn-cs"/>
                        </a:rPr>
                        <a:t>770</a:t>
                      </a:r>
                      <a:r>
                        <a:rPr kumimoji="1" lang="ja-JP" altLang="en-US" sz="1200" b="0" kern="1200" dirty="0" smtClean="0">
                          <a:solidFill>
                            <a:schemeClr val="tx1"/>
                          </a:solidFill>
                          <a:latin typeface="ＭＳ Ｐゴシック" pitchFamily="50" charset="-128"/>
                          <a:ea typeface="ＭＳ Ｐゴシック" pitchFamily="50" charset="-128"/>
                          <a:cs typeface="+mn-cs"/>
                        </a:rPr>
                        <a:t>㎡）</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endParaRPr kumimoji="1" lang="ja-JP" altLang="en-US" sz="1200" b="1" dirty="0">
                        <a:solidFill>
                          <a:sysClr val="windowText" lastClr="000000"/>
                        </a:solidFill>
                        <a:latin typeface="+mj-ea"/>
                        <a:ea typeface="+mj-ea"/>
                      </a:endParaRPr>
                    </a:p>
                  </a:txBody>
                  <a:tcPr marL="86897" marR="86897" marT="43449" marB="434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ysClr val="windowText" lastClr="000000"/>
                          </a:solidFill>
                          <a:latin typeface="ＭＳ Ｐゴシック" pitchFamily="50" charset="-128"/>
                          <a:ea typeface="ＭＳ Ｐゴシック" pitchFamily="50" charset="-128"/>
                        </a:rPr>
                        <a:t>北区役所</a:t>
                      </a: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828000">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都島区役所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6,067</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4713" marR="27357" marT="29636" marB="296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1.3</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25.5</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2.7</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12,512</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12.7</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不足</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240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828000">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旭区役所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5,811</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ja-JP" altLang="en-US" sz="1200" dirty="0" smtClean="0">
                        <a:latin typeface="ＭＳ Ｐゴシック" pitchFamily="50" charset="-128"/>
                        <a:ea typeface="ＭＳ Ｐゴシック" pitchFamily="50" charset="-128"/>
                      </a:endParaRPr>
                    </a:p>
                  </a:txBody>
                  <a:tcPr marL="54713" marR="27357" marT="29636" marB="296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2.0</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30.9</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1.0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6,408</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3.0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不足</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850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bl>
          </a:graphicData>
        </a:graphic>
      </p:graphicFrame>
      <p:sp>
        <p:nvSpPr>
          <p:cNvPr id="5"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８</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716322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txBox="1">
            <a:spLocks/>
          </p:cNvSpPr>
          <p:nvPr/>
        </p:nvSpPr>
        <p:spPr>
          <a:xfrm>
            <a:off x="7032206" y="13123"/>
            <a:ext cx="2125114"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4226772055"/>
              </p:ext>
            </p:extLst>
          </p:nvPr>
        </p:nvGraphicFramePr>
        <p:xfrm>
          <a:off x="79368" y="522384"/>
          <a:ext cx="8945732" cy="6218982"/>
        </p:xfrm>
        <a:graphic>
          <a:graphicData uri="http://schemas.openxmlformats.org/drawingml/2006/table">
            <a:tbl>
              <a:tblPr firstRow="1" bandRow="1">
                <a:tableStyleId>{5C22544A-7EE6-4342-B048-85BDC9FD1C3A}</a:tableStyleId>
              </a:tblPr>
              <a:tblGrid>
                <a:gridCol w="372577"/>
                <a:gridCol w="1188000"/>
                <a:gridCol w="1188000"/>
                <a:gridCol w="1188000"/>
                <a:gridCol w="1188000"/>
                <a:gridCol w="900000"/>
                <a:gridCol w="149155"/>
                <a:gridCol w="1260000"/>
                <a:gridCol w="144000"/>
                <a:gridCol w="1368000"/>
              </a:tblGrid>
              <a:tr h="252310">
                <a:tc rowSpan="2">
                  <a:txBody>
                    <a:bodyPr/>
                    <a:lstStyle/>
                    <a:p>
                      <a:pPr algn="ctr"/>
                      <a:r>
                        <a:rPr kumimoji="1" lang="ja-JP" altLang="en-US" sz="1100" b="1" kern="0" baseline="0" dirty="0" smtClean="0">
                          <a:solidFill>
                            <a:sysClr val="windowText" lastClr="000000"/>
                          </a:solidFill>
                        </a:rPr>
                        <a:t>総合区名（仮称）</a:t>
                      </a:r>
                      <a:endParaRPr kumimoji="1" lang="ja-JP" altLang="en-US" sz="1100" b="1" kern="0" baseline="0" dirty="0">
                        <a:solidFill>
                          <a:sysClr val="windowText" lastClr="000000"/>
                        </a:solidFill>
                      </a:endParaRPr>
                    </a:p>
                  </a:txBody>
                  <a:tcPr marL="57115" marR="57115" marT="28557" marB="28557" vert="eaVert"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現区庁舎</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（庁舎延床面積）</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評価項目点数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9">
                  <a:txBody>
                    <a:bodyPr/>
                    <a:lstStyle/>
                    <a:p>
                      <a:pPr algn="ctr"/>
                      <a:endParaRPr kumimoji="1" lang="ja-JP" altLang="en-US" sz="1200" b="1" dirty="0">
                        <a:solidFill>
                          <a:schemeClr val="tx1"/>
                        </a:solidFill>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庁舎の整備条件</a:t>
                      </a:r>
                      <a:endParaRPr kumimoji="1" lang="en-US" altLang="ja-JP" sz="1200" b="1"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9">
                  <a:txBody>
                    <a:bodyPr/>
                    <a:lstStyle/>
                    <a:p>
                      <a:pPr algn="ctr"/>
                      <a:endParaRPr kumimoji="1" lang="ja-JP" altLang="en-US" sz="1200" b="1" dirty="0">
                        <a:solidFill>
                          <a:sysClr val="windowText" lastClr="000000"/>
                        </a:solidFill>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選定庁舎</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797499">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①人口重心</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からの距離</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②現区役所間</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公共交通</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所要時間</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③各区間の移動者数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合計</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点数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sz="1200" b="1"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必要延床面積</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充足状況</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（過不足面積）</a:t>
                      </a:r>
                      <a:endParaRPr kumimoji="1" lang="en-US" altLang="ja-JP" sz="1200" b="1"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735531">
                <a:tc rowSpan="4">
                  <a:txBody>
                    <a:bodyPr/>
                    <a:lstStyle/>
                    <a:p>
                      <a:pPr algn="ctr"/>
                      <a:r>
                        <a:rPr kumimoji="1" lang="ja-JP" altLang="en-US" sz="1200" b="1" dirty="0" smtClean="0">
                          <a:solidFill>
                            <a:sysClr val="windowText" lastClr="000000"/>
                          </a:solidFill>
                        </a:rPr>
                        <a:t>第</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三</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区</a:t>
                      </a: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ysClr val="windowText" lastClr="000000"/>
                          </a:solidFill>
                          <a:latin typeface="ＭＳ Ｐゴシック" pitchFamily="50" charset="-128"/>
                          <a:ea typeface="ＭＳ Ｐゴシック" pitchFamily="50" charset="-128"/>
                        </a:rPr>
                        <a:t>福島区役所</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7,865</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ysClr val="windowText" lastClr="000000"/>
                          </a:solidFill>
                          <a:latin typeface="ＭＳ Ｐゴシック" pitchFamily="50" charset="-128"/>
                          <a:ea typeface="ＭＳ Ｐゴシック" pitchFamily="50" charset="-128"/>
                        </a:rPr>
                        <a:t>3.9</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1.3</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5.0</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点</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p>
                      <a:pPr algn="ct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（平均</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22.2</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分）</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5.0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10,555</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13.9</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充足</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a:t>
                      </a:r>
                      <a:r>
                        <a:rPr kumimoji="1" lang="en-US" altLang="ja-JP" sz="1200" b="0" kern="1200" dirty="0" smtClean="0">
                          <a:solidFill>
                            <a:schemeClr val="tx1"/>
                          </a:solidFill>
                          <a:latin typeface="ＭＳ Ｐゴシック" pitchFamily="50" charset="-128"/>
                          <a:ea typeface="ＭＳ Ｐゴシック" pitchFamily="50" charset="-128"/>
                          <a:cs typeface="+mn-cs"/>
                        </a:rPr>
                        <a:t>1,140</a:t>
                      </a:r>
                      <a:r>
                        <a:rPr kumimoji="1" lang="ja-JP" altLang="en-US" sz="1200" b="0" kern="1200" dirty="0" smtClean="0">
                          <a:solidFill>
                            <a:schemeClr val="tx1"/>
                          </a:solidFill>
                          <a:latin typeface="ＭＳ Ｐゴシック" pitchFamily="50" charset="-128"/>
                          <a:ea typeface="ＭＳ Ｐゴシック" pitchFamily="50" charset="-128"/>
                          <a:cs typeface="+mn-cs"/>
                        </a:rPr>
                        <a:t>㎡）</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endParaRPr kumimoji="1" lang="ja-JP" altLang="en-US" sz="1200" b="1" dirty="0">
                        <a:solidFill>
                          <a:sysClr val="windowText" lastClr="000000"/>
                        </a:solidFill>
                        <a:latin typeface="+mj-ea"/>
                        <a:ea typeface="+mj-ea"/>
                      </a:endParaRPr>
                    </a:p>
                  </a:txBody>
                  <a:tcPr marL="86897" marR="86897" marT="43449" marB="434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kumimoji="1" lang="ja-JP" altLang="en-US" sz="1400" b="1" dirty="0" smtClean="0">
                          <a:solidFill>
                            <a:sysClr val="windowText" lastClr="000000"/>
                          </a:solidFill>
                          <a:latin typeface="ＭＳ Ｐゴシック" pitchFamily="50" charset="-128"/>
                          <a:ea typeface="ＭＳ Ｐゴシック" pitchFamily="50" charset="-128"/>
                        </a:rPr>
                        <a:t>福島区役所</a:t>
                      </a:r>
                      <a:endParaRPr kumimoji="1" lang="ja-JP" altLang="en-US" sz="1400" b="1" dirty="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735531">
                <a:tc vMerge="1">
                  <a:txBody>
                    <a:bodyPr/>
                    <a:lstStyle/>
                    <a:p>
                      <a:pPr algn="ctr"/>
                      <a:endParaRPr kumimoji="1" lang="en-US" altLang="ja-JP" sz="1600" b="0" dirty="0" smtClean="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ysClr val="windowText" lastClr="000000"/>
                          </a:solidFill>
                          <a:latin typeface="ＭＳ Ｐゴシック" pitchFamily="50" charset="-128"/>
                          <a:ea typeface="ＭＳ Ｐゴシック" pitchFamily="50" charset="-128"/>
                        </a:rPr>
                        <a:t>此花区役所</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baseline="0" smtClean="0">
                          <a:solidFill>
                            <a:sysClr val="windowText" lastClr="000000"/>
                          </a:solidFill>
                          <a:latin typeface="ＭＳ Ｐゴシック" pitchFamily="50" charset="-128"/>
                          <a:ea typeface="ＭＳ Ｐゴシック" pitchFamily="50" charset="-128"/>
                        </a:rPr>
                        <a:t> </a:t>
                      </a:r>
                      <a:r>
                        <a:rPr kumimoji="1" lang="ja-JP" altLang="en-US" sz="1200" b="0" baseline="0" dirty="0" smtClean="0">
                          <a:solidFill>
                            <a:sysClr val="windowText" lastClr="000000"/>
                          </a:solidFill>
                          <a:latin typeface="ＭＳ Ｐゴシック" pitchFamily="50" charset="-128"/>
                          <a:ea typeface="ＭＳ Ｐゴシック" pitchFamily="50" charset="-128"/>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5,458</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0.8</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1.8</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32.6</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2.6</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6,049</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9.4</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不足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720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735531">
                <a:tc vMerge="1">
                  <a:txBody>
                    <a:bodyPr/>
                    <a:lstStyle/>
                    <a:p>
                      <a:endParaRPr kumimoji="1" lang="ja-JP" altLang="en-US"/>
                    </a:p>
                  </a:txBody>
                  <a:tcPr/>
                </a:tc>
                <a:tc>
                  <a:txBody>
                    <a:bodyPr/>
                    <a:lstStyle/>
                    <a:p>
                      <a:pPr algn="ctr"/>
                      <a:r>
                        <a:rPr kumimoji="1" lang="ja-JP" altLang="en-US" sz="1200" b="0" dirty="0" smtClean="0">
                          <a:solidFill>
                            <a:sysClr val="windowText" lastClr="000000"/>
                          </a:solidFill>
                          <a:latin typeface="ＭＳ Ｐゴシック" pitchFamily="50" charset="-128"/>
                          <a:ea typeface="ＭＳ Ｐゴシック" pitchFamily="50" charset="-128"/>
                        </a:rPr>
                        <a:t>港区役所</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7,584</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2.7</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35.3</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1.0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3,039</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3.0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充足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en-US" altLang="ja-JP" sz="1200" b="0" dirty="0" smtClean="0">
                          <a:solidFill>
                            <a:schemeClr val="tx1"/>
                          </a:solidFill>
                          <a:latin typeface="ＭＳ Ｐゴシック" pitchFamily="50" charset="-128"/>
                          <a:ea typeface="ＭＳ Ｐゴシック" pitchFamily="50" charset="-128"/>
                        </a:rPr>
                        <a:t>(450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a:p>
                  </a:txBody>
                  <a:tcPr/>
                </a:tc>
              </a:tr>
              <a:tr h="735531">
                <a:tc vMerge="1">
                  <a:txBody>
                    <a:bodyPr/>
                    <a:lstStyle/>
                    <a:p>
                      <a:pPr algn="ct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ysClr val="windowText" lastClr="000000"/>
                          </a:solidFill>
                          <a:latin typeface="ＭＳ Ｐゴシック" pitchFamily="50" charset="-128"/>
                          <a:ea typeface="ＭＳ Ｐゴシック" pitchFamily="50" charset="-128"/>
                        </a:rPr>
                        <a:t>西淀川区役所</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8,593</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ysClr val="windowText" lastClr="000000"/>
                          </a:solidFill>
                          <a:latin typeface="ＭＳ Ｐゴシック" pitchFamily="50" charset="-128"/>
                          <a:ea typeface="ＭＳ Ｐゴシック" pitchFamily="50" charset="-128"/>
                        </a:rPr>
                        <a:t>1.4</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2.6</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2.0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31.8</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1.6</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4,125</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5.0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充足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1,120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200" b="1" dirty="0">
                        <a:solidFill>
                          <a:sysClr val="windowText" lastClr="000000"/>
                        </a:solidFill>
                        <a:latin typeface="+mj-ea"/>
                        <a:ea typeface="+mj-ea"/>
                      </a:endParaRPr>
                    </a:p>
                  </a:txBody>
                  <a:tcPr marL="86897" marR="86897" marT="43449" marB="434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200" b="1"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735531">
                <a:tc rowSpan="3">
                  <a:txBody>
                    <a:bodyPr/>
                    <a:lstStyle/>
                    <a:p>
                      <a:pPr algn="ctr"/>
                      <a:r>
                        <a:rPr kumimoji="1" lang="ja-JP" altLang="en-US" sz="1200" b="1" dirty="0" smtClean="0">
                          <a:solidFill>
                            <a:sysClr val="windowText" lastClr="000000"/>
                          </a:solidFill>
                        </a:rPr>
                        <a:t>第</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四</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区</a:t>
                      </a:r>
                    </a:p>
                    <a:p>
                      <a:pPr algn="ct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東成区役所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7,079</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ja-JP" altLang="en-US" sz="1200" dirty="0" smtClean="0">
                        <a:latin typeface="ＭＳ Ｐゴシック" pitchFamily="50" charset="-128"/>
                        <a:ea typeface="ＭＳ Ｐゴシック" pitchFamily="50" charset="-128"/>
                      </a:endParaRPr>
                    </a:p>
                  </a:txBody>
                  <a:tcPr marL="54713" marR="27357" marT="29636" marB="296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2.9</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27.8</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1.0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5,349</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3.0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充足</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300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ysClr val="windowText" lastClr="000000"/>
                          </a:solidFill>
                          <a:latin typeface="ＭＳ Ｐゴシック" pitchFamily="50" charset="-128"/>
                          <a:ea typeface="ＭＳ Ｐゴシック" pitchFamily="50" charset="-128"/>
                          <a:cs typeface="+mn-cs"/>
                        </a:rPr>
                        <a:t>城東区役所</a:t>
                      </a: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755987">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城東区役所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7,337</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4713" marR="27357" marT="29636" marB="296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1.5</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21.3</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5.0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11,545</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15.0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不足</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560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50" b="0" dirty="0" smtClean="0">
                          <a:solidFill>
                            <a:schemeClr val="tx1"/>
                          </a:solidFill>
                          <a:latin typeface="ＭＳ Ｐゴシック" pitchFamily="50" charset="-128"/>
                          <a:ea typeface="ＭＳ Ｐゴシック" pitchFamily="50" charset="-128"/>
                        </a:rPr>
                        <a:t>※</a:t>
                      </a:r>
                      <a:r>
                        <a:rPr kumimoji="1" lang="ja-JP" altLang="en-US" sz="950" b="0" dirty="0" smtClean="0">
                          <a:solidFill>
                            <a:schemeClr val="tx1"/>
                          </a:solidFill>
                          <a:latin typeface="ＭＳ Ｐゴシック" pitchFamily="50" charset="-128"/>
                          <a:ea typeface="ＭＳ Ｐゴシック" pitchFamily="50" charset="-128"/>
                        </a:rPr>
                        <a:t>近隣に活用可能な市有施設あり</a:t>
                      </a:r>
                      <a:endParaRPr kumimoji="1" lang="en-US" altLang="ja-JP" sz="950" b="0"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endParaRPr kumimoji="1" lang="ja-JP" altLang="en-US"/>
                    </a:p>
                  </a:txBody>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735531">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鶴見区役所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7,505</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4713" marR="27357" marT="29636" marB="296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3.4</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2.1</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1.1</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27.7</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4.5</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10,810</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9.0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充足</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360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marL="84705" marR="84705" marT="42352" marB="4235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bl>
          </a:graphicData>
        </a:graphic>
      </p:graphicFrame>
      <p:sp>
        <p:nvSpPr>
          <p:cNvPr id="5" name="正方形/長方形 4"/>
          <p:cNvSpPr/>
          <p:nvPr/>
        </p:nvSpPr>
        <p:spPr>
          <a:xfrm>
            <a:off x="-10840" y="6999"/>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参考（選定評価表）</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smtClean="0">
                <a:solidFill>
                  <a:srgbClr val="000000"/>
                </a:solidFill>
                <a:latin typeface="ＭＳ Ｐゴシック" charset="-128"/>
                <a:ea typeface="Meiryo UI" pitchFamily="50" charset="-128"/>
                <a:cs typeface="Meiryo UI" pitchFamily="50" charset="-128"/>
              </a:rPr>
              <a:t> 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９</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1925976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txBox="1">
            <a:spLocks/>
          </p:cNvSpPr>
          <p:nvPr/>
        </p:nvSpPr>
        <p:spPr>
          <a:xfrm>
            <a:off x="7032206" y="13123"/>
            <a:ext cx="2125114"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1461865339"/>
              </p:ext>
            </p:extLst>
          </p:nvPr>
        </p:nvGraphicFramePr>
        <p:xfrm>
          <a:off x="79368" y="195683"/>
          <a:ext cx="8945732" cy="6363725"/>
        </p:xfrm>
        <a:graphic>
          <a:graphicData uri="http://schemas.openxmlformats.org/drawingml/2006/table">
            <a:tbl>
              <a:tblPr firstRow="1" bandRow="1">
                <a:tableStyleId>{5C22544A-7EE6-4342-B048-85BDC9FD1C3A}</a:tableStyleId>
              </a:tblPr>
              <a:tblGrid>
                <a:gridCol w="372577"/>
                <a:gridCol w="1188000"/>
                <a:gridCol w="1188000"/>
                <a:gridCol w="1188000"/>
                <a:gridCol w="1188000"/>
                <a:gridCol w="900000"/>
                <a:gridCol w="144000"/>
                <a:gridCol w="1260000"/>
                <a:gridCol w="149155"/>
                <a:gridCol w="1368000"/>
              </a:tblGrid>
              <a:tr h="259034">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smtClean="0">
                          <a:ln>
                            <a:noFill/>
                          </a:ln>
                          <a:solidFill>
                            <a:sysClr val="windowText" lastClr="000000"/>
                          </a:solidFill>
                          <a:effectLst/>
                          <a:uLnTx/>
                          <a:uFillTx/>
                          <a:latin typeface="+mn-lt"/>
                          <a:ea typeface="+mn-ea"/>
                          <a:cs typeface="+mn-cs"/>
                        </a:rPr>
                        <a:t>総合区名（仮称）</a:t>
                      </a:r>
                      <a:endParaRPr kumimoji="1" lang="ja-JP" altLang="en-US" sz="1100" b="1" i="0" u="none" strike="noStrike" kern="0" cap="none" spc="0" normalizeH="0" baseline="0" noProof="0" dirty="0">
                        <a:ln>
                          <a:noFill/>
                        </a:ln>
                        <a:solidFill>
                          <a:sysClr val="windowText" lastClr="000000"/>
                        </a:solidFill>
                        <a:effectLst/>
                        <a:uLnTx/>
                        <a:uFillTx/>
                        <a:latin typeface="+mn-lt"/>
                        <a:ea typeface="+mn-ea"/>
                        <a:cs typeface="+mn-cs"/>
                      </a:endParaRPr>
                    </a:p>
                  </a:txBody>
                  <a:tcPr marL="57115" marR="57115" marT="28557" marB="28557" vert="eaVert"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現区庁舎</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（庁舎延床面積）</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評価項目点数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9">
                  <a:txBody>
                    <a:bodyPr/>
                    <a:lstStyle/>
                    <a:p>
                      <a:pPr algn="ctr"/>
                      <a:endParaRPr kumimoji="1" lang="ja-JP" altLang="en-US" sz="1200" b="1" dirty="0">
                        <a:solidFill>
                          <a:schemeClr val="tx1"/>
                        </a:solidFill>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庁舎の整備条件</a:t>
                      </a:r>
                      <a:endParaRPr kumimoji="1" lang="en-US" altLang="ja-JP" sz="1200" b="1"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9">
                  <a:txBody>
                    <a:bodyPr/>
                    <a:lstStyle/>
                    <a:p>
                      <a:pPr algn="ctr"/>
                      <a:endParaRPr kumimoji="1" lang="ja-JP" altLang="en-US" sz="1200" b="1" dirty="0">
                        <a:solidFill>
                          <a:sysClr val="windowText" lastClr="000000"/>
                        </a:solidFill>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選定庁舎</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818753">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①人口重心</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からの距離</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②現区役所間</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公共交通</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所要時間</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③各区間の移動者数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合計</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点数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sz="1200" b="1"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必要延床面積</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充足状況</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（過不足面積）</a:t>
                      </a:r>
                      <a:endParaRPr kumimoji="1" lang="en-US" altLang="ja-JP" sz="1200" b="1"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755134">
                <a:tc rowSpan="4">
                  <a:txBody>
                    <a:bodyPr/>
                    <a:lstStyle/>
                    <a:p>
                      <a:pPr algn="ctr"/>
                      <a:r>
                        <a:rPr kumimoji="1" lang="ja-JP" altLang="en-US" sz="1200" b="1" dirty="0" smtClean="0">
                          <a:solidFill>
                            <a:sysClr val="windowText" lastClr="000000"/>
                          </a:solidFill>
                        </a:rPr>
                        <a:t>第</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五</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区</a:t>
                      </a: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latinLnBrk="0" hangingPunct="1">
                        <a:lnSpc>
                          <a:spcPts val="1400"/>
                        </a:lnSpc>
                      </a:pPr>
                      <a:r>
                        <a:rPr kumimoji="1" lang="ja-JP" altLang="en-US" sz="1200" kern="1200" dirty="0" smtClean="0">
                          <a:solidFill>
                            <a:schemeClr val="tx1"/>
                          </a:solidFill>
                          <a:latin typeface="ＭＳ Ｐゴシック" pitchFamily="50" charset="-128"/>
                          <a:ea typeface="ＭＳ Ｐゴシック" pitchFamily="50" charset="-128"/>
                          <a:cs typeface="+mn-cs"/>
                        </a:rPr>
                        <a:t>中央区役所</a:t>
                      </a:r>
                      <a:endParaRPr kumimoji="1" lang="en-US" altLang="ja-JP" sz="1200" kern="1200" dirty="0" smtClean="0">
                        <a:solidFill>
                          <a:schemeClr val="tx1"/>
                        </a:solidFill>
                        <a:latin typeface="ＭＳ Ｐゴシック" pitchFamily="50" charset="-128"/>
                        <a:ea typeface="ＭＳ Ｐゴシック" pitchFamily="50" charset="-128"/>
                        <a:cs typeface="+mn-cs"/>
                      </a:endParaRPr>
                    </a:p>
                    <a:p>
                      <a:pPr marL="0" indent="0" algn="ctr" defTabSz="914400" rtl="0" eaLnBrk="1" latinLnBrk="0" hangingPunct="1">
                        <a:lnSpc>
                          <a:spcPts val="1400"/>
                        </a:lnSpc>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8,332</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44971" marR="22485" marT="24361" marB="243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2.5</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2.1</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2.5</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32.3</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5.0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41,244</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10.0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充足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1,090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200" b="1" dirty="0">
                        <a:solidFill>
                          <a:sysClr val="windowText" lastClr="000000"/>
                        </a:solidFill>
                        <a:latin typeface="+mj-ea"/>
                        <a:ea typeface="+mj-ea"/>
                      </a:endParaRPr>
                    </a:p>
                  </a:txBody>
                  <a:tcPr marL="86897" marR="86897" marT="43449" marB="434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4">
                  <a:txBody>
                    <a:bodyPr/>
                    <a:lstStyle/>
                    <a:p>
                      <a:pPr algn="ctr"/>
                      <a:r>
                        <a:rPr kumimoji="1" lang="ja-JP" altLang="en-US" sz="1400" b="1" dirty="0" smtClean="0">
                          <a:solidFill>
                            <a:sysClr val="windowText" lastClr="000000"/>
                          </a:solidFill>
                          <a:latin typeface="ＭＳ Ｐゴシック" pitchFamily="50" charset="-128"/>
                          <a:ea typeface="ＭＳ Ｐゴシック" pitchFamily="50" charset="-128"/>
                        </a:rPr>
                        <a:t>西区役所</a:t>
                      </a:r>
                      <a:endParaRPr kumimoji="1" lang="ja-JP" altLang="en-US" sz="1400" b="1" dirty="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755134">
                <a:tc vMerge="1">
                  <a:txBody>
                    <a:bodyPr/>
                    <a:lstStyle/>
                    <a:p>
                      <a:pPr algn="ctr"/>
                      <a:endParaRPr kumimoji="1" lang="en-US" altLang="ja-JP" sz="1600" b="0" dirty="0" smtClean="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西区役所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7,047</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44971" marR="22485" marT="24361" marB="243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1.1</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26.4</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2.5</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17,939</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12.5</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充足</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530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endParaRPr kumimoji="1" lang="ja-JP" altLang="en-US"/>
                    </a:p>
                  </a:txBody>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755134">
                <a:tc vMerge="1">
                  <a:txBody>
                    <a:bodyPr/>
                    <a:lstStyle/>
                    <a:p>
                      <a:endParaRPr kumimoji="1" lang="ja-JP" altLang="en-US"/>
                    </a:p>
                  </a:txBody>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大正区役所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7,372</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ja-JP" altLang="en-US" sz="1200" dirty="0" smtClean="0">
                        <a:latin typeface="ＭＳ Ｐゴシック" pitchFamily="50" charset="-128"/>
                        <a:ea typeface="ＭＳ Ｐゴシック" pitchFamily="50" charset="-128"/>
                      </a:endParaRPr>
                    </a:p>
                  </a:txBody>
                  <a:tcPr marL="44971" marR="22485" marT="24361" marB="243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2.7</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35.7</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1.0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3,694</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chemeClr val="tx1"/>
                          </a:solidFill>
                          <a:latin typeface="ＭＳ Ｐゴシック" pitchFamily="50" charset="-128"/>
                          <a:ea typeface="ＭＳ Ｐゴシック" pitchFamily="50" charset="-128"/>
                        </a:rPr>
                        <a:t>　</a:t>
                      </a:r>
                      <a:r>
                        <a:rPr kumimoji="1" lang="en-US" altLang="ja-JP" sz="1200" b="1" dirty="0" smtClean="0">
                          <a:solidFill>
                            <a:schemeClr val="tx1"/>
                          </a:solidFill>
                          <a:latin typeface="ＭＳ Ｐゴシック" pitchFamily="50" charset="-128"/>
                          <a:ea typeface="ＭＳ Ｐゴシック" pitchFamily="50" charset="-128"/>
                        </a:rPr>
                        <a:t>3.0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充足</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450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sz="1200" b="1" dirty="0">
                        <a:solidFill>
                          <a:sysClr val="windowText" lastClr="000000"/>
                        </a:solidFill>
                        <a:latin typeface="+mj-ea"/>
                        <a:ea typeface="+mj-ea"/>
                      </a:endParaRPr>
                    </a:p>
                  </a:txBody>
                  <a:tcPr anchor="ctr"/>
                </a:tc>
              </a:tr>
              <a:tr h="755134">
                <a:tc vMerge="1">
                  <a:txBody>
                    <a:bodyPr/>
                    <a:lstStyle/>
                    <a:p>
                      <a:pPr algn="ct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浪速区役所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8,575</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ja-JP" altLang="en-US" sz="1200" dirty="0" smtClean="0">
                        <a:latin typeface="ＭＳ Ｐゴシック" pitchFamily="50" charset="-128"/>
                        <a:ea typeface="ＭＳ Ｐゴシック" pitchFamily="50" charset="-128"/>
                      </a:endParaRPr>
                    </a:p>
                  </a:txBody>
                  <a:tcPr marL="44971" marR="22485" marT="24361" marB="2436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1.1</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3.6</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29.7</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2.4</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16,577</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11.0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充足</a:t>
                      </a:r>
                      <a:endParaRPr kumimoji="1" lang="en-US" altLang="ja-JP" sz="1200" b="0" kern="1200" dirty="0" smtClean="0">
                        <a:solidFill>
                          <a:schemeClr val="tx1"/>
                        </a:solidFill>
                        <a:latin typeface="ＭＳ Ｐゴシック" pitchFamily="50" charset="-128"/>
                        <a:ea typeface="ＭＳ Ｐゴシック" pitchFamily="50" charset="-128"/>
                        <a:cs typeface="+mn-cs"/>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830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200" b="1" dirty="0">
                        <a:solidFill>
                          <a:sysClr val="windowText" lastClr="000000"/>
                        </a:solidFill>
                        <a:latin typeface="+mj-ea"/>
                        <a:ea typeface="+mj-ea"/>
                      </a:endParaRPr>
                    </a:p>
                  </a:txBody>
                  <a:tcPr marL="86897" marR="86897" marT="43449" marB="434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755134">
                <a:tc rowSpan="3">
                  <a:txBody>
                    <a:bodyPr/>
                    <a:lstStyle/>
                    <a:p>
                      <a:pPr algn="ctr"/>
                      <a:r>
                        <a:rPr kumimoji="1" lang="ja-JP" altLang="en-US" sz="1200" b="1" dirty="0" smtClean="0">
                          <a:solidFill>
                            <a:sysClr val="windowText" lastClr="000000"/>
                          </a:solidFill>
                        </a:rPr>
                        <a:t>第</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六</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区</a:t>
                      </a:r>
                    </a:p>
                    <a:p>
                      <a:pPr algn="ct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天王寺区役所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7,608</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45508" marR="22753" marT="24653" marB="246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1.8</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1.3</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25.2</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5.0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16,251</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11.8</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充足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890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endParaRPr kumimoji="1" lang="ja-JP" altLang="en-US"/>
                    </a:p>
                  </a:txBody>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ysClr val="windowText" lastClr="000000"/>
                          </a:solidFill>
                          <a:latin typeface="ＭＳ Ｐゴシック" pitchFamily="50" charset="-128"/>
                          <a:ea typeface="ＭＳ Ｐゴシック" pitchFamily="50" charset="-128"/>
                          <a:cs typeface="+mn-cs"/>
                        </a:rPr>
                        <a:t>天王寺区役所</a:t>
                      </a: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755134">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生野区役所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10,935</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ja-JP" altLang="en-US" sz="1200" dirty="0" smtClean="0">
                        <a:latin typeface="ＭＳ Ｐゴシック" pitchFamily="50" charset="-128"/>
                        <a:ea typeface="ＭＳ Ｐゴシック" pitchFamily="50" charset="-128"/>
                      </a:endParaRPr>
                    </a:p>
                  </a:txBody>
                  <a:tcPr marL="45508" marR="22753" marT="24653" marB="246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i="0" u="none" strike="noStrike" dirty="0" smtClean="0">
                          <a:solidFill>
                            <a:schemeClr val="dk1"/>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0.8</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1.8</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29.3</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1.0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5,513</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  7.8</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充足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1,310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755134">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阿倍野区役所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6,459</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ja-JP" altLang="en-US" sz="1200" dirty="0" smtClean="0">
                        <a:latin typeface="ＭＳ Ｐゴシック" pitchFamily="50" charset="-128"/>
                        <a:ea typeface="ＭＳ Ｐゴシック" pitchFamily="50" charset="-128"/>
                      </a:endParaRPr>
                    </a:p>
                  </a:txBody>
                  <a:tcPr marL="45508" marR="22753" marT="24653" marB="2465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1.4</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30.3</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2.7</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10,140</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chemeClr val="tx1"/>
                          </a:solidFill>
                          <a:latin typeface="ＭＳ Ｐゴシック" pitchFamily="50" charset="-128"/>
                          <a:ea typeface="ＭＳ Ｐゴシック" pitchFamily="50" charset="-128"/>
                        </a:rPr>
                        <a:t>　</a:t>
                      </a:r>
                      <a:r>
                        <a:rPr kumimoji="1" lang="en-US" altLang="ja-JP" sz="1200" b="1" dirty="0" smtClean="0">
                          <a:solidFill>
                            <a:schemeClr val="tx1"/>
                          </a:solidFill>
                          <a:latin typeface="ＭＳ Ｐゴシック" pitchFamily="50" charset="-128"/>
                          <a:ea typeface="ＭＳ Ｐゴシック" pitchFamily="50" charset="-128"/>
                        </a:rPr>
                        <a:t>4.7</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不足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380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marL="68857" marR="68857" marT="34429" marB="34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bl>
          </a:graphicData>
        </a:graphic>
      </p:graphicFrame>
      <p:sp>
        <p:nvSpPr>
          <p:cNvPr id="7"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１０</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2210584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txBox="1">
            <a:spLocks/>
          </p:cNvSpPr>
          <p:nvPr/>
        </p:nvSpPr>
        <p:spPr>
          <a:xfrm>
            <a:off x="7032206" y="13123"/>
            <a:ext cx="2125114"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4" name="表 3"/>
          <p:cNvGraphicFramePr>
            <a:graphicFrameLocks noGrp="1"/>
          </p:cNvGraphicFramePr>
          <p:nvPr>
            <p:extLst>
              <p:ext uri="{D42A27DB-BD31-4B8C-83A1-F6EECF244321}">
                <p14:modId xmlns:p14="http://schemas.microsoft.com/office/powerpoint/2010/main" val="1922856518"/>
              </p:ext>
            </p:extLst>
          </p:nvPr>
        </p:nvGraphicFramePr>
        <p:xfrm>
          <a:off x="79369" y="745655"/>
          <a:ext cx="8957204" cy="5347641"/>
        </p:xfrm>
        <a:graphic>
          <a:graphicData uri="http://schemas.openxmlformats.org/drawingml/2006/table">
            <a:tbl>
              <a:tblPr firstRow="1" bandRow="1">
                <a:tableStyleId>{5C22544A-7EE6-4342-B048-85BDC9FD1C3A}</a:tableStyleId>
              </a:tblPr>
              <a:tblGrid>
                <a:gridCol w="345142"/>
                <a:gridCol w="1267169"/>
                <a:gridCol w="1152128"/>
                <a:gridCol w="1224136"/>
                <a:gridCol w="1152128"/>
                <a:gridCol w="864096"/>
                <a:gridCol w="144016"/>
                <a:gridCol w="1277516"/>
                <a:gridCol w="165100"/>
                <a:gridCol w="1365773"/>
              </a:tblGrid>
              <a:tr h="24698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0" cap="none" spc="0" normalizeH="0" baseline="0" noProof="0" dirty="0" smtClean="0">
                          <a:ln>
                            <a:noFill/>
                          </a:ln>
                          <a:solidFill>
                            <a:sysClr val="windowText" lastClr="000000"/>
                          </a:solidFill>
                          <a:effectLst/>
                          <a:uLnTx/>
                          <a:uFillTx/>
                          <a:latin typeface="+mn-lt"/>
                          <a:ea typeface="+mn-ea"/>
                          <a:cs typeface="+mn-cs"/>
                        </a:rPr>
                        <a:t>総合区名（仮称）</a:t>
                      </a:r>
                      <a:endParaRPr kumimoji="1" lang="ja-JP" altLang="en-US" sz="1100" b="1" i="0" u="none" strike="noStrike" kern="0" cap="none" spc="0" normalizeH="0" baseline="0" noProof="0" dirty="0">
                        <a:ln>
                          <a:noFill/>
                        </a:ln>
                        <a:solidFill>
                          <a:sysClr val="windowText" lastClr="000000"/>
                        </a:solidFill>
                        <a:effectLst/>
                        <a:uLnTx/>
                        <a:uFillTx/>
                        <a:latin typeface="+mn-lt"/>
                        <a:ea typeface="+mn-ea"/>
                        <a:cs typeface="+mn-cs"/>
                      </a:endParaRPr>
                    </a:p>
                  </a:txBody>
                  <a:tcPr marL="57115" marR="57115" marT="28557" marB="28557" vert="eaVert"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現区庁舎</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（庁舎延床面積）</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評価項目点数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7">
                  <a:txBody>
                    <a:bodyPr/>
                    <a:lstStyle/>
                    <a:p>
                      <a:pPr algn="ctr"/>
                      <a:endParaRPr kumimoji="1" lang="ja-JP" altLang="en-US" sz="1200" b="1" dirty="0">
                        <a:solidFill>
                          <a:schemeClr val="tx1"/>
                        </a:solidFill>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庁舎の整備条件</a:t>
                      </a:r>
                      <a:endParaRPr kumimoji="1" lang="en-US" altLang="ja-JP" sz="1200" b="1"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7">
                  <a:txBody>
                    <a:bodyPr/>
                    <a:lstStyle/>
                    <a:p>
                      <a:pPr algn="ctr"/>
                      <a:endParaRPr kumimoji="1" lang="ja-JP" altLang="en-US" sz="1200" b="1" dirty="0">
                        <a:solidFill>
                          <a:sysClr val="windowText" lastClr="000000"/>
                        </a:solidFill>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選定庁舎</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780659">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①人口重心</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からの距離</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②現区役所間</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公共交通</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所要時間</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③各区間の移動者数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合計</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点数</a:t>
                      </a:r>
                      <a:endParaRPr kumimoji="1" lang="ja-JP" altLang="en-US" sz="1200" b="1" dirty="0">
                        <a:solidFill>
                          <a:sysClr val="windowText" lastClr="000000"/>
                        </a:solidFill>
                        <a:latin typeface="ＭＳ Ｐゴシック" pitchFamily="50" charset="-128"/>
                        <a:ea typeface="ＭＳ Ｐゴシック" pitchFamily="50" charset="-128"/>
                      </a:endParaRPr>
                    </a:p>
                  </a:txBody>
                  <a:tcPr marL="57115" marR="57115" marT="28557" marB="28557"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sz="1200" b="1"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ＭＳ Ｐゴシック" pitchFamily="50" charset="-128"/>
                          <a:ea typeface="ＭＳ Ｐゴシック" pitchFamily="50" charset="-128"/>
                        </a:rPr>
                        <a:t>必要延床面積</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充足状況</a:t>
                      </a:r>
                      <a:endParaRPr kumimoji="1" lang="en-US" altLang="ja-JP" sz="1200" b="1" dirty="0" smtClean="0">
                        <a:solidFill>
                          <a:sysClr val="windowText" lastClr="000000"/>
                        </a:solidFill>
                        <a:latin typeface="ＭＳ Ｐゴシック" pitchFamily="50" charset="-128"/>
                        <a:ea typeface="ＭＳ Ｐゴシック" pitchFamily="50" charset="-128"/>
                      </a:endParaRPr>
                    </a:p>
                    <a:p>
                      <a:pPr algn="ctr"/>
                      <a:r>
                        <a:rPr kumimoji="1" lang="ja-JP" altLang="en-US" sz="1200" b="1" dirty="0" smtClean="0">
                          <a:solidFill>
                            <a:sysClr val="windowText" lastClr="000000"/>
                          </a:solidFill>
                          <a:latin typeface="ＭＳ Ｐゴシック" pitchFamily="50" charset="-128"/>
                          <a:ea typeface="ＭＳ Ｐゴシック" pitchFamily="50" charset="-128"/>
                        </a:rPr>
                        <a:t>（過不足面積）</a:t>
                      </a:r>
                      <a:endParaRPr kumimoji="1" lang="en-US" altLang="ja-JP" sz="1200" b="1" dirty="0" smtClean="0">
                        <a:solidFill>
                          <a:sysClr val="windowText" lastClr="000000"/>
                        </a:solidFill>
                        <a:latin typeface="ＭＳ Ｐゴシック" pitchFamily="50" charset="-128"/>
                        <a:ea typeface="ＭＳ Ｐゴシック" pitchFamily="50" charset="-128"/>
                      </a:endParaRPr>
                    </a:p>
                  </a:txBody>
                  <a:tcPr marL="57115" marR="57115" marT="28557" marB="28557"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pPr algn="ctr"/>
                      <a:endParaRPr kumimoji="1" lang="ja-JP" altLang="en-US" sz="12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64000">
                <a:tc rowSpan="3">
                  <a:txBody>
                    <a:bodyPr/>
                    <a:lstStyle/>
                    <a:p>
                      <a:pPr algn="ctr"/>
                      <a:r>
                        <a:rPr kumimoji="1" lang="ja-JP" altLang="en-US" sz="1200" b="1" dirty="0" smtClean="0">
                          <a:solidFill>
                            <a:sysClr val="windowText" lastClr="000000"/>
                          </a:solidFill>
                        </a:rPr>
                        <a:t>第</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七</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区</a:t>
                      </a: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0" eaLnBrk="1" latinLnBrk="0" hangingPunct="1"/>
                      <a:r>
                        <a:rPr kumimoji="1" lang="ja-JP" altLang="en-US" sz="1200" kern="1200" dirty="0" smtClean="0">
                          <a:solidFill>
                            <a:schemeClr val="tx1"/>
                          </a:solidFill>
                          <a:latin typeface="ＭＳ Ｐゴシック" pitchFamily="50" charset="-128"/>
                          <a:ea typeface="ＭＳ Ｐゴシック" pitchFamily="50" charset="-128"/>
                          <a:cs typeface="+mn-cs"/>
                        </a:rPr>
                        <a:t>住之江区役所</a:t>
                      </a:r>
                      <a:endParaRPr kumimoji="1" lang="en-US" altLang="ja-JP" sz="1200" kern="1200" dirty="0" smtClean="0">
                        <a:solidFill>
                          <a:schemeClr val="tx1"/>
                        </a:solidFill>
                        <a:latin typeface="ＭＳ Ｐゴシック" pitchFamily="50" charset="-128"/>
                        <a:ea typeface="ＭＳ Ｐゴシック" pitchFamily="50" charset="-128"/>
                        <a:cs typeface="+mn-cs"/>
                      </a:endParaRPr>
                    </a:p>
                    <a:p>
                      <a:pPr marL="0" indent="0" algn="ctr" defTabSz="914400" rtl="0" eaLnBrk="1" latinLnBrk="0" hangingPunct="1"/>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6,454</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6355" marR="28177" marT="30525" marB="3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1.2</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3.4</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28.0</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5.0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14,415</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13.4</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不足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2,200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200" b="1" dirty="0">
                        <a:solidFill>
                          <a:sysClr val="windowText" lastClr="000000"/>
                        </a:solidFill>
                        <a:latin typeface="+mj-ea"/>
                        <a:ea typeface="+mj-ea"/>
                      </a:endParaRPr>
                    </a:p>
                  </a:txBody>
                  <a:tcPr marL="86897" marR="86897" marT="43449" marB="434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algn="ctr"/>
                      <a:r>
                        <a:rPr kumimoji="1" lang="ja-JP" altLang="en-US" sz="1400" b="1" dirty="0" smtClean="0">
                          <a:solidFill>
                            <a:sysClr val="windowText" lastClr="000000"/>
                          </a:solidFill>
                          <a:latin typeface="ＭＳ Ｐゴシック" pitchFamily="50" charset="-128"/>
                          <a:ea typeface="ＭＳ Ｐゴシック" pitchFamily="50" charset="-128"/>
                        </a:rPr>
                        <a:t>住吉区役所</a:t>
                      </a:r>
                      <a:endParaRPr kumimoji="1" lang="ja-JP" altLang="en-US" sz="1400" b="1" dirty="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864000">
                <a:tc vMerge="1">
                  <a:txBody>
                    <a:bodyPr/>
                    <a:lstStyle/>
                    <a:p>
                      <a:pPr algn="ctr"/>
                      <a:endParaRPr kumimoji="1" lang="en-US" altLang="ja-JP" sz="1600" b="0" dirty="0" smtClean="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住吉区役所</a:t>
                      </a:r>
                      <a:r>
                        <a:rPr kumimoji="1" lang="ja-JP" altLang="en-US" sz="1200" baseline="0" dirty="0" smtClean="0">
                          <a:latin typeface="ＭＳ Ｐゴシック" pitchFamily="50" charset="-128"/>
                          <a:ea typeface="ＭＳ Ｐゴシック" pitchFamily="50" charset="-128"/>
                        </a:rPr>
                        <a:t>　　　　　　　　　　　　　　　　　　　　　　　　　　　　　　　</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10,687</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6355" marR="28177" marT="30525" marB="3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1.9</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29.8</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1.0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8,070</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3.0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充足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220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endParaRPr kumimoji="1" lang="ja-JP" altLang="en-US"/>
                    </a:p>
                  </a:txBody>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64000">
                <a:tc vMerge="1">
                  <a:txBody>
                    <a:bodyPr/>
                    <a:lstStyle/>
                    <a:p>
                      <a:pPr algn="ct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西成区役所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11,807</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ja-JP" altLang="en-US" sz="1200" dirty="0" smtClean="0">
                          <a:latin typeface="ＭＳ Ｐゴシック" pitchFamily="50" charset="-128"/>
                          <a:ea typeface="ＭＳ Ｐゴシック" pitchFamily="50" charset="-128"/>
                        </a:rPr>
                        <a:t>　　　　　　</a:t>
                      </a:r>
                      <a:r>
                        <a:rPr kumimoji="1" lang="ja-JP" altLang="en-US" sz="1200" baseline="0" dirty="0" smtClean="0">
                          <a:latin typeface="ＭＳ Ｐゴシック" pitchFamily="50" charset="-128"/>
                          <a:ea typeface="ＭＳ Ｐゴシック" pitchFamily="50" charset="-128"/>
                        </a:rPr>
                        <a:t>  </a:t>
                      </a:r>
                      <a:endParaRPr kumimoji="1" lang="ja-JP" altLang="en-US" sz="1200" dirty="0" smtClean="0">
                        <a:latin typeface="ＭＳ Ｐゴシック" pitchFamily="50" charset="-128"/>
                        <a:ea typeface="ＭＳ Ｐゴシック" pitchFamily="50" charset="-128"/>
                      </a:endParaRPr>
                    </a:p>
                  </a:txBody>
                  <a:tcPr marL="56355" marR="28177" marT="30525" marB="3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1.9</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26.8</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1.7</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9,106</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7.7</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不足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1,820</a:t>
                      </a:r>
                      <a:r>
                        <a:rPr kumimoji="1" lang="ja-JP" altLang="en-US" sz="1200" b="0" dirty="0" smtClean="0">
                          <a:solidFill>
                            <a:schemeClr val="tx1"/>
                          </a:solidFill>
                          <a:latin typeface="ＭＳ Ｐゴシック" pitchFamily="50" charset="-128"/>
                          <a:ea typeface="ＭＳ Ｐゴシック" pitchFamily="50" charset="-128"/>
                        </a:rPr>
                        <a:t>㎡）</a:t>
                      </a:r>
                      <a:endParaRPr kumimoji="1" lang="en-US" altLang="ja-JP" sz="1200" b="0"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200" b="1" dirty="0">
                        <a:solidFill>
                          <a:sysClr val="windowText" lastClr="000000"/>
                        </a:solidFill>
                        <a:latin typeface="+mj-ea"/>
                        <a:ea typeface="+mj-ea"/>
                      </a:endParaRPr>
                    </a:p>
                  </a:txBody>
                  <a:tcPr marL="86897" marR="86897" marT="43449" marB="434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200" b="1"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864000">
                <a:tc rowSpan="2">
                  <a:txBody>
                    <a:bodyPr/>
                    <a:lstStyle/>
                    <a:p>
                      <a:pPr algn="ctr"/>
                      <a:r>
                        <a:rPr kumimoji="1" lang="ja-JP" altLang="en-US" sz="1200" b="1" dirty="0" smtClean="0">
                          <a:solidFill>
                            <a:sysClr val="windowText" lastClr="000000"/>
                          </a:solidFill>
                        </a:rPr>
                        <a:t>第</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八</a:t>
                      </a:r>
                      <a:endParaRPr kumimoji="1" lang="en-US" altLang="ja-JP" sz="1200" b="1" dirty="0" smtClean="0">
                        <a:solidFill>
                          <a:sysClr val="windowText" lastClr="000000"/>
                        </a:solidFill>
                      </a:endParaRPr>
                    </a:p>
                    <a:p>
                      <a:pPr algn="ctr"/>
                      <a:r>
                        <a:rPr kumimoji="1" lang="ja-JP" altLang="en-US" sz="1200" b="1" dirty="0" smtClean="0">
                          <a:solidFill>
                            <a:sysClr val="windowText" lastClr="000000"/>
                          </a:solidFill>
                        </a:rPr>
                        <a:t>区</a:t>
                      </a:r>
                    </a:p>
                    <a:p>
                      <a:pPr algn="ctr"/>
                      <a:endParaRPr kumimoji="1" lang="ja-JP" altLang="en-US" sz="1200" b="1" dirty="0">
                        <a:solidFill>
                          <a:sysClr val="windowText" lastClr="000000"/>
                        </a:solidFill>
                      </a:endParaRPr>
                    </a:p>
                  </a:txBody>
                  <a:tcPr marL="57115" marR="57115" marT="28557" marB="2855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東住吉区役所</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chemeClr val="tx1"/>
                          </a:solidFill>
                          <a:latin typeface="ＭＳ Ｐゴシック" pitchFamily="50" charset="-128"/>
                          <a:ea typeface="ＭＳ Ｐゴシック" pitchFamily="50" charset="-128"/>
                          <a:cs typeface="+mn-cs"/>
                        </a:rPr>
                        <a:t>（</a:t>
                      </a:r>
                      <a:r>
                        <a:rPr kumimoji="1" lang="en-US" altLang="ja-JP" sz="1200" b="0" kern="1200" dirty="0" smtClean="0">
                          <a:solidFill>
                            <a:schemeClr val="tx1"/>
                          </a:solidFill>
                          <a:latin typeface="ＭＳ Ｐゴシック" pitchFamily="50" charset="-128"/>
                          <a:ea typeface="ＭＳ Ｐゴシック" pitchFamily="50" charset="-128"/>
                          <a:cs typeface="+mn-cs"/>
                        </a:rPr>
                        <a:t>6,967</a:t>
                      </a:r>
                      <a:r>
                        <a:rPr kumimoji="1" lang="ja-JP" altLang="en-US" sz="1200" b="0" kern="1200" dirty="0" smtClean="0">
                          <a:solidFill>
                            <a:schemeClr val="tx1"/>
                          </a:solidFill>
                          <a:latin typeface="ＭＳ Ｐゴシック" pitchFamily="50" charset="-128"/>
                          <a:ea typeface="ＭＳ Ｐゴシック" pitchFamily="50" charset="-128"/>
                          <a:cs typeface="+mn-cs"/>
                        </a:rPr>
                        <a:t>㎡）</a:t>
                      </a:r>
                      <a:endParaRPr kumimoji="1" lang="ja-JP" altLang="en-US" sz="1200" dirty="0" smtClean="0">
                        <a:solidFill>
                          <a:schemeClr val="tx1"/>
                        </a:solidFill>
                        <a:latin typeface="ＭＳ Ｐゴシック" pitchFamily="50" charset="-128"/>
                        <a:ea typeface="ＭＳ Ｐゴシック" pitchFamily="50" charset="-128"/>
                      </a:endParaRPr>
                    </a:p>
                  </a:txBody>
                  <a:tcPr marL="56355" marR="28177" marT="30525" marB="3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ysClr val="windowText" lastClr="000000"/>
                          </a:solidFill>
                          <a:latin typeface="ＭＳ Ｐゴシック" pitchFamily="50" charset="-128"/>
                          <a:ea typeface="ＭＳ Ｐゴシック" pitchFamily="50" charset="-128"/>
                        </a:rPr>
                        <a:t>1.0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2.0</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18.7</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5.0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9,534</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11.0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不足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970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rowSpan="2">
                  <a:txBody>
                    <a:bodyPr/>
                    <a:lstStyle/>
                    <a:p>
                      <a:pPr algn="ctr"/>
                      <a:r>
                        <a:rPr kumimoji="1" lang="ja-JP" altLang="en-US" sz="1400" b="1" dirty="0" smtClean="0">
                          <a:solidFill>
                            <a:sysClr val="windowText" lastClr="000000"/>
                          </a:solidFill>
                          <a:latin typeface="ＭＳ Ｐゴシック" pitchFamily="50" charset="-128"/>
                          <a:ea typeface="ＭＳ Ｐゴシック" pitchFamily="50" charset="-128"/>
                        </a:rPr>
                        <a:t>平野区役所</a:t>
                      </a:r>
                      <a:endParaRPr kumimoji="1" lang="ja-JP" altLang="en-US" sz="1400" b="1" dirty="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864000">
                <a:tc vMerge="1">
                  <a:txBody>
                    <a:bodyPr/>
                    <a:lstStyle/>
                    <a:p>
                      <a:pPr algn="ctr"/>
                      <a:endParaRPr kumimoji="1" lang="ja-JP" altLang="en-US" sz="16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ゴシック" pitchFamily="50" charset="-128"/>
                          <a:ea typeface="ＭＳ Ｐゴシック" pitchFamily="50" charset="-128"/>
                        </a:rPr>
                        <a:t>平野区役所</a:t>
                      </a:r>
                      <a:endParaRPr kumimoji="1" lang="en-US" altLang="ja-JP" sz="1200" dirty="0" smtClean="0">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r>
                        <a:rPr kumimoji="1" lang="en-US" altLang="ja-JP" sz="1200" b="0" kern="1200" dirty="0" smtClean="0">
                          <a:solidFill>
                            <a:sysClr val="windowText" lastClr="000000"/>
                          </a:solidFill>
                          <a:latin typeface="ＭＳ Ｐゴシック" pitchFamily="50" charset="-128"/>
                          <a:ea typeface="ＭＳ Ｐゴシック" pitchFamily="50" charset="-128"/>
                          <a:cs typeface="+mn-cs"/>
                        </a:rPr>
                        <a:t>10,819</a:t>
                      </a:r>
                      <a:r>
                        <a:rPr kumimoji="1" lang="ja-JP" altLang="en-US" sz="1200" b="0" kern="1200" dirty="0" smtClean="0">
                          <a:solidFill>
                            <a:sysClr val="windowText" lastClr="000000"/>
                          </a:solidFill>
                          <a:latin typeface="ＭＳ Ｐゴシック" pitchFamily="50" charset="-128"/>
                          <a:ea typeface="ＭＳ Ｐゴシック" pitchFamily="50" charset="-128"/>
                          <a:cs typeface="+mn-cs"/>
                        </a:rPr>
                        <a:t>㎡）</a:t>
                      </a:r>
                      <a:endParaRPr kumimoji="1" lang="en-US" altLang="ja-JP" sz="1200" b="0" kern="1200" dirty="0" smtClean="0">
                        <a:solidFill>
                          <a:sysClr val="windowText" lastClr="000000"/>
                        </a:solidFill>
                        <a:latin typeface="ＭＳ Ｐゴシック" pitchFamily="50" charset="-128"/>
                        <a:ea typeface="ＭＳ Ｐゴシック" pitchFamily="50" charset="-128"/>
                        <a:cs typeface="+mn-cs"/>
                      </a:endParaRPr>
                    </a:p>
                  </a:txBody>
                  <a:tcPr marL="56355" marR="28177" marT="30525" marB="3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ysClr val="windowText" lastClr="000000"/>
                          </a:solidFill>
                          <a:latin typeface="ＭＳ Ｐゴシック" pitchFamily="50" charset="-128"/>
                          <a:ea typeface="ＭＳ Ｐゴシック" pitchFamily="50" charset="-128"/>
                        </a:rPr>
                        <a:t>（</a:t>
                      </a:r>
                      <a:r>
                        <a:rPr kumimoji="1" lang="en-US" altLang="ja-JP" sz="1200" b="0" dirty="0" smtClean="0">
                          <a:solidFill>
                            <a:sysClr val="windowText" lastClr="000000"/>
                          </a:solidFill>
                          <a:latin typeface="ＭＳ Ｐゴシック" pitchFamily="50" charset="-128"/>
                          <a:ea typeface="ＭＳ Ｐゴシック" pitchFamily="50" charset="-128"/>
                        </a:rPr>
                        <a:t>0.4</a:t>
                      </a:r>
                      <a:r>
                        <a:rPr kumimoji="1" lang="ja-JP" altLang="en-US" sz="1200" b="0" dirty="0" smtClean="0">
                          <a:solidFill>
                            <a:sysClr val="windowText" lastClr="000000"/>
                          </a:solidFill>
                          <a:latin typeface="ＭＳ Ｐゴシック" pitchFamily="50" charset="-128"/>
                          <a:ea typeface="ＭＳ Ｐゴシック" pitchFamily="50" charset="-128"/>
                        </a:rPr>
                        <a:t>㎞）</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ysClr val="windowText" lastClr="000000"/>
                          </a:solidFill>
                          <a:latin typeface="ＭＳ Ｐゴシック" pitchFamily="50" charset="-128"/>
                          <a:ea typeface="ＭＳ Ｐゴシック" pitchFamily="50" charset="-128"/>
                        </a:rPr>
                        <a:t>5.0</a:t>
                      </a:r>
                      <a:r>
                        <a:rPr kumimoji="1" lang="ja-JP" altLang="en-US" sz="1200" b="0" dirty="0" smtClean="0">
                          <a:solidFill>
                            <a:sysClr val="windowText" lastClr="000000"/>
                          </a:solidFill>
                          <a:latin typeface="ＭＳ Ｐゴシック" pitchFamily="50" charset="-128"/>
                          <a:ea typeface="ＭＳ Ｐゴシック" pitchFamily="50" charset="-128"/>
                        </a:rPr>
                        <a:t>点</a:t>
                      </a:r>
                      <a:endParaRPr kumimoji="1" lang="en-US" altLang="ja-JP" sz="1200" b="0" dirty="0" smtClean="0">
                        <a:solidFill>
                          <a:sysClr val="windowText" lastClr="000000"/>
                        </a:solidFill>
                        <a:latin typeface="ＭＳ Ｐゴシック" pitchFamily="50" charset="-128"/>
                        <a:ea typeface="ＭＳ Ｐゴシック" pitchFamily="50" charset="-128"/>
                      </a:endParaRPr>
                    </a:p>
                    <a:p>
                      <a:pPr algn="ctr"/>
                      <a:r>
                        <a:rPr kumimoji="1" lang="ja-JP" altLang="en-US" sz="1200" b="0" dirty="0" smtClean="0">
                          <a:solidFill>
                            <a:sysClr val="windowText" lastClr="000000"/>
                          </a:solidFill>
                          <a:latin typeface="ＭＳ Ｐゴシック" pitchFamily="50" charset="-128"/>
                          <a:ea typeface="ＭＳ Ｐゴシック" pitchFamily="50" charset="-128"/>
                        </a:rPr>
                        <a:t>（平均</a:t>
                      </a:r>
                      <a:r>
                        <a:rPr kumimoji="1" lang="en-US" altLang="ja-JP" sz="1200" b="0" dirty="0" smtClean="0">
                          <a:solidFill>
                            <a:sysClr val="windowText" lastClr="000000"/>
                          </a:solidFill>
                          <a:latin typeface="ＭＳ Ｐゴシック" pitchFamily="50" charset="-128"/>
                          <a:ea typeface="ＭＳ Ｐゴシック" pitchFamily="50" charset="-128"/>
                        </a:rPr>
                        <a:t>18.7</a:t>
                      </a:r>
                      <a:r>
                        <a:rPr kumimoji="1" lang="ja-JP" altLang="en-US" sz="1200" b="0" dirty="0" smtClean="0">
                          <a:solidFill>
                            <a:sysClr val="windowText" lastClr="000000"/>
                          </a:solidFill>
                          <a:latin typeface="ＭＳ Ｐゴシック" pitchFamily="50" charset="-128"/>
                          <a:ea typeface="ＭＳ Ｐゴシック" pitchFamily="50" charset="-128"/>
                        </a:rPr>
                        <a:t>分）</a:t>
                      </a:r>
                      <a:endParaRPr kumimoji="1" lang="en-US" altLang="ja-JP" sz="1200" b="0" dirty="0" smtClean="0">
                        <a:solidFill>
                          <a:sysClr val="windowText" lastClr="000000"/>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0" dirty="0" smtClean="0">
                          <a:solidFill>
                            <a:schemeClr val="tx1"/>
                          </a:solidFill>
                          <a:latin typeface="ＭＳ Ｐゴシック" pitchFamily="50" charset="-128"/>
                          <a:ea typeface="ＭＳ Ｐゴシック" pitchFamily="50" charset="-128"/>
                        </a:rPr>
                        <a:t>1.0</a:t>
                      </a:r>
                      <a:r>
                        <a:rPr kumimoji="1" lang="ja-JP" altLang="en-US" sz="1200" b="0" dirty="0" smtClean="0">
                          <a:solidFill>
                            <a:schemeClr val="tx1"/>
                          </a:solidFill>
                          <a:latin typeface="ＭＳ Ｐゴシック" pitchFamily="50" charset="-128"/>
                          <a:ea typeface="ＭＳ Ｐゴシック" pitchFamily="50" charset="-128"/>
                        </a:rPr>
                        <a:t>点</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8,731</a:t>
                      </a:r>
                      <a:r>
                        <a:rPr kumimoji="1" lang="ja-JP" altLang="en-US" sz="1200" b="0" dirty="0" smtClean="0">
                          <a:solidFill>
                            <a:schemeClr val="tx1"/>
                          </a:solidFill>
                          <a:latin typeface="ＭＳ Ｐゴシック" pitchFamily="50" charset="-128"/>
                          <a:ea typeface="ＭＳ Ｐゴシック" pitchFamily="50" charset="-128"/>
                        </a:rPr>
                        <a:t>人）</a:t>
                      </a:r>
                      <a:endParaRPr kumimoji="1" lang="en-US" altLang="ja-JP" sz="1200" b="0"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r>
                        <a:rPr kumimoji="1" lang="en-US" altLang="ja-JP" sz="1200" b="1" dirty="0" smtClean="0">
                          <a:solidFill>
                            <a:schemeClr val="tx1"/>
                          </a:solidFill>
                          <a:latin typeface="ＭＳ Ｐゴシック" pitchFamily="50" charset="-128"/>
                          <a:ea typeface="ＭＳ Ｐゴシック" pitchFamily="50" charset="-128"/>
                        </a:rPr>
                        <a:t>11.0</a:t>
                      </a:r>
                      <a:r>
                        <a:rPr kumimoji="1" lang="ja-JP" altLang="en-US" sz="1200" b="1" dirty="0" smtClean="0">
                          <a:solidFill>
                            <a:schemeClr val="tx1"/>
                          </a:solidFill>
                          <a:latin typeface="ＭＳ Ｐゴシック" pitchFamily="50" charset="-128"/>
                          <a:ea typeface="ＭＳ Ｐゴシック" pitchFamily="50" charset="-128"/>
                        </a:rPr>
                        <a:t>点</a:t>
                      </a:r>
                      <a:endParaRPr kumimoji="1" lang="en-US" altLang="ja-JP" sz="1200" b="1" dirty="0" smtClean="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pPr algn="ctr"/>
                      <a:endParaRPr kumimoji="1" lang="en-US" altLang="ja-JP" sz="1200" b="0" dirty="0" smtClean="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0" dirty="0" smtClean="0">
                          <a:solidFill>
                            <a:schemeClr val="tx1"/>
                          </a:solidFill>
                          <a:latin typeface="ＭＳ Ｐゴシック" pitchFamily="50" charset="-128"/>
                          <a:ea typeface="ＭＳ Ｐゴシック" pitchFamily="50" charset="-128"/>
                        </a:rPr>
                        <a:t>充足</a:t>
                      </a:r>
                      <a:endParaRPr kumimoji="1" lang="en-US" altLang="ja-JP" sz="1200" b="0" dirty="0" smtClean="0">
                        <a:solidFill>
                          <a:schemeClr val="tx1"/>
                        </a:solidFill>
                        <a:latin typeface="ＭＳ Ｐゴシック" pitchFamily="50" charset="-128"/>
                        <a:ea typeface="ＭＳ Ｐゴシック" pitchFamily="50" charset="-128"/>
                      </a:endParaRPr>
                    </a:p>
                    <a:p>
                      <a:pPr algn="ctr"/>
                      <a:r>
                        <a:rPr kumimoji="1" lang="ja-JP" altLang="en-US" sz="1200" b="0" dirty="0" smtClean="0">
                          <a:solidFill>
                            <a:schemeClr val="tx1"/>
                          </a:solidFill>
                          <a:latin typeface="ＭＳ Ｐゴシック" pitchFamily="50" charset="-128"/>
                          <a:ea typeface="ＭＳ Ｐゴシック" pitchFamily="50" charset="-128"/>
                        </a:rPr>
                        <a:t>（</a:t>
                      </a:r>
                      <a:r>
                        <a:rPr kumimoji="1" lang="en-US" altLang="ja-JP" sz="1200" b="0" dirty="0" smtClean="0">
                          <a:solidFill>
                            <a:schemeClr val="tx1"/>
                          </a:solidFill>
                          <a:latin typeface="ＭＳ Ｐゴシック" pitchFamily="50" charset="-128"/>
                          <a:ea typeface="ＭＳ Ｐゴシック" pitchFamily="50" charset="-128"/>
                        </a:rPr>
                        <a:t>420</a:t>
                      </a:r>
                      <a:r>
                        <a:rPr kumimoji="1" lang="ja-JP" altLang="en-US" sz="1200" b="0" dirty="0" smtClean="0">
                          <a:solidFill>
                            <a:schemeClr val="tx1"/>
                          </a:solidFill>
                          <a:latin typeface="ＭＳ Ｐゴシック" pitchFamily="50" charset="-128"/>
                          <a:ea typeface="ＭＳ Ｐゴシック" pitchFamily="50" charset="-128"/>
                        </a:rPr>
                        <a:t>㎡）</a:t>
                      </a:r>
                      <a:endParaRPr kumimoji="1" lang="ja-JP" altLang="en-US" sz="12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vMerge="1">
                  <a:txBody>
                    <a:bodyPr/>
                    <a:lstStyle/>
                    <a:p>
                      <a:endParaRPr kumimoji="1" lang="ja-JP" altLang="en-US"/>
                    </a:p>
                  </a:txBody>
                  <a:tcPr/>
                </a:tc>
                <a:tc vMerge="1">
                  <a:txBody>
                    <a:bodyPr/>
                    <a:lstStyle/>
                    <a:p>
                      <a:endParaRPr kumimoji="1" lang="ja-JP" altLang="en-US" sz="1200" b="0" dirty="0">
                        <a:solidFill>
                          <a:sysClr val="windowText" lastClr="000000"/>
                        </a:solidFill>
                        <a:latin typeface="+mj-ea"/>
                        <a:ea typeface="+mj-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bl>
          </a:graphicData>
        </a:graphic>
      </p:graphicFrame>
      <p:sp>
        <p:nvSpPr>
          <p:cNvPr id="5" name="正方形/長方形 4"/>
          <p:cNvSpPr/>
          <p:nvPr/>
        </p:nvSpPr>
        <p:spPr>
          <a:xfrm>
            <a:off x="11562" y="-16743"/>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参考（選定評価表）</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smtClean="0">
                <a:solidFill>
                  <a:srgbClr val="000000"/>
                </a:solidFill>
                <a:latin typeface="ＭＳ Ｐゴシック" charset="-128"/>
                <a:ea typeface="Meiryo UI" pitchFamily="50" charset="-128"/>
                <a:cs typeface="Meiryo UI" pitchFamily="50" charset="-128"/>
              </a:rPr>
              <a:t> 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１１</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4189270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8538" y="624114"/>
            <a:ext cx="8229600" cy="1143000"/>
          </a:xfrm>
        </p:spPr>
        <p:txBody>
          <a:bodyPr>
            <a:noAutofit/>
          </a:bodyPr>
          <a:lstStyle/>
          <a:p>
            <a:r>
              <a:rPr lang="ja-JP" altLang="en-US" sz="3600" dirty="0" smtClean="0"/>
              <a:t>≪ 資　料 ≫</a:t>
            </a:r>
            <a:endParaRPr kumimoji="1" lang="ja-JP" altLang="en-US" sz="3600" dirty="0"/>
          </a:p>
        </p:txBody>
      </p:sp>
      <p:sp>
        <p:nvSpPr>
          <p:cNvPr id="3" name="正方形/長方形 2"/>
          <p:cNvSpPr/>
          <p:nvPr/>
        </p:nvSpPr>
        <p:spPr>
          <a:xfrm>
            <a:off x="1691680" y="1842751"/>
            <a:ext cx="5902831" cy="4032448"/>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１　 区割り・区の名称、</a:t>
            </a:r>
            <a:r>
              <a:rPr lang="ja-JP" altLang="en-US" sz="2000" kern="0" dirty="0">
                <a:solidFill>
                  <a:prstClr val="black"/>
                </a:solidFill>
                <a:latin typeface="Meiryo UI" pitchFamily="50" charset="-128"/>
                <a:ea typeface="Meiryo UI" pitchFamily="50" charset="-128"/>
                <a:cs typeface="Meiryo UI" pitchFamily="50" charset="-128"/>
              </a:rPr>
              <a:t>総合区役所</a:t>
            </a:r>
            <a:r>
              <a:rPr lang="ja-JP" altLang="en-US" sz="2000" kern="0" dirty="0" smtClean="0">
                <a:solidFill>
                  <a:prstClr val="black"/>
                </a:solidFill>
                <a:latin typeface="Meiryo UI" pitchFamily="50" charset="-128"/>
                <a:ea typeface="Meiryo UI" pitchFamily="50" charset="-128"/>
                <a:cs typeface="Meiryo UI" pitchFamily="50" charset="-128"/>
              </a:rPr>
              <a:t>の位置</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２　 事務分担</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３　 組織体制</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４　 予算の仕組み</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５　 財産管理</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６　 総合区政会議、地域自治区・地域協議会</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７　 総合区設置に</a:t>
            </a:r>
            <a:r>
              <a:rPr lang="ja-JP" altLang="en-US" sz="2000" kern="0" dirty="0">
                <a:solidFill>
                  <a:prstClr val="black"/>
                </a:solidFill>
                <a:latin typeface="Meiryo UI" pitchFamily="50" charset="-128"/>
                <a:ea typeface="Meiryo UI" pitchFamily="50" charset="-128"/>
                <a:cs typeface="Meiryo UI" pitchFamily="50" charset="-128"/>
              </a:rPr>
              <a:t>伴う</a:t>
            </a:r>
            <a:r>
              <a:rPr lang="ja-JP" altLang="en-US" sz="2000" kern="0" dirty="0" smtClean="0">
                <a:solidFill>
                  <a:prstClr val="black"/>
                </a:solidFill>
                <a:latin typeface="Meiryo UI" pitchFamily="50" charset="-128"/>
                <a:ea typeface="Meiryo UI" pitchFamily="50" charset="-128"/>
                <a:cs typeface="Meiryo UI" pitchFamily="50" charset="-128"/>
              </a:rPr>
              <a:t>コスト</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８　 </a:t>
            </a:r>
            <a:r>
              <a:rPr lang="ja-JP" altLang="en-US" sz="2000" kern="0" smtClean="0">
                <a:solidFill>
                  <a:prstClr val="black"/>
                </a:solidFill>
                <a:latin typeface="Meiryo UI" pitchFamily="50" charset="-128"/>
                <a:ea typeface="Meiryo UI" pitchFamily="50" charset="-128"/>
                <a:cs typeface="Meiryo UI" pitchFamily="50" charset="-128"/>
              </a:rPr>
              <a:t>設置の日</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９　 総合区のすがた</a:t>
            </a:r>
            <a:endParaRPr lang="en-US" altLang="ja-JP" sz="2000" kern="0" dirty="0" smtClean="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46280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772816"/>
            <a:ext cx="9144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rPr>
              <a:t>　　　　　　</a:t>
            </a:r>
            <a:r>
              <a:rPr lang="ja-JP" altLang="en-US" sz="4000" dirty="0" smtClean="0">
                <a:solidFill>
                  <a:srgbClr val="FF0000"/>
                </a:solidFill>
              </a:rPr>
              <a:t>　　　　　</a:t>
            </a:r>
            <a:r>
              <a:rPr lang="ja-JP" altLang="en-US" sz="4000" dirty="0" smtClean="0">
                <a:solidFill>
                  <a:prstClr val="black"/>
                </a:solidFill>
              </a:rPr>
              <a:t>　　　　　　　</a:t>
            </a:r>
            <a:endParaRPr lang="en-US" altLang="ja-JP" sz="3600" dirty="0" smtClean="0">
              <a:solidFill>
                <a:prstClr val="black"/>
              </a:solidFill>
            </a:endParaRPr>
          </a:p>
          <a:p>
            <a:pPr algn="l">
              <a:defRPr/>
            </a:pPr>
            <a:r>
              <a:rPr lang="ja-JP" altLang="en-US" sz="3600" dirty="0" smtClean="0">
                <a:solidFill>
                  <a:prstClr val="black"/>
                </a:solidFill>
              </a:rPr>
              <a:t>　　　　　１   　区割り</a:t>
            </a:r>
            <a:endParaRPr lang="en-US" altLang="ja-JP" sz="3600" dirty="0" smtClean="0">
              <a:solidFill>
                <a:prstClr val="black"/>
              </a:solidFill>
            </a:endParaRPr>
          </a:p>
          <a:p>
            <a:pPr algn="l">
              <a:defRPr/>
            </a:pPr>
            <a:r>
              <a:rPr lang="ja-JP" altLang="en-US" sz="3600" dirty="0" smtClean="0">
                <a:solidFill>
                  <a:prstClr val="black"/>
                </a:solidFill>
              </a:rPr>
              <a:t>　　　　　　　　区の名称</a:t>
            </a:r>
            <a:endParaRPr lang="en-US" altLang="ja-JP" sz="3600" dirty="0" smtClean="0">
              <a:solidFill>
                <a:prstClr val="black"/>
              </a:solidFill>
            </a:endParaRPr>
          </a:p>
          <a:p>
            <a:pPr algn="l">
              <a:defRPr/>
            </a:pPr>
            <a:r>
              <a:rPr lang="ja-JP" altLang="en-US" sz="3600" dirty="0" smtClean="0">
                <a:solidFill>
                  <a:prstClr val="black"/>
                </a:solidFill>
              </a:rPr>
              <a:t>　　　　　　　　総合区役所の位置</a:t>
            </a:r>
            <a:endParaRPr lang="ja-JP" altLang="en-US" sz="2600" dirty="0">
              <a:solidFill>
                <a:prstClr val="black"/>
              </a:solidFill>
              <a:latin typeface="ＭＳ Ｐゴシック"/>
            </a:endParaRPr>
          </a:p>
        </p:txBody>
      </p:sp>
    </p:spTree>
    <p:extLst>
      <p:ext uri="{BB962C8B-B14F-4D97-AF65-F5344CB8AC3E}">
        <p14:creationId xmlns:p14="http://schemas.microsoft.com/office/powerpoint/2010/main" val="379143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99592" y="2060848"/>
            <a:ext cx="7300979" cy="190975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１　区割り・区の名称</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２　総合区役所の位置</a:t>
            </a:r>
            <a:endParaRPr kumimoji="1" lang="en-US" altLang="ja-JP" sz="1600" dirty="0" smtClean="0">
              <a:solidFill>
                <a:schemeClr val="tx1"/>
              </a:solidFill>
              <a:latin typeface="Meiryo UI" pitchFamily="50" charset="-128"/>
              <a:ea typeface="Meiryo UI" pitchFamily="50" charset="-128"/>
              <a:cs typeface="Meiryo UI" pitchFamily="50" charset="-128"/>
            </a:endParaRPr>
          </a:p>
        </p:txBody>
      </p:sp>
      <p:sp>
        <p:nvSpPr>
          <p:cNvPr id="5" name="タイトル 1"/>
          <p:cNvSpPr>
            <a:spLocks noGrp="1"/>
          </p:cNvSpPr>
          <p:nvPr>
            <p:ph type="title"/>
          </p:nvPr>
        </p:nvSpPr>
        <p:spPr>
          <a:xfrm>
            <a:off x="448538" y="1116276"/>
            <a:ext cx="82296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3589836" y="3027199"/>
            <a:ext cx="462455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区割</a:t>
            </a:r>
            <a:r>
              <a:rPr kumimoji="1"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４</a:t>
            </a:r>
            <a:endParaRPr kumimoji="1" lang="en-US" altLang="ja-JP" sz="2000" dirty="0" smtClean="0">
              <a:solidFill>
                <a:schemeClr val="tx1"/>
              </a:solidFill>
              <a:latin typeface="Meiryo UI" pitchFamily="50" charset="-128"/>
              <a:ea typeface="Meiryo UI" pitchFamily="50" charset="-128"/>
              <a:cs typeface="Meiryo UI" pitchFamily="50" charset="-128"/>
            </a:endParaRPr>
          </a:p>
        </p:txBody>
      </p:sp>
      <p:sp>
        <p:nvSpPr>
          <p:cNvPr id="8" name="正方形/長方形 7"/>
          <p:cNvSpPr/>
          <p:nvPr/>
        </p:nvSpPr>
        <p:spPr>
          <a:xfrm>
            <a:off x="2973810" y="2426841"/>
            <a:ext cx="561455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区割</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13386"/>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en-US" altLang="ja-JP" sz="2000" b="1" dirty="0">
                <a:solidFill>
                  <a:prstClr val="black"/>
                </a:solidFill>
                <a:latin typeface="Meiryo UI" pitchFamily="50" charset="-128"/>
                <a:ea typeface="Meiryo UI" pitchFamily="50" charset="-128"/>
                <a:cs typeface="Meiryo UI" pitchFamily="50" charset="-128"/>
              </a:rPr>
              <a:t>1</a:t>
            </a:r>
            <a:r>
              <a:rPr lang="ja-JP" altLang="en-US" sz="2000" b="1" dirty="0" smtClean="0">
                <a:solidFill>
                  <a:prstClr val="black"/>
                </a:solidFill>
                <a:latin typeface="Meiryo UI" pitchFamily="50" charset="-128"/>
                <a:ea typeface="Meiryo UI" pitchFamily="50" charset="-128"/>
                <a:cs typeface="Meiryo UI" pitchFamily="50" charset="-128"/>
              </a:rPr>
              <a:t>　区割り・区の名称</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552450" y="1303544"/>
            <a:ext cx="7750961" cy="338437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fontAlgn="base">
              <a:lnSpc>
                <a:spcPts val="24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以下の５つの具体的な視点に基づき、区割りを策定</a:t>
            </a: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800"/>
              </a:lnSpc>
              <a:spcBef>
                <a:spcPct val="0"/>
              </a:spcBef>
              <a:spcAft>
                <a:spcPct val="0"/>
              </a:spcAft>
            </a:pP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24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　</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各総合区における将来</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H47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人口規模を</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万人程度とし、各区間の人口</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格差は</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400"/>
              </a:lnSpc>
              <a:spcBef>
                <a:spcPct val="0"/>
              </a:spcBef>
              <a:spcAft>
                <a:spcPct val="0"/>
              </a:spcAf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最大</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倍</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以</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内</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と</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400"/>
              </a:lnSpc>
              <a:spcBef>
                <a:spcPct val="0"/>
              </a:spcBef>
              <a:spcAft>
                <a:spcPct val="0"/>
              </a:spcAf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これまでの地域において築きあげてきたコミュニティを考慮し、過去の合区・分区</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歴</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史的</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400"/>
              </a:lnSpc>
              <a:spcBef>
                <a:spcPct val="0"/>
              </a:spcBef>
              <a:spcAft>
                <a:spcPct val="0"/>
              </a:spcAft>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な</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経緯</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を踏まえる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総合区内における住民の円滑な移動や住民間の交流を確保できるよう、鉄道網</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接</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続</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商業</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集積</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を考慮</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工営所</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、公園事務所など、既存の事業所をできる限り活用</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400"/>
              </a:lnSpc>
            </a:pPr>
            <a:r>
              <a:rPr lang="ja-JP" altLang="en-US" sz="1600" dirty="0" smtClean="0">
                <a:solidFill>
                  <a:schemeClr val="tx1"/>
                </a:solidFill>
                <a:latin typeface="Meiryo UI" pitchFamily="50" charset="-128"/>
                <a:ea typeface="Meiryo UI" pitchFamily="50" charset="-128"/>
                <a:cs typeface="Meiryo UI" pitchFamily="50" charset="-128"/>
              </a:rPr>
              <a:t>◆　</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災害対策について、緊急時には全市的な対応が必要となるが、防災上の視点に</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ついても</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考慮する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552450" y="5256875"/>
            <a:ext cx="7769557" cy="1449717"/>
          </a:xfrm>
          <a:prstGeom prst="rect">
            <a:avLst/>
          </a:prstGeom>
        </p:spPr>
        <p:style>
          <a:lnRef idx="1">
            <a:schemeClr val="accent6"/>
          </a:lnRef>
          <a:fillRef idx="2">
            <a:schemeClr val="accent6"/>
          </a:fillRef>
          <a:effectRef idx="1">
            <a:schemeClr val="accent6"/>
          </a:effectRef>
          <a:fontRef idx="minor">
            <a:schemeClr val="dk1"/>
          </a:fontRef>
        </p:style>
        <p:txBody>
          <a:bodyPr rtlCol="0" anchor="t"/>
          <a:lstStyle/>
          <a:p>
            <a:pPr fontAlgn="base">
              <a:lnSpc>
                <a:spcPct val="1500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　区の名称</a:t>
            </a:r>
            <a:r>
              <a:rPr lang="ja-JP" altLang="en-US" sz="1600" dirty="0">
                <a:solidFill>
                  <a:schemeClr val="tx1"/>
                </a:solidFill>
                <a:latin typeface="Meiryo UI" pitchFamily="50" charset="-128"/>
                <a:ea typeface="Meiryo UI" pitchFamily="50" charset="-128"/>
                <a:cs typeface="Meiryo UI" pitchFamily="50" charset="-128"/>
              </a:rPr>
              <a:t>の取扱いは、方位、地勢、地域の歴史等も考慮し、住民に親しみやすく</a:t>
            </a:r>
            <a:r>
              <a:rPr lang="ja-JP" altLang="en-US" sz="1600" dirty="0" smtClean="0">
                <a:solidFill>
                  <a:schemeClr val="tx1"/>
                </a:solidFill>
                <a:latin typeface="Meiryo UI" pitchFamily="50" charset="-128"/>
                <a:ea typeface="Meiryo UI" pitchFamily="50" charset="-128"/>
                <a:cs typeface="Meiryo UI" pitchFamily="50" charset="-128"/>
              </a:rPr>
              <a:t>、</a:t>
            </a: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2300"/>
              </a:lnSpc>
              <a:spcBef>
                <a:spcPct val="0"/>
              </a:spcBef>
              <a:spcAft>
                <a:spcPct val="0"/>
              </a:spcAft>
            </a:pPr>
            <a:r>
              <a:rPr lang="en-US" altLang="ja-JP" sz="1600" dirty="0" smtClean="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わかりやすいもの</a:t>
            </a:r>
            <a:r>
              <a:rPr lang="ja-JP" altLang="en-US" sz="1600" dirty="0">
                <a:solidFill>
                  <a:schemeClr val="tx1"/>
                </a:solidFill>
                <a:latin typeface="Meiryo UI" pitchFamily="50" charset="-128"/>
                <a:ea typeface="Meiryo UI" pitchFamily="50" charset="-128"/>
                <a:cs typeface="Meiryo UI" pitchFamily="50" charset="-128"/>
              </a:rPr>
              <a:t>となるよう、簡潔なものとすることを</a:t>
            </a:r>
            <a:r>
              <a:rPr lang="ja-JP" altLang="en-US" sz="1600" dirty="0" smtClean="0">
                <a:solidFill>
                  <a:schemeClr val="tx1"/>
                </a:solidFill>
                <a:latin typeface="Meiryo UI" pitchFamily="50" charset="-128"/>
                <a:ea typeface="Meiryo UI" pitchFamily="50" charset="-128"/>
                <a:cs typeface="Meiryo UI" pitchFamily="50" charset="-128"/>
              </a:rPr>
              <a:t>基本とする</a:t>
            </a: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23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00" dirty="0" smtClean="0">
                <a:solidFill>
                  <a:schemeClr val="tx1"/>
                </a:solidFill>
                <a:latin typeface="Meiryo UI" pitchFamily="50" charset="-128"/>
                <a:ea typeface="Meiryo UI" pitchFamily="50" charset="-128"/>
                <a:cs typeface="Meiryo UI" pitchFamily="50" charset="-128"/>
              </a:rPr>
              <a:t>総合区の設置決定後、設置する日までの間に、住民等の意見を踏まえて条例で定める</a:t>
            </a:r>
            <a:endParaRPr lang="en-US" altLang="ja-JP" sz="1600" spc="-100" dirty="0" smtClean="0">
              <a:solidFill>
                <a:schemeClr val="tx1"/>
              </a:solidFill>
              <a:latin typeface="Meiryo UI" pitchFamily="50" charset="-128"/>
              <a:ea typeface="Meiryo UI" pitchFamily="50" charset="-128"/>
              <a:cs typeface="Meiryo UI" pitchFamily="50" charset="-128"/>
            </a:endParaRPr>
          </a:p>
          <a:p>
            <a:pPr fontAlgn="base">
              <a:lnSpc>
                <a:spcPts val="23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　なお、町の名称も区の名称に準じて大阪市長が定める</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9" name="ホームベース 8"/>
          <p:cNvSpPr/>
          <p:nvPr/>
        </p:nvSpPr>
        <p:spPr bwMode="auto">
          <a:xfrm>
            <a:off x="552450" y="4952437"/>
            <a:ext cx="1702289" cy="360040"/>
          </a:xfrm>
          <a:prstGeom prst="homePlate">
            <a:avLst/>
          </a:prstGeom>
          <a:solidFill>
            <a:schemeClr val="bg1"/>
          </a:solidFill>
          <a:ln w="19050" algn="ctr">
            <a:solidFill>
              <a:srgbClr val="FF0000"/>
            </a:solidFill>
            <a:round/>
            <a:headEnd/>
            <a:tailEnd/>
          </a:ln>
          <a:effectLst/>
          <a:extLst/>
        </p:spPr>
        <p:txBody>
          <a:bodyPr wrap="none" rtlCol="0" anchor="ctr"/>
          <a:lstStyle/>
          <a:p>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 　区の名称</a:t>
            </a:r>
            <a:endParaRPr kumimoji="1" lang="en-US" altLang="ja-JP" sz="1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（１）基本的な考え方</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ホームベース 10"/>
          <p:cNvSpPr/>
          <p:nvPr/>
        </p:nvSpPr>
        <p:spPr bwMode="auto">
          <a:xfrm>
            <a:off x="552450" y="1007492"/>
            <a:ext cx="1328563" cy="360040"/>
          </a:xfrm>
          <a:prstGeom prst="homePlate">
            <a:avLst/>
          </a:prstGeom>
          <a:solidFill>
            <a:schemeClr val="bg1"/>
          </a:solidFill>
          <a:ln w="19050" algn="ctr">
            <a:solidFill>
              <a:srgbClr val="FF0000"/>
            </a:solidFill>
            <a:round/>
            <a:headEnd/>
            <a:tailEnd/>
          </a:ln>
          <a:effectLst/>
          <a:extLst/>
        </p:spPr>
        <p:txBody>
          <a:bodyPr wrap="none" rtlCol="0" anchor="ctr"/>
          <a:lstStyle/>
          <a:p>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 　区割り</a:t>
            </a:r>
            <a:endParaRPr kumimoji="1" lang="en-US" altLang="ja-JP" sz="1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638103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051720" y="967044"/>
            <a:ext cx="4737100" cy="5307013"/>
            <a:chOff x="1" y="110"/>
            <a:chExt cx="6840" cy="6368"/>
          </a:xfrm>
        </p:grpSpPr>
        <p:grpSp>
          <p:nvGrpSpPr>
            <p:cNvPr id="3" name="Group 34"/>
            <p:cNvGrpSpPr>
              <a:grpSpLocks/>
            </p:cNvGrpSpPr>
            <p:nvPr/>
          </p:nvGrpSpPr>
          <p:grpSpPr bwMode="auto">
            <a:xfrm>
              <a:off x="1" y="110"/>
              <a:ext cx="6840" cy="6368"/>
              <a:chOff x="0" y="140"/>
              <a:chExt cx="7786" cy="7931"/>
            </a:xfrm>
          </p:grpSpPr>
          <p:sp>
            <p:nvSpPr>
              <p:cNvPr id="17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pattFill prst="wdUpDiag">
                <a:fgClr>
                  <a:schemeClr val="accent5">
                    <a:lumMod val="40000"/>
                    <a:lumOff val="60000"/>
                  </a:schemeClr>
                </a:fgClr>
                <a:bgClr>
                  <a:schemeClr val="bg1"/>
                </a:bgClr>
              </a:pattFill>
              <a:ln w="9525">
                <a:solidFill>
                  <a:srgbClr val="333333"/>
                </a:solidFill>
                <a:round/>
                <a:headEnd/>
                <a:tailEnd/>
              </a:ln>
            </p:spPr>
            <p:txBody>
              <a:bodyPr/>
              <a:lstStyle/>
              <a:p>
                <a:pPr eaLnBrk="1" hangingPunct="1">
                  <a:defRPr/>
                </a:pPr>
                <a:endParaRPr lang="ja-JP" altLang="en-US"/>
              </a:p>
            </p:txBody>
          </p:sp>
          <p:sp>
            <p:nvSpPr>
              <p:cNvPr id="17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0">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75" name="Freeform 56"/>
              <p:cNvSpPr>
                <a:spLocks/>
              </p:cNvSpPr>
              <p:nvPr/>
            </p:nvSpPr>
            <p:spPr bwMode="auto">
              <a:xfrm>
                <a:off x="1263" y="4014"/>
                <a:ext cx="1970" cy="1547"/>
              </a:xfrm>
              <a:custGeom>
                <a:avLst/>
                <a:gdLst>
                  <a:gd name="T0" fmla="*/ 1929 w 1972"/>
                  <a:gd name="T1" fmla="*/ 482 h 1546"/>
                  <a:gd name="T2" fmla="*/ 1929 w 1972"/>
                  <a:gd name="T3" fmla="*/ 482 h 1546"/>
                  <a:gd name="T4" fmla="*/ 1872 w 1972"/>
                  <a:gd name="T5" fmla="*/ 511 h 1546"/>
                  <a:gd name="T6" fmla="*/ 1816 w 1972"/>
                  <a:gd name="T7" fmla="*/ 553 h 1546"/>
                  <a:gd name="T8" fmla="*/ 1773 w 1972"/>
                  <a:gd name="T9" fmla="*/ 610 h 1546"/>
                  <a:gd name="T10" fmla="*/ 1745 w 1972"/>
                  <a:gd name="T11" fmla="*/ 639 h 1546"/>
                  <a:gd name="T12" fmla="*/ 1674 w 1972"/>
                  <a:gd name="T13" fmla="*/ 709 h 1546"/>
                  <a:gd name="T14" fmla="*/ 1660 w 1972"/>
                  <a:gd name="T15" fmla="*/ 724 h 1546"/>
                  <a:gd name="T16" fmla="*/ 1631 w 1972"/>
                  <a:gd name="T17" fmla="*/ 766 h 1546"/>
                  <a:gd name="T18" fmla="*/ 1574 w 1972"/>
                  <a:gd name="T19" fmla="*/ 851 h 1546"/>
                  <a:gd name="T20" fmla="*/ 1546 w 1972"/>
                  <a:gd name="T21" fmla="*/ 908 h 1546"/>
                  <a:gd name="T22" fmla="*/ 1475 w 1972"/>
                  <a:gd name="T23" fmla="*/ 993 h 1546"/>
                  <a:gd name="T24" fmla="*/ 1433 w 1972"/>
                  <a:gd name="T25" fmla="*/ 1064 h 1546"/>
                  <a:gd name="T26" fmla="*/ 1404 w 1972"/>
                  <a:gd name="T27" fmla="*/ 1121 h 1546"/>
                  <a:gd name="T28" fmla="*/ 1348 w 1972"/>
                  <a:gd name="T29" fmla="*/ 1220 h 1546"/>
                  <a:gd name="T30" fmla="*/ 1135 w 1972"/>
                  <a:gd name="T31" fmla="*/ 1376 h 1546"/>
                  <a:gd name="T32" fmla="*/ 724 w 1972"/>
                  <a:gd name="T33" fmla="*/ 1546 h 1546"/>
                  <a:gd name="T34" fmla="*/ 596 w 1972"/>
                  <a:gd name="T35" fmla="*/ 1490 h 1546"/>
                  <a:gd name="T36" fmla="*/ 298 w 1972"/>
                  <a:gd name="T37" fmla="*/ 1376 h 1546"/>
                  <a:gd name="T38" fmla="*/ 99 w 1972"/>
                  <a:gd name="T39" fmla="*/ 1277 h 1546"/>
                  <a:gd name="T40" fmla="*/ 185 w 1972"/>
                  <a:gd name="T41" fmla="*/ 965 h 1546"/>
                  <a:gd name="T42" fmla="*/ 326 w 1972"/>
                  <a:gd name="T43" fmla="*/ 865 h 1546"/>
                  <a:gd name="T44" fmla="*/ 369 w 1972"/>
                  <a:gd name="T45" fmla="*/ 837 h 1546"/>
                  <a:gd name="T46" fmla="*/ 411 w 1972"/>
                  <a:gd name="T47" fmla="*/ 809 h 1546"/>
                  <a:gd name="T48" fmla="*/ 440 w 1972"/>
                  <a:gd name="T49" fmla="*/ 795 h 1546"/>
                  <a:gd name="T50" fmla="*/ 440 w 1972"/>
                  <a:gd name="T51" fmla="*/ 795 h 1546"/>
                  <a:gd name="T52" fmla="*/ 482 w 1972"/>
                  <a:gd name="T53" fmla="*/ 766 h 1546"/>
                  <a:gd name="T54" fmla="*/ 553 w 1972"/>
                  <a:gd name="T55" fmla="*/ 738 h 1546"/>
                  <a:gd name="T56" fmla="*/ 567 w 1972"/>
                  <a:gd name="T57" fmla="*/ 724 h 1546"/>
                  <a:gd name="T58" fmla="*/ 624 w 1972"/>
                  <a:gd name="T59" fmla="*/ 695 h 1546"/>
                  <a:gd name="T60" fmla="*/ 638 w 1972"/>
                  <a:gd name="T61" fmla="*/ 695 h 1546"/>
                  <a:gd name="T62" fmla="*/ 681 w 1972"/>
                  <a:gd name="T63" fmla="*/ 681 h 1546"/>
                  <a:gd name="T64" fmla="*/ 695 w 1972"/>
                  <a:gd name="T65" fmla="*/ 681 h 1546"/>
                  <a:gd name="T66" fmla="*/ 709 w 1972"/>
                  <a:gd name="T67" fmla="*/ 667 h 1546"/>
                  <a:gd name="T68" fmla="*/ 724 w 1972"/>
                  <a:gd name="T69" fmla="*/ 639 h 1546"/>
                  <a:gd name="T70" fmla="*/ 766 w 1972"/>
                  <a:gd name="T71" fmla="*/ 582 h 1546"/>
                  <a:gd name="T72" fmla="*/ 880 w 1972"/>
                  <a:gd name="T73" fmla="*/ 369 h 1546"/>
                  <a:gd name="T74" fmla="*/ 922 w 1972"/>
                  <a:gd name="T75" fmla="*/ 298 h 1546"/>
                  <a:gd name="T76" fmla="*/ 950 w 1972"/>
                  <a:gd name="T77" fmla="*/ 284 h 1546"/>
                  <a:gd name="T78" fmla="*/ 979 w 1972"/>
                  <a:gd name="T79" fmla="*/ 256 h 1546"/>
                  <a:gd name="T80" fmla="*/ 1106 w 1972"/>
                  <a:gd name="T81" fmla="*/ 170 h 1546"/>
                  <a:gd name="T82" fmla="*/ 1177 w 1972"/>
                  <a:gd name="T83" fmla="*/ 114 h 1546"/>
                  <a:gd name="T84" fmla="*/ 1305 w 1972"/>
                  <a:gd name="T85" fmla="*/ 85 h 1546"/>
                  <a:gd name="T86" fmla="*/ 1348 w 1972"/>
                  <a:gd name="T87" fmla="*/ 71 h 1546"/>
                  <a:gd name="T88" fmla="*/ 1504 w 1972"/>
                  <a:gd name="T89" fmla="*/ 14 h 1546"/>
                  <a:gd name="T90" fmla="*/ 1518 w 1972"/>
                  <a:gd name="T91" fmla="*/ 14 h 1546"/>
                  <a:gd name="T92" fmla="*/ 1532 w 1972"/>
                  <a:gd name="T93" fmla="*/ 57 h 1546"/>
                  <a:gd name="T94" fmla="*/ 1603 w 1972"/>
                  <a:gd name="T95" fmla="*/ 128 h 1546"/>
                  <a:gd name="T96" fmla="*/ 1745 w 1972"/>
                  <a:gd name="T97" fmla="*/ 256 h 1546"/>
                  <a:gd name="T98" fmla="*/ 1801 w 1972"/>
                  <a:gd name="T99" fmla="*/ 326 h 1546"/>
                  <a:gd name="T100" fmla="*/ 1872 w 1972"/>
                  <a:gd name="T101" fmla="*/ 383 h 1546"/>
                  <a:gd name="T102" fmla="*/ 1886 w 1972"/>
                  <a:gd name="T103" fmla="*/ 397 h 1546"/>
                  <a:gd name="T104" fmla="*/ 1929 w 1972"/>
                  <a:gd name="T105" fmla="*/ 426 h 1546"/>
                  <a:gd name="T106" fmla="*/ 1929 w 1972"/>
                  <a:gd name="T107" fmla="*/ 440 h 1546"/>
                  <a:gd name="T108" fmla="*/ 194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76" name="Freeform 55"/>
              <p:cNvSpPr>
                <a:spLocks/>
              </p:cNvSpPr>
              <p:nvPr/>
            </p:nvSpPr>
            <p:spPr bwMode="auto">
              <a:xfrm>
                <a:off x="0" y="3106"/>
                <a:ext cx="3147" cy="2595"/>
              </a:xfrm>
              <a:custGeom>
                <a:avLst/>
                <a:gdLst>
                  <a:gd name="T0" fmla="*/ 3007 w 3148"/>
                  <a:gd name="T1" fmla="*/ 639 h 2596"/>
                  <a:gd name="T2" fmla="*/ 3021 w 3148"/>
                  <a:gd name="T3" fmla="*/ 653 h 2596"/>
                  <a:gd name="T4" fmla="*/ 3021 w 3148"/>
                  <a:gd name="T5" fmla="*/ 653 h 2596"/>
                  <a:gd name="T6" fmla="*/ 3035 w 3148"/>
                  <a:gd name="T7" fmla="*/ 667 h 2596"/>
                  <a:gd name="T8" fmla="*/ 3063 w 3148"/>
                  <a:gd name="T9" fmla="*/ 710 h 2596"/>
                  <a:gd name="T10" fmla="*/ 3120 w 3148"/>
                  <a:gd name="T11" fmla="*/ 809 h 2596"/>
                  <a:gd name="T12" fmla="*/ 3148 w 3148"/>
                  <a:gd name="T13" fmla="*/ 852 h 2596"/>
                  <a:gd name="T14" fmla="*/ 2992 w 3148"/>
                  <a:gd name="T15" fmla="*/ 894 h 2596"/>
                  <a:gd name="T16" fmla="*/ 2836 w 3148"/>
                  <a:gd name="T17" fmla="*/ 965 h 2596"/>
                  <a:gd name="T18" fmla="*/ 2624 w 3148"/>
                  <a:gd name="T19" fmla="*/ 1036 h 2596"/>
                  <a:gd name="T20" fmla="*/ 2496 w 3148"/>
                  <a:gd name="T21" fmla="*/ 1079 h 2596"/>
                  <a:gd name="T22" fmla="*/ 2354 w 3148"/>
                  <a:gd name="T23" fmla="*/ 1164 h 2596"/>
                  <a:gd name="T24" fmla="*/ 2212 w 3148"/>
                  <a:gd name="T25" fmla="*/ 1263 h 2596"/>
                  <a:gd name="T26" fmla="*/ 2156 w 3148"/>
                  <a:gd name="T27" fmla="*/ 1320 h 2596"/>
                  <a:gd name="T28" fmla="*/ 2000 w 3148"/>
                  <a:gd name="T29" fmla="*/ 1618 h 2596"/>
                  <a:gd name="T30" fmla="*/ 1971 w 3148"/>
                  <a:gd name="T31" fmla="*/ 1646 h 2596"/>
                  <a:gd name="T32" fmla="*/ 1943 w 3148"/>
                  <a:gd name="T33" fmla="*/ 1660 h 2596"/>
                  <a:gd name="T34" fmla="*/ 1886 w 3148"/>
                  <a:gd name="T35" fmla="*/ 1674 h 2596"/>
                  <a:gd name="T36" fmla="*/ 1815 w 3148"/>
                  <a:gd name="T37" fmla="*/ 1717 h 2596"/>
                  <a:gd name="T38" fmla="*/ 1744 w 3148"/>
                  <a:gd name="T39" fmla="*/ 1759 h 2596"/>
                  <a:gd name="T40" fmla="*/ 1702 w 3148"/>
                  <a:gd name="T41" fmla="*/ 1774 h 2596"/>
                  <a:gd name="T42" fmla="*/ 1645 w 3148"/>
                  <a:gd name="T43" fmla="*/ 1802 h 2596"/>
                  <a:gd name="T44" fmla="*/ 1475 w 3148"/>
                  <a:gd name="T45" fmla="*/ 1901 h 2596"/>
                  <a:gd name="T46" fmla="*/ 1120 w 3148"/>
                  <a:gd name="T47" fmla="*/ 2270 h 2596"/>
                  <a:gd name="T48" fmla="*/ 369 w 3148"/>
                  <a:gd name="T49" fmla="*/ 2554 h 2596"/>
                  <a:gd name="T50" fmla="*/ 397 w 3148"/>
                  <a:gd name="T51" fmla="*/ 2383 h 2596"/>
                  <a:gd name="T52" fmla="*/ 681 w 3148"/>
                  <a:gd name="T53" fmla="*/ 1986 h 2596"/>
                  <a:gd name="T54" fmla="*/ 411 w 3148"/>
                  <a:gd name="T55" fmla="*/ 1745 h 2596"/>
                  <a:gd name="T56" fmla="*/ 596 w 3148"/>
                  <a:gd name="T57" fmla="*/ 1107 h 2596"/>
                  <a:gd name="T58" fmla="*/ 993 w 3148"/>
                  <a:gd name="T59" fmla="*/ 823 h 2596"/>
                  <a:gd name="T60" fmla="*/ 1588 w 3148"/>
                  <a:gd name="T61" fmla="*/ 625 h 2596"/>
                  <a:gd name="T62" fmla="*/ 1688 w 3148"/>
                  <a:gd name="T63" fmla="*/ 582 h 2596"/>
                  <a:gd name="T64" fmla="*/ 1787 w 3148"/>
                  <a:gd name="T65" fmla="*/ 540 h 2596"/>
                  <a:gd name="T66" fmla="*/ 1915 w 3148"/>
                  <a:gd name="T67" fmla="*/ 483 h 2596"/>
                  <a:gd name="T68" fmla="*/ 2028 w 3148"/>
                  <a:gd name="T69" fmla="*/ 426 h 2596"/>
                  <a:gd name="T70" fmla="*/ 2269 w 3148"/>
                  <a:gd name="T71" fmla="*/ 298 h 2596"/>
                  <a:gd name="T72" fmla="*/ 2439 w 3148"/>
                  <a:gd name="T73" fmla="*/ 199 h 2596"/>
                  <a:gd name="T74" fmla="*/ 2567 w 3148"/>
                  <a:gd name="T75" fmla="*/ 142 h 2596"/>
                  <a:gd name="T76" fmla="*/ 2723 w 3148"/>
                  <a:gd name="T77" fmla="*/ 43 h 2596"/>
                  <a:gd name="T78" fmla="*/ 2780 w 3148"/>
                  <a:gd name="T79" fmla="*/ 15 h 2596"/>
                  <a:gd name="T80" fmla="*/ 2865 w 3148"/>
                  <a:gd name="T81" fmla="*/ 128 h 2596"/>
                  <a:gd name="T82" fmla="*/ 2865 w 3148"/>
                  <a:gd name="T83" fmla="*/ 142 h 2596"/>
                  <a:gd name="T84" fmla="*/ 2822 w 3148"/>
                  <a:gd name="T85" fmla="*/ 171 h 2596"/>
                  <a:gd name="T86" fmla="*/ 2808 w 3148"/>
                  <a:gd name="T87" fmla="*/ 185 h 2596"/>
                  <a:gd name="T88" fmla="*/ 2822 w 3148"/>
                  <a:gd name="T89" fmla="*/ 242 h 2596"/>
                  <a:gd name="T90" fmla="*/ 2851 w 3148"/>
                  <a:gd name="T91" fmla="*/ 298 h 2596"/>
                  <a:gd name="T92" fmla="*/ 2851 w 3148"/>
                  <a:gd name="T93" fmla="*/ 341 h 2596"/>
                  <a:gd name="T94" fmla="*/ 2836 w 3148"/>
                  <a:gd name="T95" fmla="*/ 412 h 2596"/>
                  <a:gd name="T96" fmla="*/ 2794 w 3148"/>
                  <a:gd name="T97" fmla="*/ 525 h 2596"/>
                  <a:gd name="T98" fmla="*/ 2794 w 3148"/>
                  <a:gd name="T99" fmla="*/ 540 h 2596"/>
                  <a:gd name="T100" fmla="*/ 2794 w 3148"/>
                  <a:gd name="T101" fmla="*/ 554 h 2596"/>
                  <a:gd name="T102" fmla="*/ 2865 w 3148"/>
                  <a:gd name="T103" fmla="*/ 568 h 2596"/>
                  <a:gd name="T104" fmla="*/ 2907 w 3148"/>
                  <a:gd name="T105" fmla="*/ 582 h 2596"/>
                  <a:gd name="T106" fmla="*/ 2950 w 3148"/>
                  <a:gd name="T107" fmla="*/ 582 h 2596"/>
                  <a:gd name="T108" fmla="*/ 2992 w 3148"/>
                  <a:gd name="T109" fmla="*/ 610 h 2596"/>
                  <a:gd name="T110" fmla="*/ 3007 w 3148"/>
                  <a:gd name="T111" fmla="*/ 625 h 2596"/>
                  <a:gd name="T112" fmla="*/ 3007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7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7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7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10 h 1631"/>
                  <a:gd name="T6" fmla="*/ 965 w 1206"/>
                  <a:gd name="T7" fmla="*/ 202 h 1631"/>
                  <a:gd name="T8" fmla="*/ 951 w 1206"/>
                  <a:gd name="T9" fmla="*/ 349 h 1631"/>
                  <a:gd name="T10" fmla="*/ 951 w 1206"/>
                  <a:gd name="T11" fmla="*/ 472 h 1631"/>
                  <a:gd name="T12" fmla="*/ 936 w 1206"/>
                  <a:gd name="T13" fmla="*/ 675 h 1631"/>
                  <a:gd name="T14" fmla="*/ 908 w 1206"/>
                  <a:gd name="T15" fmla="*/ 933 h 1631"/>
                  <a:gd name="T16" fmla="*/ 993 w 1206"/>
                  <a:gd name="T17" fmla="*/ 978 h 1631"/>
                  <a:gd name="T18" fmla="*/ 1107 w 1206"/>
                  <a:gd name="T19" fmla="*/ 978 h 1631"/>
                  <a:gd name="T20" fmla="*/ 1135 w 1206"/>
                  <a:gd name="T21" fmla="*/ 967 h 1631"/>
                  <a:gd name="T22" fmla="*/ 1178 w 1206"/>
                  <a:gd name="T23" fmla="*/ 967 h 1631"/>
                  <a:gd name="T24" fmla="*/ 1149 w 1206"/>
                  <a:gd name="T25" fmla="*/ 978 h 1631"/>
                  <a:gd name="T26" fmla="*/ 1149 w 1206"/>
                  <a:gd name="T27" fmla="*/ 978 h 1631"/>
                  <a:gd name="T28" fmla="*/ 1206 w 1206"/>
                  <a:gd name="T29" fmla="*/ 990 h 1631"/>
                  <a:gd name="T30" fmla="*/ 1178 w 1206"/>
                  <a:gd name="T31" fmla="*/ 990 h 1631"/>
                  <a:gd name="T32" fmla="*/ 1149 w 1206"/>
                  <a:gd name="T33" fmla="*/ 990 h 1631"/>
                  <a:gd name="T34" fmla="*/ 1121 w 1206"/>
                  <a:gd name="T35" fmla="*/ 1012 h 1631"/>
                  <a:gd name="T36" fmla="*/ 1121 w 1206"/>
                  <a:gd name="T37" fmla="*/ 1034 h 1631"/>
                  <a:gd name="T38" fmla="*/ 1107 w 1206"/>
                  <a:gd name="T39" fmla="*/ 1046 h 1631"/>
                  <a:gd name="T40" fmla="*/ 1092 w 1206"/>
                  <a:gd name="T41" fmla="*/ 1091 h 1631"/>
                  <a:gd name="T42" fmla="*/ 1107 w 1206"/>
                  <a:gd name="T43" fmla="*/ 1112 h 1631"/>
                  <a:gd name="T44" fmla="*/ 1107 w 1206"/>
                  <a:gd name="T45" fmla="*/ 1135 h 1631"/>
                  <a:gd name="T46" fmla="*/ 1078 w 1206"/>
                  <a:gd name="T47" fmla="*/ 1159 h 1631"/>
                  <a:gd name="T48" fmla="*/ 1078 w 1206"/>
                  <a:gd name="T49" fmla="*/ 1226 h 1631"/>
                  <a:gd name="T50" fmla="*/ 1036 w 1206"/>
                  <a:gd name="T51" fmla="*/ 1293 h 1631"/>
                  <a:gd name="T52" fmla="*/ 837 w 1206"/>
                  <a:gd name="T53" fmla="*/ 1247 h 1631"/>
                  <a:gd name="T54" fmla="*/ 738 w 1206"/>
                  <a:gd name="T55" fmla="*/ 1214 h 1631"/>
                  <a:gd name="T56" fmla="*/ 681 w 1206"/>
                  <a:gd name="T57" fmla="*/ 1203 h 1631"/>
                  <a:gd name="T58" fmla="*/ 624 w 1206"/>
                  <a:gd name="T59" fmla="*/ 1203 h 1631"/>
                  <a:gd name="T60" fmla="*/ 582 w 1206"/>
                  <a:gd name="T61" fmla="*/ 1192 h 1631"/>
                  <a:gd name="T62" fmla="*/ 454 w 1206"/>
                  <a:gd name="T63" fmla="*/ 1180 h 1631"/>
                  <a:gd name="T64" fmla="*/ 241 w 1206"/>
                  <a:gd name="T65" fmla="*/ 1125 h 1631"/>
                  <a:gd name="T66" fmla="*/ 227 w 1206"/>
                  <a:gd name="T67" fmla="*/ 1159 h 1631"/>
                  <a:gd name="T68" fmla="*/ 213 w 1206"/>
                  <a:gd name="T69" fmla="*/ 1180 h 1631"/>
                  <a:gd name="T70" fmla="*/ 114 w 1206"/>
                  <a:gd name="T71" fmla="*/ 1180 h 1631"/>
                  <a:gd name="T72" fmla="*/ 0 w 1206"/>
                  <a:gd name="T73" fmla="*/ 1159 h 1631"/>
                  <a:gd name="T74" fmla="*/ 15 w 1206"/>
                  <a:gd name="T75" fmla="*/ 922 h 1631"/>
                  <a:gd name="T76" fmla="*/ 29 w 1206"/>
                  <a:gd name="T77" fmla="*/ 865 h 1631"/>
                  <a:gd name="T78" fmla="*/ 43 w 1206"/>
                  <a:gd name="T79" fmla="*/ 821 h 1631"/>
                  <a:gd name="T80" fmla="*/ 57 w 1206"/>
                  <a:gd name="T81" fmla="*/ 797 h 1631"/>
                  <a:gd name="T82" fmla="*/ 57 w 1206"/>
                  <a:gd name="T83" fmla="*/ 765 h 1631"/>
                  <a:gd name="T84" fmla="*/ 29 w 1206"/>
                  <a:gd name="T85" fmla="*/ 696 h 1631"/>
                  <a:gd name="T86" fmla="*/ 15 w 1206"/>
                  <a:gd name="T87" fmla="*/ 653 h 1631"/>
                  <a:gd name="T88" fmla="*/ 57 w 1206"/>
                  <a:gd name="T89" fmla="*/ 640 h 1631"/>
                  <a:gd name="T90" fmla="*/ 85 w 1206"/>
                  <a:gd name="T91" fmla="*/ 561 h 1631"/>
                  <a:gd name="T92" fmla="*/ 100 w 1206"/>
                  <a:gd name="T93" fmla="*/ 506 h 1631"/>
                  <a:gd name="T94" fmla="*/ 114 w 1206"/>
                  <a:gd name="T95" fmla="*/ 439 h 1631"/>
                  <a:gd name="T96" fmla="*/ 100 w 1206"/>
                  <a:gd name="T97" fmla="*/ 416 h 1631"/>
                  <a:gd name="T98" fmla="*/ 85 w 1206"/>
                  <a:gd name="T99" fmla="*/ 382 h 1631"/>
                  <a:gd name="T100" fmla="*/ 100 w 1206"/>
                  <a:gd name="T101" fmla="*/ 360 h 1631"/>
                  <a:gd name="T102" fmla="*/ 85 w 1206"/>
                  <a:gd name="T103" fmla="*/ 326 h 1631"/>
                  <a:gd name="T104" fmla="*/ 85 w 1206"/>
                  <a:gd name="T105" fmla="*/ 292 h 1631"/>
                  <a:gd name="T106" fmla="*/ 85 w 1206"/>
                  <a:gd name="T107" fmla="*/ 246 h 1631"/>
                  <a:gd name="T108" fmla="*/ 100 w 1206"/>
                  <a:gd name="T109" fmla="*/ 236 h 1631"/>
                  <a:gd name="T110" fmla="*/ 213 w 1206"/>
                  <a:gd name="T111" fmla="*/ 169 h 1631"/>
                  <a:gd name="T112" fmla="*/ 284 w 1206"/>
                  <a:gd name="T113" fmla="*/ 90 h 1631"/>
                  <a:gd name="T114" fmla="*/ 397 w 1206"/>
                  <a:gd name="T115" fmla="*/ 23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pattFill prst="dotGrid">
                <a:fgClr>
                  <a:srgbClr val="009900"/>
                </a:fgClr>
                <a:bgClr>
                  <a:srgbClr val="F2FFE5"/>
                </a:bgClr>
              </a:pattFill>
              <a:ln w="9525">
                <a:solidFill>
                  <a:srgbClr val="333333"/>
                </a:solidFill>
                <a:round/>
                <a:headEnd/>
                <a:tailEnd/>
              </a:ln>
            </p:spPr>
            <p:txBody>
              <a:bodyPr anchor="ctr" anchorCtr="1"/>
              <a:lstStyle/>
              <a:p>
                <a:endParaRPr lang="ja-JP" altLang="en-US"/>
              </a:p>
            </p:txBody>
          </p:sp>
          <p:sp>
            <p:nvSpPr>
              <p:cNvPr id="180" name="Freeform 51"/>
              <p:cNvSpPr>
                <a:spLocks/>
              </p:cNvSpPr>
              <p:nvPr/>
            </p:nvSpPr>
            <p:spPr bwMode="auto">
              <a:xfrm>
                <a:off x="5036" y="4543"/>
                <a:ext cx="1459" cy="1445"/>
              </a:xfrm>
              <a:custGeom>
                <a:avLst/>
                <a:gdLst>
                  <a:gd name="T0" fmla="*/ 666 w 1460"/>
                  <a:gd name="T1" fmla="*/ 14 h 1447"/>
                  <a:gd name="T2" fmla="*/ 723 w 1460"/>
                  <a:gd name="T3" fmla="*/ 14 h 1447"/>
                  <a:gd name="T4" fmla="*/ 808 w 1460"/>
                  <a:gd name="T5" fmla="*/ 29 h 1447"/>
                  <a:gd name="T6" fmla="*/ 893 w 1460"/>
                  <a:gd name="T7" fmla="*/ 43 h 1447"/>
                  <a:gd name="T8" fmla="*/ 950 w 1460"/>
                  <a:gd name="T9" fmla="*/ 43 h 1447"/>
                  <a:gd name="T10" fmla="*/ 978 w 1460"/>
                  <a:gd name="T11" fmla="*/ 43 h 1447"/>
                  <a:gd name="T12" fmla="*/ 1049 w 1460"/>
                  <a:gd name="T13" fmla="*/ 57 h 1447"/>
                  <a:gd name="T14" fmla="*/ 1106 w 1460"/>
                  <a:gd name="T15" fmla="*/ 57 h 1447"/>
                  <a:gd name="T16" fmla="*/ 1148 w 1460"/>
                  <a:gd name="T17" fmla="*/ 57 h 1447"/>
                  <a:gd name="T18" fmla="*/ 1205 w 1460"/>
                  <a:gd name="T19" fmla="*/ 100 h 1447"/>
                  <a:gd name="T20" fmla="*/ 1276 w 1460"/>
                  <a:gd name="T21" fmla="*/ 128 h 1447"/>
                  <a:gd name="T22" fmla="*/ 1333 w 1460"/>
                  <a:gd name="T23" fmla="*/ 128 h 1447"/>
                  <a:gd name="T24" fmla="*/ 1361 w 1460"/>
                  <a:gd name="T25" fmla="*/ 170 h 1447"/>
                  <a:gd name="T26" fmla="*/ 1347 w 1460"/>
                  <a:gd name="T27" fmla="*/ 199 h 1447"/>
                  <a:gd name="T28" fmla="*/ 1361 w 1460"/>
                  <a:gd name="T29" fmla="*/ 256 h 1447"/>
                  <a:gd name="T30" fmla="*/ 1375 w 1460"/>
                  <a:gd name="T31" fmla="*/ 284 h 1447"/>
                  <a:gd name="T32" fmla="*/ 1375 w 1460"/>
                  <a:gd name="T33" fmla="*/ 312 h 1447"/>
                  <a:gd name="T34" fmla="*/ 1390 w 1460"/>
                  <a:gd name="T35" fmla="*/ 326 h 1447"/>
                  <a:gd name="T36" fmla="*/ 1432 w 1460"/>
                  <a:gd name="T37" fmla="*/ 326 h 1447"/>
                  <a:gd name="T38" fmla="*/ 1460 w 1460"/>
                  <a:gd name="T39" fmla="*/ 355 h 1447"/>
                  <a:gd name="T40" fmla="*/ 1460 w 1460"/>
                  <a:gd name="T41" fmla="*/ 412 h 1447"/>
                  <a:gd name="T42" fmla="*/ 1418 w 1460"/>
                  <a:gd name="T43" fmla="*/ 454 h 1447"/>
                  <a:gd name="T44" fmla="*/ 1248 w 1460"/>
                  <a:gd name="T45" fmla="*/ 440 h 1447"/>
                  <a:gd name="T46" fmla="*/ 1276 w 1460"/>
                  <a:gd name="T47" fmla="*/ 497 h 1447"/>
                  <a:gd name="T48" fmla="*/ 1276 w 1460"/>
                  <a:gd name="T49" fmla="*/ 553 h 1447"/>
                  <a:gd name="T50" fmla="*/ 1375 w 1460"/>
                  <a:gd name="T51" fmla="*/ 695 h 1447"/>
                  <a:gd name="T52" fmla="*/ 1333 w 1460"/>
                  <a:gd name="T53" fmla="*/ 851 h 1447"/>
                  <a:gd name="T54" fmla="*/ 1290 w 1460"/>
                  <a:gd name="T55" fmla="*/ 993 h 1447"/>
                  <a:gd name="T56" fmla="*/ 1092 w 1460"/>
                  <a:gd name="T57" fmla="*/ 1007 h 1447"/>
                  <a:gd name="T58" fmla="*/ 1092 w 1460"/>
                  <a:gd name="T59" fmla="*/ 1064 h 1447"/>
                  <a:gd name="T60" fmla="*/ 1049 w 1460"/>
                  <a:gd name="T61" fmla="*/ 1220 h 1447"/>
                  <a:gd name="T62" fmla="*/ 1049 w 1460"/>
                  <a:gd name="T63" fmla="*/ 1277 h 1447"/>
                  <a:gd name="T64" fmla="*/ 1049 w 1460"/>
                  <a:gd name="T65" fmla="*/ 1319 h 1447"/>
                  <a:gd name="T66" fmla="*/ 1092 w 1460"/>
                  <a:gd name="T67" fmla="*/ 1405 h 1447"/>
                  <a:gd name="T68" fmla="*/ 1092 w 1460"/>
                  <a:gd name="T69" fmla="*/ 1447 h 1447"/>
                  <a:gd name="T70" fmla="*/ 1049 w 1460"/>
                  <a:gd name="T71" fmla="*/ 1447 h 1447"/>
                  <a:gd name="T72" fmla="*/ 950 w 1460"/>
                  <a:gd name="T73" fmla="*/ 1390 h 1447"/>
                  <a:gd name="T74" fmla="*/ 893 w 1460"/>
                  <a:gd name="T75" fmla="*/ 1319 h 1447"/>
                  <a:gd name="T76" fmla="*/ 765 w 1460"/>
                  <a:gd name="T77" fmla="*/ 1220 h 1447"/>
                  <a:gd name="T78" fmla="*/ 751 w 1460"/>
                  <a:gd name="T79" fmla="*/ 1163 h 1447"/>
                  <a:gd name="T80" fmla="*/ 765 w 1460"/>
                  <a:gd name="T81" fmla="*/ 1121 h 1447"/>
                  <a:gd name="T82" fmla="*/ 638 w 1460"/>
                  <a:gd name="T83" fmla="*/ 1092 h 1447"/>
                  <a:gd name="T84" fmla="*/ 468 w 1460"/>
                  <a:gd name="T85" fmla="*/ 1064 h 1447"/>
                  <a:gd name="T86" fmla="*/ 411 w 1460"/>
                  <a:gd name="T87" fmla="*/ 1121 h 1447"/>
                  <a:gd name="T88" fmla="*/ 326 w 1460"/>
                  <a:gd name="T89" fmla="*/ 1078 h 1447"/>
                  <a:gd name="T90" fmla="*/ 212 w 1460"/>
                  <a:gd name="T91" fmla="*/ 965 h 1447"/>
                  <a:gd name="T92" fmla="*/ 42 w 1460"/>
                  <a:gd name="T93" fmla="*/ 823 h 1447"/>
                  <a:gd name="T94" fmla="*/ 28 w 1460"/>
                  <a:gd name="T95" fmla="*/ 724 h 1447"/>
                  <a:gd name="T96" fmla="*/ 42 w 1460"/>
                  <a:gd name="T97" fmla="*/ 681 h 1447"/>
                  <a:gd name="T98" fmla="*/ 71 w 1460"/>
                  <a:gd name="T99" fmla="*/ 596 h 1447"/>
                  <a:gd name="T100" fmla="*/ 85 w 1460"/>
                  <a:gd name="T101" fmla="*/ 553 h 1447"/>
                  <a:gd name="T102" fmla="*/ 85 w 1460"/>
                  <a:gd name="T103" fmla="*/ 525 h 1447"/>
                  <a:gd name="T104" fmla="*/ 99 w 1460"/>
                  <a:gd name="T105" fmla="*/ 468 h 1447"/>
                  <a:gd name="T106" fmla="*/ 113 w 1460"/>
                  <a:gd name="T107" fmla="*/ 440 h 1447"/>
                  <a:gd name="T108" fmla="*/ 127 w 1460"/>
                  <a:gd name="T109" fmla="*/ 369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8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82" name="Freeform 50"/>
              <p:cNvSpPr>
                <a:spLocks/>
              </p:cNvSpPr>
              <p:nvPr/>
            </p:nvSpPr>
            <p:spPr bwMode="auto">
              <a:xfrm>
                <a:off x="2796" y="3404"/>
                <a:ext cx="1304" cy="1148"/>
              </a:xfrm>
              <a:custGeom>
                <a:avLst/>
                <a:gdLst>
                  <a:gd name="T0" fmla="*/ 1290 w 1304"/>
                  <a:gd name="T1" fmla="*/ 28 h 1148"/>
                  <a:gd name="T2" fmla="*/ 1290 w 1304"/>
                  <a:gd name="T3" fmla="*/ 42 h 1148"/>
                  <a:gd name="T4" fmla="*/ 1290 w 1304"/>
                  <a:gd name="T5" fmla="*/ 99 h 1148"/>
                  <a:gd name="T6" fmla="*/ 1290 w 1304"/>
                  <a:gd name="T7" fmla="*/ 113 h 1148"/>
                  <a:gd name="T8" fmla="*/ 1290 w 1304"/>
                  <a:gd name="T9" fmla="*/ 141 h 1148"/>
                  <a:gd name="T10" fmla="*/ 1304 w 1304"/>
                  <a:gd name="T11" fmla="*/ 170 h 1148"/>
                  <a:gd name="T12" fmla="*/ 1304 w 1304"/>
                  <a:gd name="T13" fmla="*/ 227 h 1148"/>
                  <a:gd name="T14" fmla="*/ 1304 w 1304"/>
                  <a:gd name="T15" fmla="*/ 269 h 1148"/>
                  <a:gd name="T16" fmla="*/ 1304 w 1304"/>
                  <a:gd name="T17" fmla="*/ 340 h 1148"/>
                  <a:gd name="T18" fmla="*/ 1304 w 1304"/>
                  <a:gd name="T19" fmla="*/ 397 h 1148"/>
                  <a:gd name="T20" fmla="*/ 1304 w 1304"/>
                  <a:gd name="T21" fmla="*/ 439 h 1148"/>
                  <a:gd name="T22" fmla="*/ 1304 w 1304"/>
                  <a:gd name="T23" fmla="*/ 482 h 1148"/>
                  <a:gd name="T24" fmla="*/ 1304 w 1304"/>
                  <a:gd name="T25" fmla="*/ 482 h 1148"/>
                  <a:gd name="T26" fmla="*/ 1304 w 1304"/>
                  <a:gd name="T27" fmla="*/ 482 h 1148"/>
                  <a:gd name="T28" fmla="*/ 1304 w 1304"/>
                  <a:gd name="T29" fmla="*/ 496 h 1148"/>
                  <a:gd name="T30" fmla="*/ 1304 w 1304"/>
                  <a:gd name="T31" fmla="*/ 539 h 1148"/>
                  <a:gd name="T32" fmla="*/ 1304 w 1304"/>
                  <a:gd name="T33" fmla="*/ 581 h 1148"/>
                  <a:gd name="T34" fmla="*/ 1304 w 1304"/>
                  <a:gd name="T35" fmla="*/ 638 h 1148"/>
                  <a:gd name="T36" fmla="*/ 1290 w 1304"/>
                  <a:gd name="T37" fmla="*/ 709 h 1148"/>
                  <a:gd name="T38" fmla="*/ 1290 w 1304"/>
                  <a:gd name="T39" fmla="*/ 794 h 1148"/>
                  <a:gd name="T40" fmla="*/ 1290 w 1304"/>
                  <a:gd name="T41" fmla="*/ 851 h 1148"/>
                  <a:gd name="T42" fmla="*/ 1276 w 1304"/>
                  <a:gd name="T43" fmla="*/ 907 h 1148"/>
                  <a:gd name="T44" fmla="*/ 1276 w 1304"/>
                  <a:gd name="T45" fmla="*/ 964 h 1148"/>
                  <a:gd name="T46" fmla="*/ 1276 w 1304"/>
                  <a:gd name="T47" fmla="*/ 1035 h 1148"/>
                  <a:gd name="T48" fmla="*/ 1262 w 1304"/>
                  <a:gd name="T49" fmla="*/ 1049 h 1148"/>
                  <a:gd name="T50" fmla="*/ 1191 w 1304"/>
                  <a:gd name="T51" fmla="*/ 1049 h 1148"/>
                  <a:gd name="T52" fmla="*/ 1120 w 1304"/>
                  <a:gd name="T53" fmla="*/ 1035 h 1148"/>
                  <a:gd name="T54" fmla="*/ 1078 w 1304"/>
                  <a:gd name="T55" fmla="*/ 1021 h 1148"/>
                  <a:gd name="T56" fmla="*/ 964 w 1304"/>
                  <a:gd name="T57" fmla="*/ 1021 h 1148"/>
                  <a:gd name="T58" fmla="*/ 879 w 1304"/>
                  <a:gd name="T59" fmla="*/ 1007 h 1148"/>
                  <a:gd name="T60" fmla="*/ 780 w 1304"/>
                  <a:gd name="T61" fmla="*/ 1035 h 1148"/>
                  <a:gd name="T62" fmla="*/ 723 w 1304"/>
                  <a:gd name="T63" fmla="*/ 1035 h 1148"/>
                  <a:gd name="T64" fmla="*/ 695 w 1304"/>
                  <a:gd name="T65" fmla="*/ 1049 h 1148"/>
                  <a:gd name="T66" fmla="*/ 666 w 1304"/>
                  <a:gd name="T67" fmla="*/ 1092 h 1148"/>
                  <a:gd name="T68" fmla="*/ 624 w 1304"/>
                  <a:gd name="T69" fmla="*/ 1106 h 1148"/>
                  <a:gd name="T70" fmla="*/ 510 w 1304"/>
                  <a:gd name="T71" fmla="*/ 1134 h 1148"/>
                  <a:gd name="T72" fmla="*/ 454 w 1304"/>
                  <a:gd name="T73" fmla="*/ 1148 h 1148"/>
                  <a:gd name="T74" fmla="*/ 411 w 1304"/>
                  <a:gd name="T75" fmla="*/ 1106 h 1148"/>
                  <a:gd name="T76" fmla="*/ 397 w 1304"/>
                  <a:gd name="T77" fmla="*/ 1092 h 1148"/>
                  <a:gd name="T78" fmla="*/ 354 w 1304"/>
                  <a:gd name="T79" fmla="*/ 1049 h 1148"/>
                  <a:gd name="T80" fmla="*/ 227 w 1304"/>
                  <a:gd name="T81" fmla="*/ 936 h 1148"/>
                  <a:gd name="T82" fmla="*/ 127 w 1304"/>
                  <a:gd name="T83" fmla="*/ 836 h 1148"/>
                  <a:gd name="T84" fmla="*/ 14 w 1304"/>
                  <a:gd name="T85" fmla="*/ 709 h 1148"/>
                  <a:gd name="T86" fmla="*/ 14 w 1304"/>
                  <a:gd name="T87" fmla="*/ 666 h 1148"/>
                  <a:gd name="T88" fmla="*/ 184 w 1304"/>
                  <a:gd name="T89" fmla="*/ 595 h 1148"/>
                  <a:gd name="T90" fmla="*/ 326 w 1304"/>
                  <a:gd name="T91" fmla="*/ 539 h 1148"/>
                  <a:gd name="T92" fmla="*/ 383 w 1304"/>
                  <a:gd name="T93" fmla="*/ 539 h 1148"/>
                  <a:gd name="T94" fmla="*/ 510 w 1304"/>
                  <a:gd name="T95" fmla="*/ 482 h 1148"/>
                  <a:gd name="T96" fmla="*/ 680 w 1304"/>
                  <a:gd name="T97" fmla="*/ 368 h 1148"/>
                  <a:gd name="T98" fmla="*/ 737 w 1304"/>
                  <a:gd name="T99" fmla="*/ 354 h 1148"/>
                  <a:gd name="T100" fmla="*/ 780 w 1304"/>
                  <a:gd name="T101" fmla="*/ 312 h 1148"/>
                  <a:gd name="T102" fmla="*/ 794 w 1304"/>
                  <a:gd name="T103" fmla="*/ 312 h 1148"/>
                  <a:gd name="T104" fmla="*/ 836 w 1304"/>
                  <a:gd name="T105" fmla="*/ 283 h 1148"/>
                  <a:gd name="T106" fmla="*/ 950 w 1304"/>
                  <a:gd name="T107" fmla="*/ 198 h 1148"/>
                  <a:gd name="T108" fmla="*/ 1049 w 1304"/>
                  <a:gd name="T109" fmla="*/ 141 h 1148"/>
                  <a:gd name="T110" fmla="*/ 1063 w 1304"/>
                  <a:gd name="T111" fmla="*/ 127 h 1148"/>
                  <a:gd name="T112" fmla="*/ 1120 w 1304"/>
                  <a:gd name="T113" fmla="*/ 85 h 1148"/>
                  <a:gd name="T114" fmla="*/ 1163 w 1304"/>
                  <a:gd name="T115" fmla="*/ 42 h 1148"/>
                  <a:gd name="T116" fmla="*/ 1177 w 1304"/>
                  <a:gd name="T117" fmla="*/ 14 h 1148"/>
                  <a:gd name="T118" fmla="*/ 1219 w 1304"/>
                  <a:gd name="T119" fmla="*/ 14 h 1148"/>
                  <a:gd name="T120" fmla="*/ 1234 w 1304"/>
                  <a:gd name="T121" fmla="*/ 14 h 1148"/>
                  <a:gd name="T122" fmla="*/ 1248 w 1304"/>
                  <a:gd name="T123" fmla="*/ 14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83" name="Freeform 48"/>
              <p:cNvSpPr>
                <a:spLocks/>
              </p:cNvSpPr>
              <p:nvPr/>
            </p:nvSpPr>
            <p:spPr bwMode="auto">
              <a:xfrm>
                <a:off x="556" y="1829"/>
                <a:ext cx="2664" cy="2171"/>
              </a:xfrm>
              <a:custGeom>
                <a:avLst/>
                <a:gdLst>
                  <a:gd name="T0" fmla="*/ 0 w 2666"/>
                  <a:gd name="T1" fmla="*/ 1829 h 2170"/>
                  <a:gd name="T2" fmla="*/ 57 w 2666"/>
                  <a:gd name="T3" fmla="*/ 1716 h 2170"/>
                  <a:gd name="T4" fmla="*/ 184 w 2666"/>
                  <a:gd name="T5" fmla="*/ 1517 h 2170"/>
                  <a:gd name="T6" fmla="*/ 284 w 2666"/>
                  <a:gd name="T7" fmla="*/ 1361 h 2170"/>
                  <a:gd name="T8" fmla="*/ 383 w 2666"/>
                  <a:gd name="T9" fmla="*/ 1234 h 2170"/>
                  <a:gd name="T10" fmla="*/ 468 w 2666"/>
                  <a:gd name="T11" fmla="*/ 1177 h 2170"/>
                  <a:gd name="T12" fmla="*/ 567 w 2666"/>
                  <a:gd name="T13" fmla="*/ 1134 h 2170"/>
                  <a:gd name="T14" fmla="*/ 837 w 2666"/>
                  <a:gd name="T15" fmla="*/ 1049 h 2170"/>
                  <a:gd name="T16" fmla="*/ 908 w 2666"/>
                  <a:gd name="T17" fmla="*/ 1021 h 2170"/>
                  <a:gd name="T18" fmla="*/ 936 w 2666"/>
                  <a:gd name="T19" fmla="*/ 964 h 2170"/>
                  <a:gd name="T20" fmla="*/ 1007 w 2666"/>
                  <a:gd name="T21" fmla="*/ 851 h 2170"/>
                  <a:gd name="T22" fmla="*/ 1049 w 2666"/>
                  <a:gd name="T23" fmla="*/ 794 h 2170"/>
                  <a:gd name="T24" fmla="*/ 1078 w 2666"/>
                  <a:gd name="T25" fmla="*/ 780 h 2170"/>
                  <a:gd name="T26" fmla="*/ 1134 w 2666"/>
                  <a:gd name="T27" fmla="*/ 737 h 2170"/>
                  <a:gd name="T28" fmla="*/ 1205 w 2666"/>
                  <a:gd name="T29" fmla="*/ 695 h 2170"/>
                  <a:gd name="T30" fmla="*/ 1305 w 2666"/>
                  <a:gd name="T31" fmla="*/ 638 h 2170"/>
                  <a:gd name="T32" fmla="*/ 1418 w 2666"/>
                  <a:gd name="T33" fmla="*/ 595 h 2170"/>
                  <a:gd name="T34" fmla="*/ 1532 w 2666"/>
                  <a:gd name="T35" fmla="*/ 553 h 2170"/>
                  <a:gd name="T36" fmla="*/ 1617 w 2666"/>
                  <a:gd name="T37" fmla="*/ 510 h 2170"/>
                  <a:gd name="T38" fmla="*/ 1702 w 2666"/>
                  <a:gd name="T39" fmla="*/ 439 h 2170"/>
                  <a:gd name="T40" fmla="*/ 1744 w 2666"/>
                  <a:gd name="T41" fmla="*/ 340 h 2170"/>
                  <a:gd name="T42" fmla="*/ 1730 w 2666"/>
                  <a:gd name="T43" fmla="*/ 269 h 2170"/>
                  <a:gd name="T44" fmla="*/ 1688 w 2666"/>
                  <a:gd name="T45" fmla="*/ 156 h 2170"/>
                  <a:gd name="T46" fmla="*/ 1659 w 2666"/>
                  <a:gd name="T47" fmla="*/ 56 h 2170"/>
                  <a:gd name="T48" fmla="*/ 1688 w 2666"/>
                  <a:gd name="T49" fmla="*/ 14 h 2170"/>
                  <a:gd name="T50" fmla="*/ 1872 w 2666"/>
                  <a:gd name="T51" fmla="*/ 56 h 2170"/>
                  <a:gd name="T52" fmla="*/ 1915 w 2666"/>
                  <a:gd name="T53" fmla="*/ 70 h 2170"/>
                  <a:gd name="T54" fmla="*/ 1943 w 2666"/>
                  <a:gd name="T55" fmla="*/ 85 h 2170"/>
                  <a:gd name="T56" fmla="*/ 1971 w 2666"/>
                  <a:gd name="T57" fmla="*/ 99 h 2170"/>
                  <a:gd name="T58" fmla="*/ 2014 w 2666"/>
                  <a:gd name="T59" fmla="*/ 127 h 2170"/>
                  <a:gd name="T60" fmla="*/ 2042 w 2666"/>
                  <a:gd name="T61" fmla="*/ 156 h 2170"/>
                  <a:gd name="T62" fmla="*/ 2056 w 2666"/>
                  <a:gd name="T63" fmla="*/ 170 h 2170"/>
                  <a:gd name="T64" fmla="*/ 2099 w 2666"/>
                  <a:gd name="T65" fmla="*/ 226 h 2170"/>
                  <a:gd name="T66" fmla="*/ 2127 w 2666"/>
                  <a:gd name="T67" fmla="*/ 269 h 2170"/>
                  <a:gd name="T68" fmla="*/ 2170 w 2666"/>
                  <a:gd name="T69" fmla="*/ 297 h 2170"/>
                  <a:gd name="T70" fmla="*/ 2212 w 2666"/>
                  <a:gd name="T71" fmla="*/ 340 h 2170"/>
                  <a:gd name="T72" fmla="*/ 2255 w 2666"/>
                  <a:gd name="T73" fmla="*/ 411 h 2170"/>
                  <a:gd name="T74" fmla="*/ 2283 w 2666"/>
                  <a:gd name="T75" fmla="*/ 453 h 2170"/>
                  <a:gd name="T76" fmla="*/ 2326 w 2666"/>
                  <a:gd name="T77" fmla="*/ 510 h 2170"/>
                  <a:gd name="T78" fmla="*/ 2354 w 2666"/>
                  <a:gd name="T79" fmla="*/ 553 h 2170"/>
                  <a:gd name="T80" fmla="*/ 2411 w 2666"/>
                  <a:gd name="T81" fmla="*/ 624 h 2170"/>
                  <a:gd name="T82" fmla="*/ 2439 w 2666"/>
                  <a:gd name="T83" fmla="*/ 680 h 2170"/>
                  <a:gd name="T84" fmla="*/ 2468 w 2666"/>
                  <a:gd name="T85" fmla="*/ 709 h 2170"/>
                  <a:gd name="T86" fmla="*/ 2496 w 2666"/>
                  <a:gd name="T87" fmla="*/ 765 h 2170"/>
                  <a:gd name="T88" fmla="*/ 2553 w 2666"/>
                  <a:gd name="T89" fmla="*/ 836 h 2170"/>
                  <a:gd name="T90" fmla="*/ 2581 w 2666"/>
                  <a:gd name="T91" fmla="*/ 879 h 2170"/>
                  <a:gd name="T92" fmla="*/ 2666 w 2666"/>
                  <a:gd name="T93" fmla="*/ 1007 h 2170"/>
                  <a:gd name="T94" fmla="*/ 2510 w 2666"/>
                  <a:gd name="T95" fmla="*/ 1120 h 2170"/>
                  <a:gd name="T96" fmla="*/ 2397 w 2666"/>
                  <a:gd name="T97" fmla="*/ 1205 h 2170"/>
                  <a:gd name="T98" fmla="*/ 2241 w 2666"/>
                  <a:gd name="T99" fmla="*/ 1304 h 2170"/>
                  <a:gd name="T100" fmla="*/ 2141 w 2666"/>
                  <a:gd name="T101" fmla="*/ 1375 h 2170"/>
                  <a:gd name="T102" fmla="*/ 2014 w 2666"/>
                  <a:gd name="T103" fmla="*/ 1446 h 2170"/>
                  <a:gd name="T104" fmla="*/ 1744 w 2666"/>
                  <a:gd name="T105" fmla="*/ 1588 h 2170"/>
                  <a:gd name="T106" fmla="*/ 1489 w 2666"/>
                  <a:gd name="T107" fmla="*/ 1730 h 2170"/>
                  <a:gd name="T108" fmla="*/ 1347 w 2666"/>
                  <a:gd name="T109" fmla="*/ 1787 h 2170"/>
                  <a:gd name="T110" fmla="*/ 1220 w 2666"/>
                  <a:gd name="T111" fmla="*/ 1844 h 2170"/>
                  <a:gd name="T112" fmla="*/ 1106 w 2666"/>
                  <a:gd name="T113" fmla="*/ 1900 h 2170"/>
                  <a:gd name="T114" fmla="*/ 539 w 2666"/>
                  <a:gd name="T115" fmla="*/ 2085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8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8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86" name="Freeform 45"/>
              <p:cNvSpPr>
                <a:spLocks/>
              </p:cNvSpPr>
              <p:nvPr/>
            </p:nvSpPr>
            <p:spPr bwMode="auto">
              <a:xfrm>
                <a:off x="6311" y="2169"/>
                <a:ext cx="1475" cy="1512"/>
              </a:xfrm>
              <a:custGeom>
                <a:avLst/>
                <a:gdLst>
                  <a:gd name="T0" fmla="*/ 894 w 1475"/>
                  <a:gd name="T1" fmla="*/ 45 h 1603"/>
                  <a:gd name="T2" fmla="*/ 964 w 1475"/>
                  <a:gd name="T3" fmla="*/ 56 h 1603"/>
                  <a:gd name="T4" fmla="*/ 1021 w 1475"/>
                  <a:gd name="T5" fmla="*/ 112 h 1603"/>
                  <a:gd name="T6" fmla="*/ 1035 w 1475"/>
                  <a:gd name="T7" fmla="*/ 146 h 1603"/>
                  <a:gd name="T8" fmla="*/ 1035 w 1475"/>
                  <a:gd name="T9" fmla="*/ 202 h 1603"/>
                  <a:gd name="T10" fmla="*/ 1035 w 1475"/>
                  <a:gd name="T11" fmla="*/ 246 h 1603"/>
                  <a:gd name="T12" fmla="*/ 1021 w 1475"/>
                  <a:gd name="T13" fmla="*/ 291 h 1603"/>
                  <a:gd name="T14" fmla="*/ 1007 w 1475"/>
                  <a:gd name="T15" fmla="*/ 348 h 1603"/>
                  <a:gd name="T16" fmla="*/ 979 w 1475"/>
                  <a:gd name="T17" fmla="*/ 382 h 1603"/>
                  <a:gd name="T18" fmla="*/ 1007 w 1475"/>
                  <a:gd name="T19" fmla="*/ 438 h 1603"/>
                  <a:gd name="T20" fmla="*/ 1064 w 1475"/>
                  <a:gd name="T21" fmla="*/ 370 h 1603"/>
                  <a:gd name="T22" fmla="*/ 1120 w 1475"/>
                  <a:gd name="T23" fmla="*/ 337 h 1603"/>
                  <a:gd name="T24" fmla="*/ 1191 w 1475"/>
                  <a:gd name="T25" fmla="*/ 337 h 1603"/>
                  <a:gd name="T26" fmla="*/ 1248 w 1475"/>
                  <a:gd name="T27" fmla="*/ 348 h 1603"/>
                  <a:gd name="T28" fmla="*/ 1305 w 1475"/>
                  <a:gd name="T29" fmla="*/ 348 h 1603"/>
                  <a:gd name="T30" fmla="*/ 1404 w 1475"/>
                  <a:gd name="T31" fmla="*/ 326 h 1603"/>
                  <a:gd name="T32" fmla="*/ 1475 w 1475"/>
                  <a:gd name="T33" fmla="*/ 326 h 1603"/>
                  <a:gd name="T34" fmla="*/ 1461 w 1475"/>
                  <a:gd name="T35" fmla="*/ 382 h 1603"/>
                  <a:gd name="T36" fmla="*/ 1418 w 1475"/>
                  <a:gd name="T37" fmla="*/ 494 h 1603"/>
                  <a:gd name="T38" fmla="*/ 1248 w 1475"/>
                  <a:gd name="T39" fmla="*/ 573 h 1603"/>
                  <a:gd name="T40" fmla="*/ 1177 w 1475"/>
                  <a:gd name="T41" fmla="*/ 573 h 1603"/>
                  <a:gd name="T42" fmla="*/ 1177 w 1475"/>
                  <a:gd name="T43" fmla="*/ 584 h 1603"/>
                  <a:gd name="T44" fmla="*/ 1248 w 1475"/>
                  <a:gd name="T45" fmla="*/ 629 h 1603"/>
                  <a:gd name="T46" fmla="*/ 1291 w 1475"/>
                  <a:gd name="T47" fmla="*/ 662 h 1603"/>
                  <a:gd name="T48" fmla="*/ 1234 w 1475"/>
                  <a:gd name="T49" fmla="*/ 730 h 1603"/>
                  <a:gd name="T50" fmla="*/ 1149 w 1475"/>
                  <a:gd name="T51" fmla="*/ 775 h 1603"/>
                  <a:gd name="T52" fmla="*/ 1064 w 1475"/>
                  <a:gd name="T53" fmla="*/ 831 h 1603"/>
                  <a:gd name="T54" fmla="*/ 1007 w 1475"/>
                  <a:gd name="T55" fmla="*/ 876 h 1603"/>
                  <a:gd name="T56" fmla="*/ 950 w 1475"/>
                  <a:gd name="T57" fmla="*/ 876 h 1603"/>
                  <a:gd name="T58" fmla="*/ 908 w 1475"/>
                  <a:gd name="T59" fmla="*/ 887 h 1603"/>
                  <a:gd name="T60" fmla="*/ 879 w 1475"/>
                  <a:gd name="T61" fmla="*/ 933 h 1603"/>
                  <a:gd name="T62" fmla="*/ 794 w 1475"/>
                  <a:gd name="T63" fmla="*/ 1089 h 1603"/>
                  <a:gd name="T64" fmla="*/ 738 w 1475"/>
                  <a:gd name="T65" fmla="*/ 1179 h 1603"/>
                  <a:gd name="T66" fmla="*/ 624 w 1475"/>
                  <a:gd name="T67" fmla="*/ 1235 h 1603"/>
                  <a:gd name="T68" fmla="*/ 567 w 1475"/>
                  <a:gd name="T69" fmla="*/ 1235 h 1603"/>
                  <a:gd name="T70" fmla="*/ 496 w 1475"/>
                  <a:gd name="T71" fmla="*/ 1213 h 1603"/>
                  <a:gd name="T72" fmla="*/ 511 w 1475"/>
                  <a:gd name="T73" fmla="*/ 1235 h 1603"/>
                  <a:gd name="T74" fmla="*/ 525 w 1475"/>
                  <a:gd name="T75" fmla="*/ 1247 h 1603"/>
                  <a:gd name="T76" fmla="*/ 454 w 1475"/>
                  <a:gd name="T77" fmla="*/ 1235 h 1603"/>
                  <a:gd name="T78" fmla="*/ 411 w 1475"/>
                  <a:gd name="T79" fmla="*/ 1235 h 1603"/>
                  <a:gd name="T80" fmla="*/ 284 w 1475"/>
                  <a:gd name="T81" fmla="*/ 1247 h 1603"/>
                  <a:gd name="T82" fmla="*/ 184 w 1475"/>
                  <a:gd name="T83" fmla="*/ 1269 h 1603"/>
                  <a:gd name="T84" fmla="*/ 14 w 1475"/>
                  <a:gd name="T85" fmla="*/ 1101 h 1603"/>
                  <a:gd name="T86" fmla="*/ 43 w 1475"/>
                  <a:gd name="T87" fmla="*/ 662 h 1603"/>
                  <a:gd name="T88" fmla="*/ 57 w 1475"/>
                  <a:gd name="T89" fmla="*/ 370 h 1603"/>
                  <a:gd name="T90" fmla="*/ 142 w 1475"/>
                  <a:gd name="T91" fmla="*/ 225 h 1603"/>
                  <a:gd name="T92" fmla="*/ 326 w 1475"/>
                  <a:gd name="T93" fmla="*/ 214 h 1603"/>
                  <a:gd name="T94" fmla="*/ 369 w 1475"/>
                  <a:gd name="T95" fmla="*/ 393 h 1603"/>
                  <a:gd name="T96" fmla="*/ 411 w 1475"/>
                  <a:gd name="T97" fmla="*/ 461 h 1603"/>
                  <a:gd name="T98" fmla="*/ 496 w 1475"/>
                  <a:gd name="T99" fmla="*/ 517 h 1603"/>
                  <a:gd name="T100" fmla="*/ 567 w 1475"/>
                  <a:gd name="T101" fmla="*/ 482 h 1603"/>
                  <a:gd name="T102" fmla="*/ 610 w 1475"/>
                  <a:gd name="T103" fmla="*/ 359 h 1603"/>
                  <a:gd name="T104" fmla="*/ 638 w 1475"/>
                  <a:gd name="T105" fmla="*/ 281 h 1603"/>
                  <a:gd name="T106" fmla="*/ 596 w 1475"/>
                  <a:gd name="T107" fmla="*/ 214 h 1603"/>
                  <a:gd name="T108" fmla="*/ 695 w 1475"/>
                  <a:gd name="T109" fmla="*/ 214 h 1603"/>
                  <a:gd name="T110" fmla="*/ 879 w 1475"/>
                  <a:gd name="T111" fmla="*/ 225 h 1603"/>
                  <a:gd name="T112" fmla="*/ 908 w 1475"/>
                  <a:gd name="T113" fmla="*/ 169 h 1603"/>
                  <a:gd name="T114" fmla="*/ 851 w 1475"/>
                  <a:gd name="T115" fmla="*/ 158 h 1603"/>
                  <a:gd name="T116" fmla="*/ 894 w 1475"/>
                  <a:gd name="T117" fmla="*/ 146 h 1603"/>
                  <a:gd name="T118" fmla="*/ 865 w 1475"/>
                  <a:gd name="T119" fmla="*/ 124 h 1603"/>
                  <a:gd name="T120" fmla="*/ 894 w 1475"/>
                  <a:gd name="T121" fmla="*/ 78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187" name="Freeform 44"/>
              <p:cNvSpPr>
                <a:spLocks/>
              </p:cNvSpPr>
              <p:nvPr/>
            </p:nvSpPr>
            <p:spPr bwMode="auto">
              <a:xfrm>
                <a:off x="4381" y="4116"/>
                <a:ext cx="994" cy="1317"/>
              </a:xfrm>
              <a:custGeom>
                <a:avLst/>
                <a:gdLst>
                  <a:gd name="T0" fmla="*/ 965 w 993"/>
                  <a:gd name="T1" fmla="*/ 156 h 1319"/>
                  <a:gd name="T2" fmla="*/ 950 w 993"/>
                  <a:gd name="T3" fmla="*/ 212 h 1319"/>
                  <a:gd name="T4" fmla="*/ 894 w 993"/>
                  <a:gd name="T5" fmla="*/ 382 h 1319"/>
                  <a:gd name="T6" fmla="*/ 880 w 993"/>
                  <a:gd name="T7" fmla="*/ 425 h 1319"/>
                  <a:gd name="T8" fmla="*/ 865 w 993"/>
                  <a:gd name="T9" fmla="*/ 496 h 1319"/>
                  <a:gd name="T10" fmla="*/ 851 w 993"/>
                  <a:gd name="T11" fmla="*/ 567 h 1319"/>
                  <a:gd name="T12" fmla="*/ 837 w 993"/>
                  <a:gd name="T13" fmla="*/ 595 h 1319"/>
                  <a:gd name="T14" fmla="*/ 837 w 993"/>
                  <a:gd name="T15" fmla="*/ 624 h 1319"/>
                  <a:gd name="T16" fmla="*/ 823 w 993"/>
                  <a:gd name="T17" fmla="*/ 652 h 1319"/>
                  <a:gd name="T18" fmla="*/ 809 w 993"/>
                  <a:gd name="T19" fmla="*/ 723 h 1319"/>
                  <a:gd name="T20" fmla="*/ 780 w 993"/>
                  <a:gd name="T21" fmla="*/ 794 h 1319"/>
                  <a:gd name="T22" fmla="*/ 780 w 993"/>
                  <a:gd name="T23" fmla="*/ 836 h 1319"/>
                  <a:gd name="T24" fmla="*/ 766 w 993"/>
                  <a:gd name="T25" fmla="*/ 865 h 1319"/>
                  <a:gd name="T26" fmla="*/ 766 w 993"/>
                  <a:gd name="T27" fmla="*/ 893 h 1319"/>
                  <a:gd name="T28" fmla="*/ 752 w 993"/>
                  <a:gd name="T29" fmla="*/ 907 h 1319"/>
                  <a:gd name="T30" fmla="*/ 752 w 993"/>
                  <a:gd name="T31" fmla="*/ 936 h 1319"/>
                  <a:gd name="T32" fmla="*/ 738 w 993"/>
                  <a:gd name="T33" fmla="*/ 950 h 1319"/>
                  <a:gd name="T34" fmla="*/ 738 w 993"/>
                  <a:gd name="T35" fmla="*/ 964 h 1319"/>
                  <a:gd name="T36" fmla="*/ 738 w 993"/>
                  <a:gd name="T37" fmla="*/ 992 h 1319"/>
                  <a:gd name="T38" fmla="*/ 724 w 993"/>
                  <a:gd name="T39" fmla="*/ 1021 h 1319"/>
                  <a:gd name="T40" fmla="*/ 724 w 993"/>
                  <a:gd name="T41" fmla="*/ 1035 h 1319"/>
                  <a:gd name="T42" fmla="*/ 709 w 993"/>
                  <a:gd name="T43" fmla="*/ 1063 h 1319"/>
                  <a:gd name="T44" fmla="*/ 695 w 993"/>
                  <a:gd name="T45" fmla="*/ 1106 h 1319"/>
                  <a:gd name="T46" fmla="*/ 695 w 993"/>
                  <a:gd name="T47" fmla="*/ 1134 h 1319"/>
                  <a:gd name="T48" fmla="*/ 681 w 993"/>
                  <a:gd name="T49" fmla="*/ 1163 h 1319"/>
                  <a:gd name="T50" fmla="*/ 653 w 993"/>
                  <a:gd name="T51" fmla="*/ 1191 h 1319"/>
                  <a:gd name="T52" fmla="*/ 624 w 993"/>
                  <a:gd name="T53" fmla="*/ 1219 h 1319"/>
                  <a:gd name="T54" fmla="*/ 596 w 993"/>
                  <a:gd name="T55" fmla="*/ 1262 h 1319"/>
                  <a:gd name="T56" fmla="*/ 596 w 993"/>
                  <a:gd name="T57" fmla="*/ 1276 h 1319"/>
                  <a:gd name="T58" fmla="*/ 568 w 993"/>
                  <a:gd name="T59" fmla="*/ 1290 h 1319"/>
                  <a:gd name="T60" fmla="*/ 553 w 993"/>
                  <a:gd name="T61" fmla="*/ 1304 h 1319"/>
                  <a:gd name="T62" fmla="*/ 525 w 993"/>
                  <a:gd name="T63" fmla="*/ 1319 h 1319"/>
                  <a:gd name="T64" fmla="*/ 497 w 993"/>
                  <a:gd name="T65" fmla="*/ 1319 h 1319"/>
                  <a:gd name="T66" fmla="*/ 468 w 993"/>
                  <a:gd name="T67" fmla="*/ 1319 h 1319"/>
                  <a:gd name="T68" fmla="*/ 426 w 993"/>
                  <a:gd name="T69" fmla="*/ 1319 h 1319"/>
                  <a:gd name="T70" fmla="*/ 397 w 993"/>
                  <a:gd name="T71" fmla="*/ 1319 h 1319"/>
                  <a:gd name="T72" fmla="*/ 241 w 993"/>
                  <a:gd name="T73" fmla="*/ 1262 h 1319"/>
                  <a:gd name="T74" fmla="*/ 213 w 993"/>
                  <a:gd name="T75" fmla="*/ 1262 h 1319"/>
                  <a:gd name="T76" fmla="*/ 156 w 993"/>
                  <a:gd name="T77" fmla="*/ 1234 h 1319"/>
                  <a:gd name="T78" fmla="*/ 114 w 993"/>
                  <a:gd name="T79" fmla="*/ 1219 h 1319"/>
                  <a:gd name="T80" fmla="*/ 100 w 993"/>
                  <a:gd name="T81" fmla="*/ 1219 h 1319"/>
                  <a:gd name="T82" fmla="*/ 85 w 993"/>
                  <a:gd name="T83" fmla="*/ 1219 h 1319"/>
                  <a:gd name="T84" fmla="*/ 57 w 993"/>
                  <a:gd name="T85" fmla="*/ 1205 h 1319"/>
                  <a:gd name="T86" fmla="*/ 14 w 993"/>
                  <a:gd name="T87" fmla="*/ 1191 h 1319"/>
                  <a:gd name="T88" fmla="*/ 0 w 993"/>
                  <a:gd name="T89" fmla="*/ 1177 h 1319"/>
                  <a:gd name="T90" fmla="*/ 57 w 993"/>
                  <a:gd name="T91" fmla="*/ 1021 h 1319"/>
                  <a:gd name="T92" fmla="*/ 57 w 993"/>
                  <a:gd name="T93" fmla="*/ 978 h 1319"/>
                  <a:gd name="T94" fmla="*/ 128 w 993"/>
                  <a:gd name="T95" fmla="*/ 964 h 1319"/>
                  <a:gd name="T96" fmla="*/ 156 w 993"/>
                  <a:gd name="T97" fmla="*/ 751 h 1319"/>
                  <a:gd name="T98" fmla="*/ 170 w 993"/>
                  <a:gd name="T99" fmla="*/ 680 h 1319"/>
                  <a:gd name="T100" fmla="*/ 185 w 993"/>
                  <a:gd name="T101" fmla="*/ 468 h 1319"/>
                  <a:gd name="T102" fmla="*/ 284 w 993"/>
                  <a:gd name="T103" fmla="*/ 397 h 1319"/>
                  <a:gd name="T104" fmla="*/ 383 w 993"/>
                  <a:gd name="T105" fmla="*/ 411 h 1319"/>
                  <a:gd name="T106" fmla="*/ 440 w 993"/>
                  <a:gd name="T107" fmla="*/ 411 h 1319"/>
                  <a:gd name="T108" fmla="*/ 511 w 993"/>
                  <a:gd name="T109" fmla="*/ 198 h 1319"/>
                  <a:gd name="T110" fmla="*/ 539 w 993"/>
                  <a:gd name="T111" fmla="*/ 0 h 1319"/>
                  <a:gd name="T112" fmla="*/ 738 w 993"/>
                  <a:gd name="T113" fmla="*/ 28 h 1319"/>
                  <a:gd name="T114" fmla="*/ 809 w 993"/>
                  <a:gd name="T115" fmla="*/ 42 h 1319"/>
                  <a:gd name="T116" fmla="*/ 922 w 993"/>
                  <a:gd name="T117" fmla="*/ 56 h 1319"/>
                  <a:gd name="T118" fmla="*/ 979 w 993"/>
                  <a:gd name="T119" fmla="*/ 85 h 1319"/>
                  <a:gd name="T120" fmla="*/ 979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8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0">
                <a:blip r:embed="rId2" cstate="print"/>
                <a:srcRect/>
                <a:tile tx="0" ty="0" sx="100000" sy="100000" flip="none" algn="tl"/>
              </a:blipFill>
              <a:ln w="0">
                <a:solidFill>
                  <a:srgbClr val="333333"/>
                </a:solidFill>
                <a:round/>
                <a:headEnd/>
                <a:tailEnd/>
              </a:ln>
            </p:spPr>
            <p:txBody>
              <a:bodyPr/>
              <a:lstStyle/>
              <a:p>
                <a:endParaRPr lang="ja-JP" altLang="en-US"/>
              </a:p>
            </p:txBody>
          </p:sp>
          <p:sp>
            <p:nvSpPr>
              <p:cNvPr id="18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190" name="Freeform 41"/>
              <p:cNvSpPr>
                <a:spLocks/>
              </p:cNvSpPr>
              <p:nvPr/>
            </p:nvSpPr>
            <p:spPr bwMode="auto">
              <a:xfrm>
                <a:off x="5262" y="3773"/>
                <a:ext cx="1205" cy="832"/>
              </a:xfrm>
              <a:custGeom>
                <a:avLst/>
                <a:gdLst>
                  <a:gd name="T0" fmla="*/ 723 w 1205"/>
                  <a:gd name="T1" fmla="*/ 95 h 865"/>
                  <a:gd name="T2" fmla="*/ 751 w 1205"/>
                  <a:gd name="T3" fmla="*/ 108 h 865"/>
                  <a:gd name="T4" fmla="*/ 822 w 1205"/>
                  <a:gd name="T5" fmla="*/ 108 h 865"/>
                  <a:gd name="T6" fmla="*/ 865 w 1205"/>
                  <a:gd name="T7" fmla="*/ 119 h 865"/>
                  <a:gd name="T8" fmla="*/ 936 w 1205"/>
                  <a:gd name="T9" fmla="*/ 142 h 865"/>
                  <a:gd name="T10" fmla="*/ 1021 w 1205"/>
                  <a:gd name="T11" fmla="*/ 166 h 865"/>
                  <a:gd name="T12" fmla="*/ 1205 w 1205"/>
                  <a:gd name="T13" fmla="*/ 214 h 865"/>
                  <a:gd name="T14" fmla="*/ 1191 w 1205"/>
                  <a:gd name="T15" fmla="*/ 262 h 865"/>
                  <a:gd name="T16" fmla="*/ 1205 w 1205"/>
                  <a:gd name="T17" fmla="*/ 274 h 865"/>
                  <a:gd name="T18" fmla="*/ 1205 w 1205"/>
                  <a:gd name="T19" fmla="*/ 298 h 865"/>
                  <a:gd name="T20" fmla="*/ 1191 w 1205"/>
                  <a:gd name="T21" fmla="*/ 334 h 865"/>
                  <a:gd name="T22" fmla="*/ 1177 w 1205"/>
                  <a:gd name="T23" fmla="*/ 369 h 865"/>
                  <a:gd name="T24" fmla="*/ 1163 w 1205"/>
                  <a:gd name="T25" fmla="*/ 405 h 865"/>
                  <a:gd name="T26" fmla="*/ 1163 w 1205"/>
                  <a:gd name="T27" fmla="*/ 476 h 865"/>
                  <a:gd name="T28" fmla="*/ 1163 w 1205"/>
                  <a:gd name="T29" fmla="*/ 512 h 865"/>
                  <a:gd name="T30" fmla="*/ 1148 w 1205"/>
                  <a:gd name="T31" fmla="*/ 536 h 865"/>
                  <a:gd name="T32" fmla="*/ 1134 w 1205"/>
                  <a:gd name="T33" fmla="*/ 584 h 865"/>
                  <a:gd name="T34" fmla="*/ 992 w 1205"/>
                  <a:gd name="T35" fmla="*/ 631 h 865"/>
                  <a:gd name="T36" fmla="*/ 950 w 1205"/>
                  <a:gd name="T37" fmla="*/ 726 h 865"/>
                  <a:gd name="T38" fmla="*/ 921 w 1205"/>
                  <a:gd name="T39" fmla="*/ 715 h 865"/>
                  <a:gd name="T40" fmla="*/ 893 w 1205"/>
                  <a:gd name="T41" fmla="*/ 715 h 865"/>
                  <a:gd name="T42" fmla="*/ 851 w 1205"/>
                  <a:gd name="T43" fmla="*/ 715 h 865"/>
                  <a:gd name="T44" fmla="*/ 822 w 1205"/>
                  <a:gd name="T45" fmla="*/ 715 h 865"/>
                  <a:gd name="T46" fmla="*/ 765 w 1205"/>
                  <a:gd name="T47" fmla="*/ 703 h 865"/>
                  <a:gd name="T48" fmla="*/ 737 w 1205"/>
                  <a:gd name="T49" fmla="*/ 703 h 865"/>
                  <a:gd name="T50" fmla="*/ 723 w 1205"/>
                  <a:gd name="T51" fmla="*/ 703 h 865"/>
                  <a:gd name="T52" fmla="*/ 680 w 1205"/>
                  <a:gd name="T53" fmla="*/ 703 h 865"/>
                  <a:gd name="T54" fmla="*/ 652 w 1205"/>
                  <a:gd name="T55" fmla="*/ 691 h 865"/>
                  <a:gd name="T56" fmla="*/ 581 w 1205"/>
                  <a:gd name="T57" fmla="*/ 691 h 865"/>
                  <a:gd name="T58" fmla="*/ 496 w 1205"/>
                  <a:gd name="T59" fmla="*/ 678 h 865"/>
                  <a:gd name="T60" fmla="*/ 468 w 1205"/>
                  <a:gd name="T61" fmla="*/ 678 h 865"/>
                  <a:gd name="T62" fmla="*/ 425 w 1205"/>
                  <a:gd name="T63" fmla="*/ 678 h 865"/>
                  <a:gd name="T64" fmla="*/ 397 w 1205"/>
                  <a:gd name="T65" fmla="*/ 678 h 865"/>
                  <a:gd name="T66" fmla="*/ 312 w 1205"/>
                  <a:gd name="T67" fmla="*/ 667 h 865"/>
                  <a:gd name="T68" fmla="*/ 283 w 1205"/>
                  <a:gd name="T69" fmla="*/ 667 h 865"/>
                  <a:gd name="T70" fmla="*/ 198 w 1205"/>
                  <a:gd name="T71" fmla="*/ 678 h 865"/>
                  <a:gd name="T72" fmla="*/ 113 w 1205"/>
                  <a:gd name="T73" fmla="*/ 678 h 865"/>
                  <a:gd name="T74" fmla="*/ 85 w 1205"/>
                  <a:gd name="T75" fmla="*/ 678 h 865"/>
                  <a:gd name="T76" fmla="*/ 70 w 1205"/>
                  <a:gd name="T77" fmla="*/ 678 h 865"/>
                  <a:gd name="T78" fmla="*/ 42 w 1205"/>
                  <a:gd name="T79" fmla="*/ 678 h 865"/>
                  <a:gd name="T80" fmla="*/ 14 w 1205"/>
                  <a:gd name="T81" fmla="*/ 678 h 865"/>
                  <a:gd name="T82" fmla="*/ 0 w 1205"/>
                  <a:gd name="T83" fmla="*/ 655 h 865"/>
                  <a:gd name="T84" fmla="*/ 28 w 1205"/>
                  <a:gd name="T85" fmla="*/ 607 h 865"/>
                  <a:gd name="T86" fmla="*/ 85 w 1205"/>
                  <a:gd name="T87" fmla="*/ 441 h 865"/>
                  <a:gd name="T88" fmla="*/ 99 w 1205"/>
                  <a:gd name="T89" fmla="*/ 381 h 865"/>
                  <a:gd name="T90" fmla="*/ 113 w 1205"/>
                  <a:gd name="T91" fmla="*/ 345 h 865"/>
                  <a:gd name="T92" fmla="*/ 141 w 1205"/>
                  <a:gd name="T93" fmla="*/ 239 h 865"/>
                  <a:gd name="T94" fmla="*/ 141 w 1205"/>
                  <a:gd name="T95" fmla="*/ 202 h 865"/>
                  <a:gd name="T96" fmla="*/ 141 w 1205"/>
                  <a:gd name="T97" fmla="*/ 166 h 865"/>
                  <a:gd name="T98" fmla="*/ 141 w 1205"/>
                  <a:gd name="T99" fmla="*/ 142 h 865"/>
                  <a:gd name="T100" fmla="*/ 141 w 1205"/>
                  <a:gd name="T101" fmla="*/ 95 h 865"/>
                  <a:gd name="T102" fmla="*/ 269 w 1205"/>
                  <a:gd name="T103" fmla="*/ 83 h 865"/>
                  <a:gd name="T104" fmla="*/ 354 w 1205"/>
                  <a:gd name="T105" fmla="*/ 83 h 865"/>
                  <a:gd name="T106" fmla="*/ 368 w 1205"/>
                  <a:gd name="T107" fmla="*/ 60 h 865"/>
                  <a:gd name="T108" fmla="*/ 368 w 1205"/>
                  <a:gd name="T109" fmla="*/ 13 h 865"/>
                  <a:gd name="T110" fmla="*/ 581 w 1205"/>
                  <a:gd name="T111" fmla="*/ 83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19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0">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92" name="Freeform 39"/>
              <p:cNvSpPr>
                <a:spLocks/>
              </p:cNvSpPr>
              <p:nvPr/>
            </p:nvSpPr>
            <p:spPr bwMode="auto">
              <a:xfrm>
                <a:off x="2779" y="2823"/>
                <a:ext cx="1065" cy="1148"/>
              </a:xfrm>
              <a:custGeom>
                <a:avLst/>
                <a:gdLst>
                  <a:gd name="T0" fmla="*/ 610 w 1063"/>
                  <a:gd name="T1" fmla="*/ 212 h 1149"/>
                  <a:gd name="T2" fmla="*/ 638 w 1063"/>
                  <a:gd name="T3" fmla="*/ 227 h 1149"/>
                  <a:gd name="T4" fmla="*/ 652 w 1063"/>
                  <a:gd name="T5" fmla="*/ 241 h 1149"/>
                  <a:gd name="T6" fmla="*/ 766 w 1063"/>
                  <a:gd name="T7" fmla="*/ 297 h 1149"/>
                  <a:gd name="T8" fmla="*/ 822 w 1063"/>
                  <a:gd name="T9" fmla="*/ 283 h 1149"/>
                  <a:gd name="T10" fmla="*/ 893 w 1063"/>
                  <a:gd name="T11" fmla="*/ 241 h 1149"/>
                  <a:gd name="T12" fmla="*/ 950 w 1063"/>
                  <a:gd name="T13" fmla="*/ 198 h 1149"/>
                  <a:gd name="T14" fmla="*/ 1049 w 1063"/>
                  <a:gd name="T15" fmla="*/ 184 h 1149"/>
                  <a:gd name="T16" fmla="*/ 1049 w 1063"/>
                  <a:gd name="T17" fmla="*/ 198 h 1149"/>
                  <a:gd name="T18" fmla="*/ 1035 w 1063"/>
                  <a:gd name="T19" fmla="*/ 241 h 1149"/>
                  <a:gd name="T20" fmla="*/ 1021 w 1063"/>
                  <a:gd name="T21" fmla="*/ 283 h 1149"/>
                  <a:gd name="T22" fmla="*/ 1007 w 1063"/>
                  <a:gd name="T23" fmla="*/ 297 h 1149"/>
                  <a:gd name="T24" fmla="*/ 1007 w 1063"/>
                  <a:gd name="T25" fmla="*/ 340 h 1149"/>
                  <a:gd name="T26" fmla="*/ 1007 w 1063"/>
                  <a:gd name="T27" fmla="*/ 368 h 1149"/>
                  <a:gd name="T28" fmla="*/ 1021 w 1063"/>
                  <a:gd name="T29" fmla="*/ 397 h 1149"/>
                  <a:gd name="T30" fmla="*/ 1049 w 1063"/>
                  <a:gd name="T31" fmla="*/ 524 h 1149"/>
                  <a:gd name="T32" fmla="*/ 1063 w 1063"/>
                  <a:gd name="T33" fmla="*/ 567 h 1149"/>
                  <a:gd name="T34" fmla="*/ 1021 w 1063"/>
                  <a:gd name="T35" fmla="*/ 581 h 1149"/>
                  <a:gd name="T36" fmla="*/ 978 w 1063"/>
                  <a:gd name="T37" fmla="*/ 610 h 1149"/>
                  <a:gd name="T38" fmla="*/ 964 w 1063"/>
                  <a:gd name="T39" fmla="*/ 624 h 1149"/>
                  <a:gd name="T40" fmla="*/ 922 w 1063"/>
                  <a:gd name="T41" fmla="*/ 652 h 1149"/>
                  <a:gd name="T42" fmla="*/ 879 w 1063"/>
                  <a:gd name="T43" fmla="*/ 695 h 1149"/>
                  <a:gd name="T44" fmla="*/ 780 w 1063"/>
                  <a:gd name="T45" fmla="*/ 808 h 1149"/>
                  <a:gd name="T46" fmla="*/ 737 w 1063"/>
                  <a:gd name="T47" fmla="*/ 879 h 1149"/>
                  <a:gd name="T48" fmla="*/ 709 w 1063"/>
                  <a:gd name="T49" fmla="*/ 922 h 1149"/>
                  <a:gd name="T50" fmla="*/ 496 w 1063"/>
                  <a:gd name="T51" fmla="*/ 1092 h 1149"/>
                  <a:gd name="T52" fmla="*/ 368 w 1063"/>
                  <a:gd name="T53" fmla="*/ 1149 h 1149"/>
                  <a:gd name="T54" fmla="*/ 340 w 1063"/>
                  <a:gd name="T55" fmla="*/ 1092 h 1149"/>
                  <a:gd name="T56" fmla="*/ 255 w 1063"/>
                  <a:gd name="T57" fmla="*/ 978 h 1149"/>
                  <a:gd name="T58" fmla="*/ 241 w 1063"/>
                  <a:gd name="T59" fmla="*/ 950 h 1149"/>
                  <a:gd name="T60" fmla="*/ 241 w 1063"/>
                  <a:gd name="T61" fmla="*/ 950 h 1149"/>
                  <a:gd name="T62" fmla="*/ 241 w 1063"/>
                  <a:gd name="T63" fmla="*/ 936 h 1149"/>
                  <a:gd name="T64" fmla="*/ 227 w 1063"/>
                  <a:gd name="T65" fmla="*/ 922 h 1149"/>
                  <a:gd name="T66" fmla="*/ 227 w 1063"/>
                  <a:gd name="T67" fmla="*/ 922 h 1149"/>
                  <a:gd name="T68" fmla="*/ 212 w 1063"/>
                  <a:gd name="T69" fmla="*/ 907 h 1149"/>
                  <a:gd name="T70" fmla="*/ 170 w 1063"/>
                  <a:gd name="T71" fmla="*/ 879 h 1149"/>
                  <a:gd name="T72" fmla="*/ 113 w 1063"/>
                  <a:gd name="T73" fmla="*/ 879 h 1149"/>
                  <a:gd name="T74" fmla="*/ 71 w 1063"/>
                  <a:gd name="T75" fmla="*/ 865 h 1149"/>
                  <a:gd name="T76" fmla="*/ 14 w 1063"/>
                  <a:gd name="T77" fmla="*/ 851 h 1149"/>
                  <a:gd name="T78" fmla="*/ 14 w 1063"/>
                  <a:gd name="T79" fmla="*/ 822 h 1149"/>
                  <a:gd name="T80" fmla="*/ 28 w 1063"/>
                  <a:gd name="T81" fmla="*/ 766 h 1149"/>
                  <a:gd name="T82" fmla="*/ 71 w 1063"/>
                  <a:gd name="T83" fmla="*/ 638 h 1149"/>
                  <a:gd name="T84" fmla="*/ 56 w 1063"/>
                  <a:gd name="T85" fmla="*/ 581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68 w 1063"/>
                  <a:gd name="T103" fmla="*/ 42 h 1149"/>
                  <a:gd name="T104" fmla="*/ 439 w 1063"/>
                  <a:gd name="T105" fmla="*/ 0 h 1149"/>
                  <a:gd name="T106" fmla="*/ 496 w 1063"/>
                  <a:gd name="T107" fmla="*/ 71 h 1149"/>
                  <a:gd name="T108" fmla="*/ 524 w 1063"/>
                  <a:gd name="T109" fmla="*/ 113 h 1149"/>
                  <a:gd name="T110" fmla="*/ 539 w 1063"/>
                  <a:gd name="T111" fmla="*/ 127 h 1149"/>
                  <a:gd name="T112" fmla="*/ 567 w 1063"/>
                  <a:gd name="T113" fmla="*/ 156 h 1149"/>
                  <a:gd name="T114" fmla="*/ 567 w 1063"/>
                  <a:gd name="T115" fmla="*/ 156 h 1149"/>
                  <a:gd name="T116" fmla="*/ 581 w 1063"/>
                  <a:gd name="T117" fmla="*/ 184 h 1149"/>
                  <a:gd name="T118" fmla="*/ 610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9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19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0">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9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0">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9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grpSp>
        <p:sp>
          <p:nvSpPr>
            <p:cNvPr id="149" name="Text Box 33"/>
            <p:cNvSpPr txBox="1">
              <a:spLocks noChangeArrowheads="1"/>
            </p:cNvSpPr>
            <p:nvPr/>
          </p:nvSpPr>
          <p:spPr bwMode="auto">
            <a:xfrm>
              <a:off x="2752" y="1566"/>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淀川区</a:t>
              </a:r>
              <a:endParaRPr lang="ja-JP" altLang="en-US" sz="1050" b="1" dirty="0" smtClean="0">
                <a:latin typeface="Meiryo UI" pitchFamily="50" charset="-128"/>
                <a:ea typeface="Meiryo UI" pitchFamily="50" charset="-128"/>
                <a:cs typeface="Meiryo UI" pitchFamily="50" charset="-128"/>
              </a:endParaRPr>
            </a:p>
          </p:txBody>
        </p:sp>
        <p:sp>
          <p:nvSpPr>
            <p:cNvPr id="150" name="Text Box 32"/>
            <p:cNvSpPr txBox="1">
              <a:spLocks noChangeArrowheads="1"/>
            </p:cNvSpPr>
            <p:nvPr/>
          </p:nvSpPr>
          <p:spPr bwMode="auto">
            <a:xfrm>
              <a:off x="4281" y="1015"/>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東淀川区</a:t>
              </a:r>
              <a:endParaRPr lang="ja-JP" altLang="en-US" sz="1050" b="1" dirty="0" smtClean="0">
                <a:latin typeface="Meiryo UI" pitchFamily="50" charset="-128"/>
                <a:ea typeface="Meiryo UI" pitchFamily="50" charset="-128"/>
                <a:cs typeface="Meiryo UI" pitchFamily="50" charset="-128"/>
              </a:endParaRPr>
            </a:p>
          </p:txBody>
        </p:sp>
        <p:sp>
          <p:nvSpPr>
            <p:cNvPr id="151" name="Text Box 31"/>
            <p:cNvSpPr txBox="1">
              <a:spLocks noChangeArrowheads="1"/>
            </p:cNvSpPr>
            <p:nvPr/>
          </p:nvSpPr>
          <p:spPr bwMode="auto">
            <a:xfrm>
              <a:off x="1561" y="2270"/>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西淀川区</a:t>
              </a:r>
              <a:endParaRPr lang="ja-JP" altLang="en-US" sz="1050" b="1" dirty="0" smtClean="0">
                <a:latin typeface="Meiryo UI" pitchFamily="50" charset="-128"/>
                <a:ea typeface="Meiryo UI" pitchFamily="50" charset="-128"/>
                <a:cs typeface="Meiryo UI" pitchFamily="50" charset="-128"/>
              </a:endParaRPr>
            </a:p>
          </p:txBody>
        </p:sp>
        <p:sp>
          <p:nvSpPr>
            <p:cNvPr id="152" name="Text Box 30"/>
            <p:cNvSpPr txBox="1">
              <a:spLocks noChangeArrowheads="1"/>
            </p:cNvSpPr>
            <p:nvPr/>
          </p:nvSpPr>
          <p:spPr bwMode="auto">
            <a:xfrm>
              <a:off x="2517" y="2640"/>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福島区</a:t>
              </a:r>
              <a:endParaRPr lang="ja-JP" altLang="en-US" sz="1050" b="1" dirty="0" smtClean="0">
                <a:latin typeface="Meiryo UI" pitchFamily="50" charset="-128"/>
                <a:ea typeface="Meiryo UI" pitchFamily="50" charset="-128"/>
                <a:cs typeface="Meiryo UI" pitchFamily="50" charset="-128"/>
              </a:endParaRPr>
            </a:p>
          </p:txBody>
        </p:sp>
        <p:sp>
          <p:nvSpPr>
            <p:cNvPr id="153" name="Text Box 29"/>
            <p:cNvSpPr txBox="1">
              <a:spLocks noChangeArrowheads="1"/>
            </p:cNvSpPr>
            <p:nvPr/>
          </p:nvSpPr>
          <p:spPr bwMode="auto">
            <a:xfrm>
              <a:off x="3432" y="2244"/>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北区</a:t>
              </a:r>
              <a:endParaRPr lang="ja-JP" altLang="en-US" sz="1050" b="1" dirty="0" smtClean="0">
                <a:latin typeface="Meiryo UI" pitchFamily="50" charset="-128"/>
                <a:ea typeface="Meiryo UI" pitchFamily="50" charset="-128"/>
                <a:cs typeface="Meiryo UI" pitchFamily="50" charset="-128"/>
              </a:endParaRPr>
            </a:p>
          </p:txBody>
        </p:sp>
        <p:sp>
          <p:nvSpPr>
            <p:cNvPr id="154" name="Text Box 28"/>
            <p:cNvSpPr txBox="1">
              <a:spLocks noChangeArrowheads="1"/>
            </p:cNvSpPr>
            <p:nvPr/>
          </p:nvSpPr>
          <p:spPr bwMode="auto">
            <a:xfrm>
              <a:off x="4227" y="2346"/>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都島区</a:t>
              </a:r>
              <a:endParaRPr lang="ja-JP" altLang="en-US" sz="1050" b="1" dirty="0" smtClean="0">
                <a:latin typeface="Meiryo UI" pitchFamily="50" charset="-128"/>
                <a:ea typeface="Meiryo UI" pitchFamily="50" charset="-128"/>
                <a:cs typeface="Meiryo UI" pitchFamily="50" charset="-128"/>
              </a:endParaRPr>
            </a:p>
          </p:txBody>
        </p:sp>
        <p:sp>
          <p:nvSpPr>
            <p:cNvPr id="155" name="Text Box 27"/>
            <p:cNvSpPr txBox="1">
              <a:spLocks noChangeArrowheads="1"/>
            </p:cNvSpPr>
            <p:nvPr/>
          </p:nvSpPr>
          <p:spPr bwMode="auto">
            <a:xfrm>
              <a:off x="4698" y="1478"/>
              <a:ext cx="900" cy="360"/>
            </a:xfrm>
            <a:prstGeom prst="rect">
              <a:avLst/>
            </a:prstGeom>
            <a:noFill/>
            <a:ln w="9525">
              <a:noFill/>
              <a:miter lim="800000"/>
              <a:headEnd/>
              <a:tailEnd/>
            </a:ln>
          </p:spPr>
          <p:txBody>
            <a:bodyPr lIns="74295" tIns="8890" rIns="74295" bIns="8890"/>
            <a:lstStyle/>
            <a:p>
              <a:pPr eaLnBrk="1" hangingPunct="1"/>
              <a:r>
                <a:rPr lang="ja-JP" altLang="en-US" sz="900" b="1" dirty="0">
                  <a:solidFill>
                    <a:srgbClr val="000000"/>
                  </a:solidFill>
                  <a:latin typeface="Meiryo UI" pitchFamily="50" charset="-128"/>
                  <a:ea typeface="Meiryo UI" pitchFamily="50" charset="-128"/>
                  <a:cs typeface="Meiryo UI" pitchFamily="50" charset="-128"/>
                </a:rPr>
                <a:t>旭区</a:t>
              </a:r>
              <a:endParaRPr lang="ja-JP" altLang="en-US" sz="1000" b="1" dirty="0">
                <a:latin typeface="Meiryo UI" pitchFamily="50" charset="-128"/>
                <a:ea typeface="Meiryo UI" pitchFamily="50" charset="-128"/>
                <a:cs typeface="Meiryo UI" pitchFamily="50" charset="-128"/>
              </a:endParaRPr>
            </a:p>
          </p:txBody>
        </p:sp>
        <p:sp>
          <p:nvSpPr>
            <p:cNvPr id="156" name="Text Box 26"/>
            <p:cNvSpPr txBox="1">
              <a:spLocks noChangeArrowheads="1"/>
            </p:cNvSpPr>
            <p:nvPr/>
          </p:nvSpPr>
          <p:spPr bwMode="auto">
            <a:xfrm>
              <a:off x="974" y="3383"/>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此花区</a:t>
              </a:r>
              <a:endParaRPr lang="ja-JP" altLang="en-US" sz="1050" b="1" dirty="0" smtClean="0">
                <a:latin typeface="Meiryo UI" pitchFamily="50" charset="-128"/>
                <a:ea typeface="Meiryo UI" pitchFamily="50" charset="-128"/>
                <a:cs typeface="Meiryo UI" pitchFamily="50" charset="-128"/>
              </a:endParaRPr>
            </a:p>
          </p:txBody>
        </p:sp>
        <p:sp>
          <p:nvSpPr>
            <p:cNvPr id="157" name="Text Box 25"/>
            <p:cNvSpPr txBox="1">
              <a:spLocks noChangeArrowheads="1"/>
            </p:cNvSpPr>
            <p:nvPr/>
          </p:nvSpPr>
          <p:spPr bwMode="auto">
            <a:xfrm>
              <a:off x="2690" y="32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西区</a:t>
              </a:r>
              <a:endParaRPr lang="ja-JP" altLang="en-US" sz="1050" b="1" dirty="0" smtClean="0">
                <a:latin typeface="Meiryo UI" pitchFamily="50" charset="-128"/>
                <a:ea typeface="Meiryo UI" pitchFamily="50" charset="-128"/>
                <a:cs typeface="Meiryo UI" pitchFamily="50" charset="-128"/>
              </a:endParaRPr>
            </a:p>
          </p:txBody>
        </p:sp>
        <p:sp>
          <p:nvSpPr>
            <p:cNvPr id="158" name="Text Box 24"/>
            <p:cNvSpPr txBox="1">
              <a:spLocks noChangeArrowheads="1"/>
            </p:cNvSpPr>
            <p:nvPr/>
          </p:nvSpPr>
          <p:spPr bwMode="auto">
            <a:xfrm>
              <a:off x="3781" y="293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中央区</a:t>
              </a:r>
              <a:endParaRPr lang="ja-JP" altLang="en-US" sz="1050" b="1" dirty="0" smtClean="0">
                <a:latin typeface="Meiryo UI" pitchFamily="50" charset="-128"/>
                <a:ea typeface="Meiryo UI" pitchFamily="50" charset="-128"/>
                <a:cs typeface="Meiryo UI" pitchFamily="50" charset="-128"/>
              </a:endParaRPr>
            </a:p>
          </p:txBody>
        </p:sp>
        <p:sp>
          <p:nvSpPr>
            <p:cNvPr id="159" name="Text Box 23"/>
            <p:cNvSpPr txBox="1">
              <a:spLocks noChangeArrowheads="1"/>
            </p:cNvSpPr>
            <p:nvPr/>
          </p:nvSpPr>
          <p:spPr bwMode="auto">
            <a:xfrm>
              <a:off x="4861" y="2226"/>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城東区</a:t>
              </a:r>
              <a:endParaRPr lang="ja-JP" altLang="en-US" sz="1050" b="1" dirty="0" smtClean="0">
                <a:latin typeface="Meiryo UI" pitchFamily="50" charset="-128"/>
                <a:ea typeface="Meiryo UI" pitchFamily="50" charset="-128"/>
                <a:cs typeface="Meiryo UI" pitchFamily="50" charset="-128"/>
              </a:endParaRPr>
            </a:p>
          </p:txBody>
        </p:sp>
        <p:sp>
          <p:nvSpPr>
            <p:cNvPr id="160" name="Text Box 21"/>
            <p:cNvSpPr txBox="1">
              <a:spLocks noChangeArrowheads="1"/>
            </p:cNvSpPr>
            <p:nvPr/>
          </p:nvSpPr>
          <p:spPr bwMode="auto">
            <a:xfrm>
              <a:off x="1491" y="5193"/>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住之江区</a:t>
              </a:r>
              <a:endParaRPr lang="ja-JP" altLang="en-US" sz="1050" b="1" dirty="0" smtClean="0">
                <a:latin typeface="Meiryo UI" pitchFamily="50" charset="-128"/>
                <a:ea typeface="Meiryo UI" pitchFamily="50" charset="-128"/>
                <a:cs typeface="Meiryo UI" pitchFamily="50" charset="-128"/>
              </a:endParaRPr>
            </a:p>
          </p:txBody>
        </p:sp>
        <p:sp>
          <p:nvSpPr>
            <p:cNvPr id="161" name="Text Box 20"/>
            <p:cNvSpPr txBox="1">
              <a:spLocks noChangeArrowheads="1"/>
            </p:cNvSpPr>
            <p:nvPr/>
          </p:nvSpPr>
          <p:spPr bwMode="auto">
            <a:xfrm>
              <a:off x="1873" y="37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港区</a:t>
              </a:r>
              <a:endParaRPr lang="ja-JP" altLang="en-US" sz="1050" b="1" dirty="0" smtClean="0">
                <a:latin typeface="Meiryo UI" pitchFamily="50" charset="-128"/>
                <a:ea typeface="Meiryo UI" pitchFamily="50" charset="-128"/>
                <a:cs typeface="Meiryo UI" pitchFamily="50" charset="-128"/>
              </a:endParaRPr>
            </a:p>
          </p:txBody>
        </p:sp>
        <p:sp>
          <p:nvSpPr>
            <p:cNvPr id="162" name="Text Box 19"/>
            <p:cNvSpPr txBox="1">
              <a:spLocks noChangeArrowheads="1"/>
            </p:cNvSpPr>
            <p:nvPr/>
          </p:nvSpPr>
          <p:spPr bwMode="auto">
            <a:xfrm>
              <a:off x="2116" y="4446"/>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大正区</a:t>
              </a:r>
              <a:endParaRPr lang="ja-JP" altLang="en-US" sz="1000" b="1">
                <a:latin typeface="Meiryo UI" pitchFamily="50" charset="-128"/>
                <a:ea typeface="Meiryo UI" pitchFamily="50" charset="-128"/>
                <a:cs typeface="Meiryo UI" pitchFamily="50" charset="-128"/>
              </a:endParaRPr>
            </a:p>
          </p:txBody>
        </p:sp>
        <p:sp>
          <p:nvSpPr>
            <p:cNvPr id="163"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西成区</a:t>
              </a:r>
              <a:endParaRPr lang="ja-JP" altLang="en-US" sz="1050" b="1" dirty="0" smtClean="0">
                <a:latin typeface="Meiryo UI" pitchFamily="50" charset="-128"/>
                <a:ea typeface="Meiryo UI" pitchFamily="50" charset="-128"/>
                <a:cs typeface="Meiryo UI" pitchFamily="50" charset="-128"/>
              </a:endParaRPr>
            </a:p>
          </p:txBody>
        </p:sp>
        <p:sp>
          <p:nvSpPr>
            <p:cNvPr id="164"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浪速区</a:t>
              </a:r>
              <a:endParaRPr lang="ja-JP" altLang="en-US" sz="1050" b="1" dirty="0" smtClean="0">
                <a:latin typeface="Meiryo UI" pitchFamily="50" charset="-128"/>
                <a:ea typeface="Meiryo UI" pitchFamily="50" charset="-128"/>
                <a:cs typeface="Meiryo UI" pitchFamily="50" charset="-128"/>
              </a:endParaRPr>
            </a:p>
          </p:txBody>
        </p:sp>
        <p:sp>
          <p:nvSpPr>
            <p:cNvPr id="165" name="Text Box 16"/>
            <p:cNvSpPr txBox="1">
              <a:spLocks noChangeArrowheads="1"/>
            </p:cNvSpPr>
            <p:nvPr/>
          </p:nvSpPr>
          <p:spPr bwMode="auto">
            <a:xfrm>
              <a:off x="3889" y="3708"/>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天王寺区</a:t>
              </a:r>
              <a:endParaRPr lang="ja-JP" altLang="en-US" sz="1050" b="1" dirty="0" smtClean="0">
                <a:latin typeface="Meiryo UI" pitchFamily="50" charset="-128"/>
                <a:ea typeface="Meiryo UI" pitchFamily="50" charset="-128"/>
                <a:cs typeface="Meiryo UI" pitchFamily="50" charset="-128"/>
              </a:endParaRPr>
            </a:p>
          </p:txBody>
        </p:sp>
        <p:sp>
          <p:nvSpPr>
            <p:cNvPr id="166" name="Text Box 15"/>
            <p:cNvSpPr txBox="1">
              <a:spLocks noChangeArrowheads="1"/>
            </p:cNvSpPr>
            <p:nvPr/>
          </p:nvSpPr>
          <p:spPr bwMode="auto">
            <a:xfrm>
              <a:off x="4817" y="3287"/>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東成区</a:t>
              </a:r>
              <a:endParaRPr lang="ja-JP" altLang="en-US" sz="1050" b="1" dirty="0" smtClean="0">
                <a:latin typeface="Meiryo UI" pitchFamily="50" charset="-128"/>
                <a:ea typeface="Meiryo UI" pitchFamily="50" charset="-128"/>
                <a:cs typeface="Meiryo UI" pitchFamily="50" charset="-128"/>
              </a:endParaRPr>
            </a:p>
          </p:txBody>
        </p:sp>
        <p:sp>
          <p:nvSpPr>
            <p:cNvPr id="167" name="Text Box 14"/>
            <p:cNvSpPr txBox="1">
              <a:spLocks noChangeArrowheads="1"/>
            </p:cNvSpPr>
            <p:nvPr/>
          </p:nvSpPr>
          <p:spPr bwMode="auto">
            <a:xfrm>
              <a:off x="4680" y="3912"/>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生野区</a:t>
              </a:r>
              <a:endParaRPr lang="ja-JP" altLang="en-US" sz="1050" b="1" dirty="0" smtClean="0">
                <a:latin typeface="Meiryo UI" pitchFamily="50" charset="-128"/>
                <a:ea typeface="Meiryo UI" pitchFamily="50" charset="-128"/>
                <a:cs typeface="Meiryo UI" pitchFamily="50" charset="-128"/>
              </a:endParaRPr>
            </a:p>
          </p:txBody>
        </p:sp>
        <p:sp>
          <p:nvSpPr>
            <p:cNvPr id="168"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住吉区</a:t>
              </a:r>
              <a:endParaRPr lang="ja-JP" altLang="en-US" sz="1050" b="1" dirty="0" smtClean="0">
                <a:latin typeface="Meiryo UI" pitchFamily="50" charset="-128"/>
                <a:ea typeface="Meiryo UI" pitchFamily="50" charset="-128"/>
                <a:cs typeface="Meiryo UI" pitchFamily="50" charset="-128"/>
              </a:endParaRPr>
            </a:p>
          </p:txBody>
        </p:sp>
        <p:sp>
          <p:nvSpPr>
            <p:cNvPr id="169" name="Text Box 12"/>
            <p:cNvSpPr txBox="1">
              <a:spLocks noChangeArrowheads="1"/>
            </p:cNvSpPr>
            <p:nvPr/>
          </p:nvSpPr>
          <p:spPr bwMode="auto">
            <a:xfrm>
              <a:off x="3623" y="471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阿倍野区</a:t>
              </a:r>
              <a:endParaRPr lang="ja-JP" altLang="en-US" sz="1050" b="1" dirty="0" smtClean="0">
                <a:latin typeface="Meiryo UI" pitchFamily="50" charset="-128"/>
                <a:ea typeface="Meiryo UI" pitchFamily="50" charset="-128"/>
                <a:cs typeface="Meiryo UI" pitchFamily="50" charset="-128"/>
              </a:endParaRPr>
            </a:p>
          </p:txBody>
        </p:sp>
        <p:sp>
          <p:nvSpPr>
            <p:cNvPr id="170" name="Text Box 11"/>
            <p:cNvSpPr txBox="1">
              <a:spLocks noChangeArrowheads="1"/>
            </p:cNvSpPr>
            <p:nvPr/>
          </p:nvSpPr>
          <p:spPr bwMode="auto">
            <a:xfrm>
              <a:off x="4195" y="5094"/>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東住吉区</a:t>
              </a:r>
              <a:endParaRPr lang="ja-JP" altLang="en-US" sz="1050" b="1" dirty="0" smtClean="0">
                <a:latin typeface="Meiryo UI" pitchFamily="50" charset="-128"/>
                <a:ea typeface="Meiryo UI" pitchFamily="50" charset="-128"/>
                <a:cs typeface="Meiryo UI" pitchFamily="50" charset="-128"/>
              </a:endParaRPr>
            </a:p>
          </p:txBody>
        </p:sp>
        <p:sp>
          <p:nvSpPr>
            <p:cNvPr id="171" name="Text Box 10"/>
            <p:cNvSpPr txBox="1">
              <a:spLocks noChangeArrowheads="1"/>
            </p:cNvSpPr>
            <p:nvPr/>
          </p:nvSpPr>
          <p:spPr bwMode="auto">
            <a:xfrm>
              <a:off x="5096" y="579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平野区</a:t>
              </a:r>
              <a:endParaRPr lang="ja-JP" altLang="en-US" sz="1050" b="1" dirty="0" smtClean="0">
                <a:latin typeface="Meiryo UI" pitchFamily="50" charset="-128"/>
                <a:ea typeface="Meiryo UI" pitchFamily="50" charset="-128"/>
                <a:cs typeface="Meiryo UI" pitchFamily="50" charset="-128"/>
              </a:endParaRPr>
            </a:p>
          </p:txBody>
        </p:sp>
        <p:sp>
          <p:nvSpPr>
            <p:cNvPr id="172" name="Text Box 23"/>
            <p:cNvSpPr txBox="1">
              <a:spLocks noChangeArrowheads="1"/>
            </p:cNvSpPr>
            <p:nvPr/>
          </p:nvSpPr>
          <p:spPr bwMode="auto">
            <a:xfrm>
              <a:off x="5670" y="2158"/>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鶴見区</a:t>
              </a:r>
              <a:endParaRPr lang="ja-JP" altLang="en-US" sz="1050" b="1" dirty="0" smtClean="0">
                <a:latin typeface="Meiryo UI" pitchFamily="50" charset="-128"/>
                <a:ea typeface="Meiryo UI" pitchFamily="50" charset="-128"/>
                <a:cs typeface="Meiryo UI" pitchFamily="50" charset="-128"/>
              </a:endParaRPr>
            </a:p>
          </p:txBody>
        </p:sp>
      </p:grpSp>
      <p:sp>
        <p:nvSpPr>
          <p:cNvPr id="237" name="Text Box 6"/>
          <p:cNvSpPr txBox="1">
            <a:spLocks noChangeArrowheads="1"/>
          </p:cNvSpPr>
          <p:nvPr/>
        </p:nvSpPr>
        <p:spPr bwMode="auto">
          <a:xfrm>
            <a:off x="4355976" y="1831140"/>
            <a:ext cx="609377" cy="28416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第一区</a:t>
            </a:r>
            <a:endParaRPr lang="ja-JP" altLang="en-US" sz="1200" dirty="0">
              <a:latin typeface="Meiryo UI" pitchFamily="50" charset="-128"/>
              <a:ea typeface="Meiryo UI" pitchFamily="50" charset="-128"/>
              <a:cs typeface="Meiryo UI" pitchFamily="50" charset="-128"/>
            </a:endParaRPr>
          </a:p>
        </p:txBody>
      </p:sp>
      <p:sp>
        <p:nvSpPr>
          <p:cNvPr id="239" name="Text Box 6"/>
          <p:cNvSpPr txBox="1">
            <a:spLocks noChangeArrowheads="1"/>
          </p:cNvSpPr>
          <p:nvPr/>
        </p:nvSpPr>
        <p:spPr bwMode="auto">
          <a:xfrm>
            <a:off x="3141960" y="3233200"/>
            <a:ext cx="609377" cy="28416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第三区</a:t>
            </a:r>
            <a:endParaRPr lang="ja-JP" altLang="en-US" sz="1200" dirty="0">
              <a:latin typeface="Meiryo UI" pitchFamily="50" charset="-128"/>
              <a:ea typeface="Meiryo UI" pitchFamily="50" charset="-128"/>
              <a:cs typeface="Meiryo UI" pitchFamily="50" charset="-128"/>
            </a:endParaRPr>
          </a:p>
        </p:txBody>
      </p:sp>
      <p:sp>
        <p:nvSpPr>
          <p:cNvPr id="240" name="Text Box 6"/>
          <p:cNvSpPr txBox="1">
            <a:spLocks noChangeArrowheads="1"/>
          </p:cNvSpPr>
          <p:nvPr/>
        </p:nvSpPr>
        <p:spPr bwMode="auto">
          <a:xfrm>
            <a:off x="4716016" y="2457633"/>
            <a:ext cx="609377" cy="28416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第二区</a:t>
            </a:r>
            <a:endParaRPr lang="ja-JP" altLang="en-US" sz="1200" dirty="0">
              <a:latin typeface="Meiryo UI" pitchFamily="50" charset="-128"/>
              <a:ea typeface="Meiryo UI" pitchFamily="50" charset="-128"/>
              <a:cs typeface="Meiryo UI" pitchFamily="50" charset="-128"/>
            </a:endParaRPr>
          </a:p>
        </p:txBody>
      </p:sp>
      <p:sp>
        <p:nvSpPr>
          <p:cNvPr id="241" name="Text Box 6"/>
          <p:cNvSpPr txBox="1">
            <a:spLocks noChangeArrowheads="1"/>
          </p:cNvSpPr>
          <p:nvPr/>
        </p:nvSpPr>
        <p:spPr bwMode="auto">
          <a:xfrm>
            <a:off x="5436096" y="2996952"/>
            <a:ext cx="609377" cy="28416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第四区</a:t>
            </a:r>
            <a:endParaRPr lang="ja-JP" altLang="en-US" sz="1200" dirty="0">
              <a:latin typeface="Meiryo UI" pitchFamily="50" charset="-128"/>
              <a:ea typeface="Meiryo UI" pitchFamily="50" charset="-128"/>
              <a:cs typeface="Meiryo UI" pitchFamily="50" charset="-128"/>
            </a:endParaRPr>
          </a:p>
        </p:txBody>
      </p:sp>
      <p:sp>
        <p:nvSpPr>
          <p:cNvPr id="242" name="Text Box 6"/>
          <p:cNvSpPr txBox="1">
            <a:spLocks noChangeArrowheads="1"/>
          </p:cNvSpPr>
          <p:nvPr/>
        </p:nvSpPr>
        <p:spPr bwMode="auto">
          <a:xfrm>
            <a:off x="4322663" y="3559332"/>
            <a:ext cx="609377" cy="28416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第五区</a:t>
            </a:r>
            <a:endParaRPr lang="ja-JP" altLang="en-US" sz="1200" dirty="0">
              <a:latin typeface="Meiryo UI" pitchFamily="50" charset="-128"/>
              <a:ea typeface="Meiryo UI" pitchFamily="50" charset="-128"/>
              <a:cs typeface="Meiryo UI" pitchFamily="50" charset="-128"/>
            </a:endParaRPr>
          </a:p>
        </p:txBody>
      </p:sp>
      <p:sp>
        <p:nvSpPr>
          <p:cNvPr id="243" name="Text Box 6"/>
          <p:cNvSpPr txBox="1">
            <a:spLocks noChangeArrowheads="1"/>
          </p:cNvSpPr>
          <p:nvPr/>
        </p:nvSpPr>
        <p:spPr bwMode="auto">
          <a:xfrm>
            <a:off x="4860032" y="4279412"/>
            <a:ext cx="609377" cy="28416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第六区</a:t>
            </a:r>
            <a:endParaRPr lang="ja-JP" altLang="en-US" sz="1200" dirty="0">
              <a:latin typeface="Meiryo UI" pitchFamily="50" charset="-128"/>
              <a:ea typeface="Meiryo UI" pitchFamily="50" charset="-128"/>
              <a:cs typeface="Meiryo UI" pitchFamily="50" charset="-128"/>
            </a:endParaRPr>
          </a:p>
        </p:txBody>
      </p:sp>
      <p:grpSp>
        <p:nvGrpSpPr>
          <p:cNvPr id="4" name="グループ化 133"/>
          <p:cNvGrpSpPr>
            <a:grpSpLocks/>
          </p:cNvGrpSpPr>
          <p:nvPr/>
        </p:nvGrpSpPr>
        <p:grpSpPr bwMode="auto">
          <a:xfrm>
            <a:off x="25400" y="873456"/>
            <a:ext cx="4330576" cy="1099765"/>
            <a:chOff x="-23767" y="1988781"/>
            <a:chExt cx="4329532" cy="1098859"/>
          </a:xfrm>
        </p:grpSpPr>
        <p:cxnSp>
          <p:nvCxnSpPr>
            <p:cNvPr id="251" name="直線コネクタ 250"/>
            <p:cNvCxnSpPr>
              <a:endCxn id="237" idx="1"/>
            </p:cNvCxnSpPr>
            <p:nvPr/>
          </p:nvCxnSpPr>
          <p:spPr>
            <a:xfrm>
              <a:off x="2649980" y="2599605"/>
              <a:ext cx="1655785" cy="48803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52" name="角丸四角形 251"/>
            <p:cNvSpPr/>
            <p:nvPr/>
          </p:nvSpPr>
          <p:spPr bwMode="auto">
            <a:xfrm>
              <a:off x="-23767" y="1988781"/>
              <a:ext cx="2988541" cy="961232"/>
            </a:xfrm>
            <a:prstGeom prst="roundRect">
              <a:avLst>
                <a:gd name="adj" fmla="val 6746"/>
              </a:avLst>
            </a:prstGeom>
            <a:solidFill>
              <a:schemeClr val="accent6">
                <a:lumMod val="40000"/>
                <a:lumOff val="60000"/>
              </a:schemeClr>
            </a:solidFill>
            <a:ln>
              <a:solidFill>
                <a:schemeClr val="accent1">
                  <a:lumMod val="25000"/>
                </a:schemeClr>
              </a:solidFill>
            </a:ln>
          </p:spPr>
          <p:style>
            <a:lnRef idx="2">
              <a:schemeClr val="accent2"/>
            </a:lnRef>
            <a:fillRef idx="1">
              <a:schemeClr val="lt1"/>
            </a:fillRef>
            <a:effectRef idx="0">
              <a:schemeClr val="accent2"/>
            </a:effectRef>
            <a:fontRef idx="minor">
              <a:schemeClr val="dk1"/>
            </a:fontRef>
          </p:style>
          <p:txBody>
            <a:bodyPr tIns="72000" anchor="ctr"/>
            <a:lstStyle/>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淀川区・東淀川区　２区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H47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31</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4</a:t>
              </a:r>
              <a:r>
                <a:rPr lang="ja-JP" altLang="en-US" sz="1050" dirty="0" smtClean="0">
                  <a:solidFill>
                    <a:prstClr val="black"/>
                  </a:solidFill>
                  <a:latin typeface="Meiryo UI" pitchFamily="50" charset="-128"/>
                  <a:ea typeface="Meiryo UI" pitchFamily="50" charset="-128"/>
                  <a:cs typeface="Meiryo UI" pitchFamily="50" charset="-128"/>
                </a:rPr>
                <a:t>千人 </a:t>
              </a:r>
              <a:r>
                <a:rPr lang="en-US" altLang="ja-JP" sz="1050" dirty="0" smtClean="0">
                  <a:solidFill>
                    <a:prstClr val="black"/>
                  </a:solidFill>
                  <a:latin typeface="Meiryo UI" pitchFamily="50" charset="-128"/>
                  <a:ea typeface="Meiryo UI" pitchFamily="50" charset="-128"/>
                  <a:cs typeface="Meiryo UI" pitchFamily="50" charset="-128"/>
                </a:rPr>
                <a:t>(H27 35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1</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・淀川区は旧東淀川区より分区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・十三工営所を活用</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・阪急京都線が接続</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53" name="角丸四角形 252"/>
            <p:cNvSpPr/>
            <p:nvPr/>
          </p:nvSpPr>
          <p:spPr bwMode="auto">
            <a:xfrm>
              <a:off x="49240" y="2069676"/>
              <a:ext cx="312662" cy="801027"/>
            </a:xfrm>
            <a:prstGeom prst="roundRect">
              <a:avLst>
                <a:gd name="adj" fmla="val 6746"/>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sz="1600" b="1" dirty="0" smtClean="0">
                  <a:solidFill>
                    <a:prstClr val="white"/>
                  </a:solidFill>
                  <a:latin typeface="Meiryo UI" pitchFamily="50" charset="-128"/>
                  <a:ea typeface="Meiryo UI" pitchFamily="50" charset="-128"/>
                  <a:cs typeface="Meiryo UI" pitchFamily="50" charset="-128"/>
                </a:rPr>
                <a:t>第一区</a:t>
              </a:r>
              <a:endParaRPr lang="en-US" altLang="ja-JP" sz="1600" b="1" dirty="0">
                <a:solidFill>
                  <a:prstClr val="white"/>
                </a:solidFill>
                <a:latin typeface="Meiryo UI" pitchFamily="50" charset="-128"/>
                <a:ea typeface="Meiryo UI" pitchFamily="50" charset="-128"/>
                <a:cs typeface="Meiryo UI" pitchFamily="50" charset="-128"/>
              </a:endParaRPr>
            </a:p>
          </p:txBody>
        </p:sp>
      </p:grpSp>
      <p:grpSp>
        <p:nvGrpSpPr>
          <p:cNvPr id="5" name="グループ化 134"/>
          <p:cNvGrpSpPr>
            <a:grpSpLocks/>
          </p:cNvGrpSpPr>
          <p:nvPr/>
        </p:nvGrpSpPr>
        <p:grpSpPr bwMode="auto">
          <a:xfrm>
            <a:off x="5325393" y="1017472"/>
            <a:ext cx="3793206" cy="1582242"/>
            <a:chOff x="5316458" y="2060848"/>
            <a:chExt cx="3792046" cy="1322793"/>
          </a:xfrm>
        </p:grpSpPr>
        <p:cxnSp>
          <p:nvCxnSpPr>
            <p:cNvPr id="255" name="直線コネクタ 254"/>
            <p:cNvCxnSpPr>
              <a:endCxn id="240" idx="3"/>
            </p:cNvCxnSpPr>
            <p:nvPr/>
          </p:nvCxnSpPr>
          <p:spPr>
            <a:xfrm flipH="1">
              <a:off x="5316458" y="2693573"/>
              <a:ext cx="1021095" cy="69006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56" name="角丸四角形 255"/>
            <p:cNvSpPr/>
            <p:nvPr/>
          </p:nvSpPr>
          <p:spPr bwMode="auto">
            <a:xfrm>
              <a:off x="6120156" y="2060848"/>
              <a:ext cx="2988348" cy="962025"/>
            </a:xfrm>
            <a:prstGeom prst="roundRect">
              <a:avLst>
                <a:gd name="adj" fmla="val 6746"/>
              </a:avLst>
            </a:prstGeom>
            <a:solidFill>
              <a:schemeClr val="accent6">
                <a:lumMod val="40000"/>
                <a:lumOff val="60000"/>
              </a:schemeClr>
            </a:solidFill>
            <a:ln>
              <a:solidFill>
                <a:schemeClr val="accent1">
                  <a:lumMod val="25000"/>
                </a:schemeClr>
              </a:solidFill>
            </a:ln>
          </p:spPr>
          <p:style>
            <a:lnRef idx="2">
              <a:schemeClr val="accent2"/>
            </a:lnRef>
            <a:fillRef idx="1">
              <a:schemeClr val="lt1"/>
            </a:fillRef>
            <a:effectRef idx="0">
              <a:schemeClr val="accent2"/>
            </a:effectRef>
            <a:fontRef idx="minor">
              <a:schemeClr val="dk1"/>
            </a:fontRef>
          </p:style>
          <p:txBody>
            <a:bodyPr tIns="72000" anchor="ctr"/>
            <a:lstStyle/>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北区・都島区・旭区　３区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 H47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29</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7</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(H27 32</a:t>
              </a:r>
              <a:r>
                <a:rPr lang="ja-JP" altLang="en-US" sz="1050" dirty="0" smtClean="0">
                  <a:solidFill>
                    <a:prstClr val="black"/>
                  </a:solidFill>
                  <a:latin typeface="Meiryo UI" pitchFamily="50" charset="-128"/>
                  <a:ea typeface="Meiryo UI" pitchFamily="50" charset="-128"/>
                  <a:cs typeface="Meiryo UI" pitchFamily="50" charset="-128"/>
                </a:rPr>
                <a:t>万人</a:t>
              </a:r>
              <a:r>
                <a:rPr lang="en-US" altLang="ja-JP" sz="1050" dirty="0" smtClean="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・梅田・大阪を主な駅として、</a:t>
              </a:r>
              <a:endParaRPr lang="en-US" altLang="ja-JP" sz="1050" dirty="0">
                <a:solidFill>
                  <a:prstClr val="black"/>
                </a:solidFill>
                <a:latin typeface="Meiryo UI" pitchFamily="50" charset="-128"/>
                <a:ea typeface="Meiryo UI" pitchFamily="50" charset="-128"/>
                <a:cs typeface="Meiryo UI" pitchFamily="50" charset="-128"/>
              </a:endParaRPr>
            </a:p>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地下鉄谷町</a:t>
              </a:r>
              <a:r>
                <a:rPr lang="ja-JP" altLang="en-US" sz="1050" dirty="0">
                  <a:solidFill>
                    <a:prstClr val="black"/>
                  </a:solidFill>
                  <a:latin typeface="Meiryo UI" pitchFamily="50" charset="-128"/>
                  <a:ea typeface="Meiryo UI" pitchFamily="50" charset="-128"/>
                  <a:cs typeface="Meiryo UI" pitchFamily="50" charset="-128"/>
                </a:rPr>
                <a:t>線、</a:t>
              </a:r>
              <a:r>
                <a:rPr lang="en-US" altLang="ja-JP" sz="1050" dirty="0">
                  <a:solidFill>
                    <a:prstClr val="black"/>
                  </a:solidFill>
                  <a:latin typeface="Meiryo UI" pitchFamily="50" charset="-128"/>
                  <a:ea typeface="Meiryo UI" pitchFamily="50" charset="-128"/>
                  <a:cs typeface="Meiryo UI" pitchFamily="50" charset="-128"/>
                </a:rPr>
                <a:t>JR</a:t>
              </a:r>
              <a:r>
                <a:rPr lang="ja-JP" altLang="en-US" sz="1050" dirty="0">
                  <a:solidFill>
                    <a:prstClr val="black"/>
                  </a:solidFill>
                  <a:latin typeface="Meiryo UI" pitchFamily="50" charset="-128"/>
                  <a:ea typeface="Meiryo UI" pitchFamily="50" charset="-128"/>
                  <a:cs typeface="Meiryo UI" pitchFamily="50" charset="-128"/>
                </a:rPr>
                <a:t>大阪環状線・ </a:t>
              </a:r>
              <a:endParaRPr lang="en-US" altLang="ja-JP" sz="1050" dirty="0">
                <a:solidFill>
                  <a:prstClr val="black"/>
                </a:solidFill>
                <a:latin typeface="Meiryo UI" pitchFamily="50" charset="-128"/>
                <a:ea typeface="Meiryo UI" pitchFamily="50" charset="-128"/>
                <a:cs typeface="Meiryo UI" pitchFamily="50" charset="-128"/>
              </a:endParaRPr>
            </a:p>
            <a:p>
              <a:pPr marL="396000" fontAlgn="auto">
                <a:spcBef>
                  <a:spcPts val="0"/>
                </a:spcBef>
                <a:spcAft>
                  <a:spcPts val="0"/>
                </a:spcAft>
                <a:defRPr/>
              </a:pPr>
              <a:r>
                <a:rPr lang="en-US" altLang="ja-JP"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東西</a:t>
              </a:r>
              <a:r>
                <a:rPr lang="ja-JP" altLang="en-US" sz="1050" dirty="0">
                  <a:solidFill>
                    <a:prstClr val="black"/>
                  </a:solidFill>
                  <a:latin typeface="Meiryo UI" pitchFamily="50" charset="-128"/>
                  <a:ea typeface="Meiryo UI" pitchFamily="50" charset="-128"/>
                  <a:cs typeface="Meiryo UI" pitchFamily="50" charset="-128"/>
                </a:rPr>
                <a:t>線、京阪本線が接続</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57" name="角丸四角形 256"/>
            <p:cNvSpPr/>
            <p:nvPr/>
          </p:nvSpPr>
          <p:spPr bwMode="auto">
            <a:xfrm>
              <a:off x="6193159" y="2140223"/>
              <a:ext cx="311055" cy="801687"/>
            </a:xfrm>
            <a:prstGeom prst="roundRect">
              <a:avLst>
                <a:gd name="adj" fmla="val 6746"/>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sz="1600" b="1" dirty="0" smtClean="0">
                  <a:solidFill>
                    <a:prstClr val="white"/>
                  </a:solidFill>
                  <a:latin typeface="Meiryo UI" pitchFamily="50" charset="-128"/>
                  <a:ea typeface="Meiryo UI" pitchFamily="50" charset="-128"/>
                  <a:cs typeface="Meiryo UI" pitchFamily="50" charset="-128"/>
                </a:rPr>
                <a:t>第二区</a:t>
              </a:r>
              <a:endParaRPr lang="en-US" altLang="ja-JP" sz="1600" b="1" dirty="0">
                <a:solidFill>
                  <a:prstClr val="white"/>
                </a:solidFill>
                <a:latin typeface="Meiryo UI" pitchFamily="50" charset="-128"/>
                <a:ea typeface="Meiryo UI" pitchFamily="50" charset="-128"/>
                <a:cs typeface="Meiryo UI" pitchFamily="50" charset="-128"/>
              </a:endParaRPr>
            </a:p>
          </p:txBody>
        </p:sp>
      </p:grpSp>
      <p:cxnSp>
        <p:nvCxnSpPr>
          <p:cNvPr id="259" name="直線コネクタ 258"/>
          <p:cNvCxnSpPr>
            <a:endCxn id="241" idx="2"/>
          </p:cNvCxnSpPr>
          <p:nvPr/>
        </p:nvCxnSpPr>
        <p:spPr bwMode="auto">
          <a:xfrm flipH="1" flipV="1">
            <a:off x="5740785" y="3281114"/>
            <a:ext cx="353703" cy="435918"/>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60" name="角丸四角形 259"/>
          <p:cNvSpPr/>
          <p:nvPr/>
        </p:nvSpPr>
        <p:spPr bwMode="auto">
          <a:xfrm>
            <a:off x="6051231" y="3259063"/>
            <a:ext cx="3060000" cy="962025"/>
          </a:xfrm>
          <a:prstGeom prst="roundRect">
            <a:avLst>
              <a:gd name="adj" fmla="val 6746"/>
            </a:avLst>
          </a:prstGeom>
          <a:solidFill>
            <a:schemeClr val="accent6">
              <a:lumMod val="40000"/>
              <a:lumOff val="60000"/>
            </a:schemeClr>
          </a:solidFill>
          <a:ln>
            <a:solidFill>
              <a:schemeClr val="accent1">
                <a:lumMod val="25000"/>
              </a:schemeClr>
            </a:solidFill>
          </a:ln>
        </p:spPr>
        <p:style>
          <a:lnRef idx="2">
            <a:schemeClr val="accent2"/>
          </a:lnRef>
          <a:fillRef idx="1">
            <a:schemeClr val="lt1"/>
          </a:fillRef>
          <a:effectRef idx="0">
            <a:schemeClr val="accent2"/>
          </a:effectRef>
          <a:fontRef idx="minor">
            <a:schemeClr val="dk1"/>
          </a:fontRef>
        </p:style>
        <p:txBody>
          <a:bodyPr tIns="72000" anchor="ctr"/>
          <a:lstStyle/>
          <a:p>
            <a:pPr marL="447675"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東成区・城東区・鶴見区　３区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fontAlgn="auto">
              <a:spcBef>
                <a:spcPts val="0"/>
              </a:spcBef>
              <a:spcAft>
                <a:spcPts val="0"/>
              </a:spcAft>
              <a:defRPr/>
            </a:pP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 H47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33</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2</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(H27 35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・地下鉄長堀鶴見緑地線・今里筋線、</a:t>
            </a:r>
            <a:endParaRPr lang="en-US" altLang="ja-JP" sz="1050" dirty="0">
              <a:solidFill>
                <a:prstClr val="black"/>
              </a:solidFill>
              <a:latin typeface="Meiryo UI" pitchFamily="50" charset="-128"/>
              <a:ea typeface="Meiryo UI" pitchFamily="50" charset="-128"/>
              <a:cs typeface="Meiryo UI" pitchFamily="50" charset="-128"/>
            </a:endParaRPr>
          </a:p>
          <a:p>
            <a:pPr marL="447675"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JR</a:t>
            </a:r>
            <a:r>
              <a:rPr lang="ja-JP" altLang="en-US" sz="1050" dirty="0">
                <a:solidFill>
                  <a:prstClr val="black"/>
                </a:solidFill>
                <a:latin typeface="Meiryo UI" pitchFamily="50" charset="-128"/>
                <a:ea typeface="Meiryo UI" pitchFamily="50" charset="-128"/>
                <a:cs typeface="Meiryo UI" pitchFamily="50" charset="-128"/>
              </a:rPr>
              <a:t>学研都市線が接続</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61" name="角丸四角形 260"/>
          <p:cNvSpPr/>
          <p:nvPr/>
        </p:nvSpPr>
        <p:spPr bwMode="auto">
          <a:xfrm>
            <a:off x="6149656" y="3338438"/>
            <a:ext cx="311150" cy="801688"/>
          </a:xfrm>
          <a:prstGeom prst="roundRect">
            <a:avLst>
              <a:gd name="adj" fmla="val 6746"/>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sz="1600" b="1" dirty="0" smtClean="0">
                <a:solidFill>
                  <a:prstClr val="white"/>
                </a:solidFill>
                <a:latin typeface="Meiryo UI" pitchFamily="50" charset="-128"/>
                <a:ea typeface="Meiryo UI" pitchFamily="50" charset="-128"/>
                <a:cs typeface="Meiryo UI" pitchFamily="50" charset="-128"/>
              </a:rPr>
              <a:t>第四区</a:t>
            </a:r>
            <a:endParaRPr lang="en-US" altLang="ja-JP" sz="1600" b="1" dirty="0">
              <a:solidFill>
                <a:prstClr val="white"/>
              </a:solidFill>
              <a:latin typeface="Meiryo UI" pitchFamily="50" charset="-128"/>
              <a:ea typeface="Meiryo UI" pitchFamily="50" charset="-128"/>
              <a:cs typeface="Meiryo UI" pitchFamily="50" charset="-128"/>
            </a:endParaRPr>
          </a:p>
        </p:txBody>
      </p:sp>
      <p:cxnSp>
        <p:nvCxnSpPr>
          <p:cNvPr id="262" name="直線コネクタ 261"/>
          <p:cNvCxnSpPr>
            <a:endCxn id="243" idx="3"/>
          </p:cNvCxnSpPr>
          <p:nvPr/>
        </p:nvCxnSpPr>
        <p:spPr bwMode="auto">
          <a:xfrm flipH="1" flipV="1">
            <a:off x="5469409" y="4421493"/>
            <a:ext cx="956271" cy="57157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グループ化 294"/>
          <p:cNvGrpSpPr/>
          <p:nvPr/>
        </p:nvGrpSpPr>
        <p:grpSpPr>
          <a:xfrm>
            <a:off x="6050260" y="4257833"/>
            <a:ext cx="3060000" cy="962025"/>
            <a:chOff x="6156325" y="3935042"/>
            <a:chExt cx="2987675" cy="962025"/>
          </a:xfrm>
        </p:grpSpPr>
        <p:sp>
          <p:nvSpPr>
            <p:cNvPr id="263" name="角丸四角形 262"/>
            <p:cNvSpPr/>
            <p:nvPr/>
          </p:nvSpPr>
          <p:spPr bwMode="auto">
            <a:xfrm>
              <a:off x="6156325" y="3935042"/>
              <a:ext cx="2987675" cy="962025"/>
            </a:xfrm>
            <a:prstGeom prst="roundRect">
              <a:avLst>
                <a:gd name="adj" fmla="val 6746"/>
              </a:avLst>
            </a:prstGeom>
            <a:solidFill>
              <a:schemeClr val="accent6">
                <a:lumMod val="40000"/>
                <a:lumOff val="60000"/>
              </a:schemeClr>
            </a:solidFill>
            <a:ln>
              <a:solidFill>
                <a:schemeClr val="accent1">
                  <a:lumMod val="25000"/>
                </a:schemeClr>
              </a:solidFill>
            </a:ln>
          </p:spPr>
          <p:style>
            <a:lnRef idx="2">
              <a:schemeClr val="accent2"/>
            </a:lnRef>
            <a:fillRef idx="1">
              <a:schemeClr val="lt1"/>
            </a:fillRef>
            <a:effectRef idx="0">
              <a:schemeClr val="accent2"/>
            </a:effectRef>
            <a:fontRef idx="minor">
              <a:schemeClr val="dk1"/>
            </a:fontRef>
          </p:style>
          <p:txBody>
            <a:bodyPr tIns="72000" anchor="ctr"/>
            <a:lstStyle/>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　</a:t>
              </a:r>
              <a:r>
                <a:rPr lang="en-US" altLang="ja-JP" sz="1050" dirty="0">
                  <a:solidFill>
                    <a:prstClr val="black"/>
                  </a:solidFill>
                  <a:latin typeface="Meiryo UI" pitchFamily="50" charset="-128"/>
                  <a:ea typeface="Meiryo UI" pitchFamily="50" charset="-128"/>
                  <a:cs typeface="Meiryo UI" pitchFamily="50" charset="-128"/>
                </a:rPr>
                <a:t>3</a:t>
              </a:r>
              <a:r>
                <a:rPr lang="ja-JP" altLang="en-US" sz="1050" dirty="0">
                  <a:solidFill>
                    <a:prstClr val="black"/>
                  </a:solidFill>
                  <a:latin typeface="Meiryo UI" pitchFamily="50" charset="-128"/>
                  <a:ea typeface="Meiryo UI" pitchFamily="50" charset="-128"/>
                  <a:cs typeface="Meiryo UI" pitchFamily="50" charset="-128"/>
                </a:rPr>
                <a:t>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 H47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28</a:t>
              </a:r>
              <a:r>
                <a:rPr lang="ja-JP" altLang="en-US" sz="1050" dirty="0" smtClean="0">
                  <a:solidFill>
                    <a:prstClr val="black"/>
                  </a:solidFill>
                  <a:latin typeface="Meiryo UI" pitchFamily="50" charset="-128"/>
                  <a:ea typeface="Meiryo UI" pitchFamily="50" charset="-128"/>
                  <a:cs typeface="Meiryo UI" pitchFamily="50" charset="-128"/>
                </a:rPr>
                <a:t>万人</a:t>
              </a:r>
              <a:r>
                <a:rPr lang="en-US" altLang="ja-JP" sz="1050" dirty="0" smtClean="0">
                  <a:solidFill>
                    <a:prstClr val="black"/>
                  </a:solidFill>
                  <a:latin typeface="Meiryo UI" pitchFamily="50" charset="-128"/>
                  <a:ea typeface="Meiryo UI" pitchFamily="50" charset="-128"/>
                  <a:cs typeface="Meiryo UI" pitchFamily="50" charset="-128"/>
                </a:rPr>
                <a:t>(H27 31</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3</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・天王寺・大阪阿部野橋を主な駅として、</a:t>
              </a:r>
              <a:endParaRPr lang="en-US" altLang="ja-JP" sz="1050" dirty="0">
                <a:solidFill>
                  <a:prstClr val="black"/>
                </a:solidFill>
                <a:latin typeface="Meiryo UI" pitchFamily="50" charset="-128"/>
                <a:ea typeface="Meiryo UI" pitchFamily="50" charset="-128"/>
                <a:cs typeface="Meiryo UI" pitchFamily="50" charset="-128"/>
              </a:endParaRPr>
            </a:p>
            <a:p>
              <a:pPr marL="396000" fontAlgn="auto">
                <a:spcBef>
                  <a:spcPts val="0"/>
                </a:spcBef>
                <a:spcAft>
                  <a:spcPts val="0"/>
                </a:spcAft>
                <a:defRPr/>
              </a:pPr>
              <a:r>
                <a:rPr lang="en-US" altLang="ja-JP" sz="1050" dirty="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地下鉄谷町線・千日前線、</a:t>
              </a:r>
              <a:r>
                <a:rPr lang="en-US" altLang="ja-JP" sz="1050" dirty="0">
                  <a:solidFill>
                    <a:prstClr val="black"/>
                  </a:solidFill>
                  <a:latin typeface="Meiryo UI" pitchFamily="50" charset="-128"/>
                  <a:ea typeface="Meiryo UI" pitchFamily="50" charset="-128"/>
                  <a:cs typeface="Meiryo UI" pitchFamily="50" charset="-128"/>
                </a:rPr>
                <a:t>JR</a:t>
              </a:r>
              <a:r>
                <a:rPr lang="ja-JP" altLang="en-US" sz="1050" dirty="0">
                  <a:solidFill>
                    <a:prstClr val="black"/>
                  </a:solidFill>
                  <a:latin typeface="Meiryo UI" pitchFamily="50" charset="-128"/>
                  <a:ea typeface="Meiryo UI" pitchFamily="50" charset="-128"/>
                  <a:cs typeface="Meiryo UI" pitchFamily="50" charset="-128"/>
                </a:rPr>
                <a:t>阪和線、</a:t>
              </a:r>
              <a:endParaRPr lang="en-US" altLang="ja-JP" sz="1050" dirty="0">
                <a:solidFill>
                  <a:prstClr val="black"/>
                </a:solidFill>
                <a:latin typeface="Meiryo UI" pitchFamily="50" charset="-128"/>
                <a:ea typeface="Meiryo UI" pitchFamily="50" charset="-128"/>
                <a:cs typeface="Meiryo UI" pitchFamily="50" charset="-128"/>
              </a:endParaRPr>
            </a:p>
            <a:p>
              <a:pPr marL="396000" fontAlgn="auto">
                <a:spcBef>
                  <a:spcPts val="0"/>
                </a:spcBef>
                <a:spcAft>
                  <a:spcPts val="0"/>
                </a:spcAft>
                <a:defRPr/>
              </a:pPr>
              <a:r>
                <a:rPr lang="en-US" altLang="ja-JP" sz="1050" dirty="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近鉄大阪線が接続</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64" name="角丸四角形 263"/>
            <p:cNvSpPr/>
            <p:nvPr/>
          </p:nvSpPr>
          <p:spPr bwMode="auto">
            <a:xfrm>
              <a:off x="6234113" y="4014416"/>
              <a:ext cx="312737" cy="801688"/>
            </a:xfrm>
            <a:prstGeom prst="roundRect">
              <a:avLst>
                <a:gd name="adj" fmla="val 6746"/>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sz="1600" b="1" dirty="0" smtClean="0">
                  <a:solidFill>
                    <a:prstClr val="white"/>
                  </a:solidFill>
                  <a:latin typeface="Meiryo UI" pitchFamily="50" charset="-128"/>
                  <a:ea typeface="Meiryo UI" pitchFamily="50" charset="-128"/>
                  <a:cs typeface="Meiryo UI" pitchFamily="50" charset="-128"/>
                </a:rPr>
                <a:t>第六区</a:t>
              </a:r>
              <a:endParaRPr lang="en-US" altLang="ja-JP" sz="1600" b="1" dirty="0">
                <a:solidFill>
                  <a:prstClr val="white"/>
                </a:solidFill>
                <a:latin typeface="Meiryo UI" pitchFamily="50" charset="-128"/>
                <a:ea typeface="Meiryo UI" pitchFamily="50" charset="-128"/>
                <a:cs typeface="Meiryo UI" pitchFamily="50" charset="-128"/>
              </a:endParaRPr>
            </a:p>
          </p:txBody>
        </p:sp>
      </p:grpSp>
      <p:grpSp>
        <p:nvGrpSpPr>
          <p:cNvPr id="7" name="グループ化 166"/>
          <p:cNvGrpSpPr>
            <a:grpSpLocks/>
          </p:cNvGrpSpPr>
          <p:nvPr/>
        </p:nvGrpSpPr>
        <p:grpSpPr bwMode="auto">
          <a:xfrm>
            <a:off x="25401" y="2025586"/>
            <a:ext cx="3116559" cy="1349693"/>
            <a:chOff x="6055963" y="1916833"/>
            <a:chExt cx="3116900" cy="1349367"/>
          </a:xfrm>
        </p:grpSpPr>
        <p:cxnSp>
          <p:nvCxnSpPr>
            <p:cNvPr id="266" name="直線コネクタ 265"/>
            <p:cNvCxnSpPr>
              <a:endCxn id="239" idx="1"/>
            </p:cNvCxnSpPr>
            <p:nvPr/>
          </p:nvCxnSpPr>
          <p:spPr>
            <a:xfrm>
              <a:off x="8370567" y="2887963"/>
              <a:ext cx="802296" cy="37823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67" name="角丸四角形 266"/>
            <p:cNvSpPr/>
            <p:nvPr/>
          </p:nvSpPr>
          <p:spPr bwMode="auto">
            <a:xfrm>
              <a:off x="6055963" y="1916833"/>
              <a:ext cx="2988003" cy="961792"/>
            </a:xfrm>
            <a:prstGeom prst="roundRect">
              <a:avLst>
                <a:gd name="adj" fmla="val 6746"/>
              </a:avLst>
            </a:prstGeom>
            <a:solidFill>
              <a:schemeClr val="accent6">
                <a:lumMod val="40000"/>
                <a:lumOff val="60000"/>
              </a:schemeClr>
            </a:solidFill>
            <a:ln>
              <a:solidFill>
                <a:schemeClr val="accent1">
                  <a:lumMod val="25000"/>
                </a:schemeClr>
              </a:solidFill>
            </a:ln>
          </p:spPr>
          <p:style>
            <a:lnRef idx="2">
              <a:schemeClr val="accent2"/>
            </a:lnRef>
            <a:fillRef idx="1">
              <a:schemeClr val="lt1"/>
            </a:fillRef>
            <a:effectRef idx="0">
              <a:schemeClr val="accent2"/>
            </a:effectRef>
            <a:fontRef idx="minor">
              <a:schemeClr val="dk1"/>
            </a:fontRef>
          </p:style>
          <p:txBody>
            <a:bodyPr tIns="72000" anchor="ctr"/>
            <a:lstStyle/>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福島区・此花区・港区・西淀川区　４区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H47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28</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6</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(H27 31</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・福島区は旧此花区等より分離</a:t>
              </a:r>
              <a:endParaRPr lang="en-US" altLang="ja-JP" sz="1050" dirty="0">
                <a:solidFill>
                  <a:prstClr val="black"/>
                </a:solidFill>
                <a:latin typeface="Meiryo UI" pitchFamily="50" charset="-128"/>
                <a:ea typeface="Meiryo UI" pitchFamily="50" charset="-128"/>
                <a:cs typeface="Meiryo UI" pitchFamily="50" charset="-128"/>
              </a:endParaRPr>
            </a:p>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a:t>
              </a:r>
              <a:r>
                <a:rPr lang="en-US" altLang="ja-JP" sz="1050" dirty="0">
                  <a:solidFill>
                    <a:prstClr val="black"/>
                  </a:solidFill>
                  <a:latin typeface="Meiryo UI" pitchFamily="50" charset="-128"/>
                  <a:ea typeface="Meiryo UI" pitchFamily="50" charset="-128"/>
                  <a:cs typeface="Meiryo UI" pitchFamily="50" charset="-128"/>
                </a:rPr>
                <a:t>JR</a:t>
              </a:r>
              <a:r>
                <a:rPr lang="ja-JP" altLang="en-US" sz="1050" dirty="0">
                  <a:solidFill>
                    <a:prstClr val="black"/>
                  </a:solidFill>
                  <a:latin typeface="Meiryo UI" pitchFamily="50" charset="-128"/>
                  <a:ea typeface="Meiryo UI" pitchFamily="50" charset="-128"/>
                  <a:cs typeface="Meiryo UI" pitchFamily="50" charset="-128"/>
                </a:rPr>
                <a:t>大阪環状線・東西線、阪神本線・</a:t>
              </a:r>
              <a:endParaRPr lang="en-US" altLang="ja-JP" sz="1050" dirty="0">
                <a:solidFill>
                  <a:prstClr val="black"/>
                </a:solidFill>
                <a:latin typeface="Meiryo UI" pitchFamily="50" charset="-128"/>
                <a:ea typeface="Meiryo UI" pitchFamily="50" charset="-128"/>
                <a:cs typeface="Meiryo UI" pitchFamily="50" charset="-128"/>
              </a:endParaRPr>
            </a:p>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　なんば線が接続</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68" name="角丸四角形 267"/>
            <p:cNvSpPr/>
            <p:nvPr/>
          </p:nvSpPr>
          <p:spPr bwMode="auto">
            <a:xfrm>
              <a:off x="6127408" y="1997774"/>
              <a:ext cx="312771" cy="801494"/>
            </a:xfrm>
            <a:prstGeom prst="roundRect">
              <a:avLst>
                <a:gd name="adj" fmla="val 6746"/>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sz="1600" b="1" dirty="0" smtClean="0">
                  <a:solidFill>
                    <a:prstClr val="white"/>
                  </a:solidFill>
                  <a:latin typeface="Meiryo UI" pitchFamily="50" charset="-128"/>
                  <a:ea typeface="Meiryo UI" pitchFamily="50" charset="-128"/>
                  <a:cs typeface="Meiryo UI" pitchFamily="50" charset="-128"/>
                </a:rPr>
                <a:t>第三区</a:t>
              </a:r>
              <a:endParaRPr lang="en-US" altLang="ja-JP" sz="1600" b="1" dirty="0">
                <a:solidFill>
                  <a:prstClr val="white"/>
                </a:solidFill>
                <a:latin typeface="Meiryo UI" pitchFamily="50" charset="-128"/>
                <a:ea typeface="Meiryo UI" pitchFamily="50" charset="-128"/>
                <a:cs typeface="Meiryo UI" pitchFamily="50" charset="-128"/>
              </a:endParaRPr>
            </a:p>
          </p:txBody>
        </p:sp>
      </p:grpSp>
      <p:grpSp>
        <p:nvGrpSpPr>
          <p:cNvPr id="8" name="グループ化 180"/>
          <p:cNvGrpSpPr>
            <a:grpSpLocks/>
          </p:cNvGrpSpPr>
          <p:nvPr/>
        </p:nvGrpSpPr>
        <p:grpSpPr bwMode="auto">
          <a:xfrm>
            <a:off x="32618" y="3882172"/>
            <a:ext cx="4290045" cy="1175610"/>
            <a:chOff x="6055962" y="1705036"/>
            <a:chExt cx="4289351" cy="1174483"/>
          </a:xfrm>
        </p:grpSpPr>
        <p:cxnSp>
          <p:nvCxnSpPr>
            <p:cNvPr id="270" name="直線コネクタ 269"/>
            <p:cNvCxnSpPr>
              <a:endCxn id="242" idx="1"/>
            </p:cNvCxnSpPr>
            <p:nvPr/>
          </p:nvCxnSpPr>
          <p:spPr>
            <a:xfrm flipV="1">
              <a:off x="8748102" y="1705036"/>
              <a:ext cx="1597211" cy="1059461"/>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71" name="角丸四角形 270"/>
            <p:cNvSpPr/>
            <p:nvPr/>
          </p:nvSpPr>
          <p:spPr bwMode="auto">
            <a:xfrm>
              <a:off x="6055962" y="1916832"/>
              <a:ext cx="2987192" cy="962687"/>
            </a:xfrm>
            <a:prstGeom prst="roundRect">
              <a:avLst>
                <a:gd name="adj" fmla="val 6746"/>
              </a:avLst>
            </a:prstGeom>
            <a:solidFill>
              <a:schemeClr val="accent6">
                <a:lumMod val="40000"/>
                <a:lumOff val="60000"/>
              </a:schemeClr>
            </a:solidFill>
            <a:ln>
              <a:solidFill>
                <a:schemeClr val="accent1">
                  <a:lumMod val="25000"/>
                </a:schemeClr>
              </a:solidFill>
            </a:ln>
          </p:spPr>
          <p:style>
            <a:lnRef idx="2">
              <a:schemeClr val="accent2"/>
            </a:lnRef>
            <a:fillRef idx="1">
              <a:schemeClr val="lt1"/>
            </a:fillRef>
            <a:effectRef idx="0">
              <a:schemeClr val="accent2"/>
            </a:effectRef>
            <a:fontRef idx="minor">
              <a:schemeClr val="dk1"/>
            </a:fontRef>
          </p:style>
          <p:txBody>
            <a:bodyPr tIns="72000" anchor="ctr"/>
            <a:lstStyle/>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中央区・西区・大正区・浪速区　</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 H47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31</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2</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(H27 32</a:t>
              </a:r>
              <a:r>
                <a:rPr lang="ja-JP" altLang="en-US" sz="1050" dirty="0" smtClean="0">
                  <a:solidFill>
                    <a:prstClr val="black"/>
                  </a:solidFill>
                  <a:latin typeface="Meiryo UI" pitchFamily="50" charset="-128"/>
                  <a:ea typeface="Meiryo UI" pitchFamily="50" charset="-128"/>
                  <a:cs typeface="Meiryo UI" pitchFamily="50" charset="-128"/>
                </a:rPr>
                <a:t>万人</a:t>
              </a:r>
              <a:r>
                <a:rPr lang="en-US" altLang="ja-JP"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・難波を主な駅として、地下鉄各線、</a:t>
              </a:r>
              <a:endParaRPr lang="en-US" altLang="ja-JP" sz="1050" dirty="0">
                <a:solidFill>
                  <a:prstClr val="black"/>
                </a:solidFill>
                <a:latin typeface="Meiryo UI" pitchFamily="50" charset="-128"/>
                <a:ea typeface="Meiryo UI" pitchFamily="50" charset="-128"/>
                <a:cs typeface="Meiryo UI" pitchFamily="50" charset="-128"/>
              </a:endParaRPr>
            </a:p>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JR</a:t>
              </a:r>
              <a:r>
                <a:rPr lang="ja-JP" altLang="en-US" sz="1050" dirty="0">
                  <a:solidFill>
                    <a:prstClr val="black"/>
                  </a:solidFill>
                  <a:latin typeface="Meiryo UI" pitchFamily="50" charset="-128"/>
                  <a:ea typeface="Meiryo UI" pitchFamily="50" charset="-128"/>
                  <a:cs typeface="Meiryo UI" pitchFamily="50" charset="-128"/>
                </a:rPr>
                <a:t>大阪環状線、南海本線、</a:t>
              </a:r>
              <a:endParaRPr lang="en-US" altLang="ja-JP" sz="1050" dirty="0">
                <a:solidFill>
                  <a:prstClr val="black"/>
                </a:solidFill>
                <a:latin typeface="Meiryo UI" pitchFamily="50" charset="-128"/>
                <a:ea typeface="Meiryo UI" pitchFamily="50" charset="-128"/>
                <a:cs typeface="Meiryo UI" pitchFamily="50" charset="-128"/>
              </a:endParaRPr>
            </a:p>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　阪神なんば線が接続</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72" name="角丸四角形 271"/>
            <p:cNvSpPr/>
            <p:nvPr/>
          </p:nvSpPr>
          <p:spPr bwMode="auto">
            <a:xfrm>
              <a:off x="6127388" y="1997716"/>
              <a:ext cx="312686" cy="800919"/>
            </a:xfrm>
            <a:prstGeom prst="roundRect">
              <a:avLst>
                <a:gd name="adj" fmla="val 6746"/>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sz="1600" b="1" dirty="0" smtClean="0">
                  <a:solidFill>
                    <a:prstClr val="white"/>
                  </a:solidFill>
                  <a:latin typeface="Meiryo UI" pitchFamily="50" charset="-128"/>
                  <a:ea typeface="Meiryo UI" pitchFamily="50" charset="-128"/>
                  <a:cs typeface="Meiryo UI" pitchFamily="50" charset="-128"/>
                </a:rPr>
                <a:t>第五区</a:t>
              </a:r>
              <a:endParaRPr lang="en-US" altLang="ja-JP" sz="1600" b="1" dirty="0">
                <a:solidFill>
                  <a:prstClr val="white"/>
                </a:solidFill>
                <a:latin typeface="Meiryo UI" pitchFamily="50" charset="-128"/>
                <a:ea typeface="Meiryo UI" pitchFamily="50" charset="-128"/>
                <a:cs typeface="Meiryo UI" pitchFamily="50" charset="-128"/>
              </a:endParaRPr>
            </a:p>
          </p:txBody>
        </p:sp>
      </p:grpSp>
      <p:grpSp>
        <p:nvGrpSpPr>
          <p:cNvPr id="9" name="グループ化 195"/>
          <p:cNvGrpSpPr>
            <a:grpSpLocks/>
          </p:cNvGrpSpPr>
          <p:nvPr/>
        </p:nvGrpSpPr>
        <p:grpSpPr bwMode="auto">
          <a:xfrm>
            <a:off x="25400" y="5550107"/>
            <a:ext cx="4203217" cy="1128990"/>
            <a:chOff x="6055962" y="1749948"/>
            <a:chExt cx="4202833" cy="1128443"/>
          </a:xfrm>
        </p:grpSpPr>
        <p:cxnSp>
          <p:nvCxnSpPr>
            <p:cNvPr id="274" name="直線コネクタ 273"/>
            <p:cNvCxnSpPr>
              <a:stCxn id="275" idx="3"/>
              <a:endCxn id="244" idx="2"/>
            </p:cNvCxnSpPr>
            <p:nvPr/>
          </p:nvCxnSpPr>
          <p:spPr>
            <a:xfrm flipV="1">
              <a:off x="9043363" y="1749948"/>
              <a:ext cx="1215432" cy="6476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75" name="角丸四角形 274"/>
            <p:cNvSpPr/>
            <p:nvPr/>
          </p:nvSpPr>
          <p:spPr bwMode="auto">
            <a:xfrm>
              <a:off x="6055962" y="1916832"/>
              <a:ext cx="2987401" cy="961559"/>
            </a:xfrm>
            <a:prstGeom prst="roundRect">
              <a:avLst>
                <a:gd name="adj" fmla="val 6746"/>
              </a:avLst>
            </a:prstGeom>
            <a:solidFill>
              <a:schemeClr val="accent6">
                <a:lumMod val="40000"/>
                <a:lumOff val="60000"/>
              </a:schemeClr>
            </a:solidFill>
            <a:ln>
              <a:solidFill>
                <a:schemeClr val="accent1">
                  <a:lumMod val="25000"/>
                </a:schemeClr>
              </a:solidFill>
            </a:ln>
          </p:spPr>
          <p:style>
            <a:lnRef idx="2">
              <a:schemeClr val="accent2"/>
            </a:lnRef>
            <a:fillRef idx="1">
              <a:schemeClr val="lt1"/>
            </a:fillRef>
            <a:effectRef idx="0">
              <a:schemeClr val="accent2"/>
            </a:effectRef>
            <a:fontRef idx="minor">
              <a:schemeClr val="dk1"/>
            </a:fontRef>
          </p:style>
          <p:txBody>
            <a:bodyPr tIns="72000" anchor="ctr"/>
            <a:lstStyle/>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住之江区・住吉区・西成区　３区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 H47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31</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1</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(H27 38</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9</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a:t>
              </a:r>
              <a:r>
                <a:rPr lang="ja-JP" altLang="en-US" sz="1050" dirty="0" smtClean="0">
                  <a:solidFill>
                    <a:prstClr val="black"/>
                  </a:solidFill>
                  <a:latin typeface="Meiryo UI" pitchFamily="50" charset="-128"/>
                  <a:ea typeface="Meiryo UI" pitchFamily="50" charset="-128"/>
                  <a:cs typeface="Meiryo UI" pitchFamily="50" charset="-128"/>
                </a:rPr>
                <a:t>　</a:t>
              </a:r>
              <a:endParaRPr lang="en-US" altLang="ja-JP" sz="1050" dirty="0" smtClean="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smtClean="0">
                  <a:solidFill>
                    <a:prstClr val="black"/>
                  </a:solidFill>
                  <a:latin typeface="Meiryo UI" pitchFamily="50" charset="-128"/>
                  <a:ea typeface="Meiryo UI" pitchFamily="50" charset="-128"/>
                  <a:cs typeface="Meiryo UI" pitchFamily="50" charset="-128"/>
                </a:rPr>
                <a:t>・住之江区は旧住吉区より分区　</a:t>
              </a:r>
              <a:endParaRPr lang="en-US" altLang="ja-JP" sz="1050" dirty="0" smtClean="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smtClean="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地下鉄御堂筋線・四つ橋線、南海本線・</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　高野線、阪堺電軌が接続</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76" name="角丸四角形 275"/>
            <p:cNvSpPr/>
            <p:nvPr/>
          </p:nvSpPr>
          <p:spPr bwMode="auto">
            <a:xfrm>
              <a:off x="6127393" y="1997756"/>
              <a:ext cx="312708" cy="801298"/>
            </a:xfrm>
            <a:prstGeom prst="roundRect">
              <a:avLst>
                <a:gd name="adj" fmla="val 6746"/>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sz="1600" b="1" dirty="0" smtClean="0">
                  <a:solidFill>
                    <a:prstClr val="white"/>
                  </a:solidFill>
                  <a:latin typeface="Meiryo UI" pitchFamily="50" charset="-128"/>
                  <a:ea typeface="Meiryo UI" pitchFamily="50" charset="-128"/>
                  <a:cs typeface="Meiryo UI" pitchFamily="50" charset="-128"/>
                </a:rPr>
                <a:t>第七区</a:t>
              </a:r>
              <a:endParaRPr lang="en-US" altLang="ja-JP" sz="1600" b="1" dirty="0">
                <a:solidFill>
                  <a:prstClr val="white"/>
                </a:solidFill>
                <a:latin typeface="Meiryo UI" pitchFamily="50" charset="-128"/>
                <a:ea typeface="Meiryo UI" pitchFamily="50" charset="-128"/>
                <a:cs typeface="Meiryo UI" pitchFamily="50" charset="-128"/>
              </a:endParaRPr>
            </a:p>
          </p:txBody>
        </p:sp>
      </p:grpSp>
      <p:grpSp>
        <p:nvGrpSpPr>
          <p:cNvPr id="10" name="グループ化 199"/>
          <p:cNvGrpSpPr>
            <a:grpSpLocks/>
          </p:cNvGrpSpPr>
          <p:nvPr/>
        </p:nvGrpSpPr>
        <p:grpSpPr bwMode="auto">
          <a:xfrm>
            <a:off x="5765801" y="5400446"/>
            <a:ext cx="3352800" cy="1175637"/>
            <a:chOff x="5690893" y="1690520"/>
            <a:chExt cx="3352289" cy="1175637"/>
          </a:xfrm>
        </p:grpSpPr>
        <p:cxnSp>
          <p:nvCxnSpPr>
            <p:cNvPr id="278" name="直線コネクタ 277"/>
            <p:cNvCxnSpPr/>
            <p:nvPr/>
          </p:nvCxnSpPr>
          <p:spPr>
            <a:xfrm flipH="1" flipV="1">
              <a:off x="5690893" y="1690520"/>
              <a:ext cx="1084893" cy="60501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79" name="角丸四角形 278"/>
            <p:cNvSpPr/>
            <p:nvPr/>
          </p:nvSpPr>
          <p:spPr bwMode="auto">
            <a:xfrm>
              <a:off x="6055962" y="1904132"/>
              <a:ext cx="2987220" cy="962025"/>
            </a:xfrm>
            <a:prstGeom prst="roundRect">
              <a:avLst>
                <a:gd name="adj" fmla="val 6746"/>
              </a:avLst>
            </a:prstGeom>
            <a:solidFill>
              <a:schemeClr val="accent6">
                <a:lumMod val="40000"/>
                <a:lumOff val="60000"/>
              </a:schemeClr>
            </a:solidFill>
            <a:ln>
              <a:solidFill>
                <a:schemeClr val="accent1">
                  <a:lumMod val="25000"/>
                </a:schemeClr>
              </a:solidFill>
            </a:ln>
          </p:spPr>
          <p:style>
            <a:lnRef idx="2">
              <a:schemeClr val="accent2"/>
            </a:lnRef>
            <a:fillRef idx="1">
              <a:schemeClr val="lt1"/>
            </a:fillRef>
            <a:effectRef idx="0">
              <a:schemeClr val="accent2"/>
            </a:effectRef>
            <a:fontRef idx="minor">
              <a:schemeClr val="dk1"/>
            </a:fontRef>
          </p:style>
          <p:txBody>
            <a:bodyPr tIns="72000" anchor="ctr"/>
            <a:lstStyle/>
            <a:p>
              <a:pPr marL="39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東住吉区・平野区　２区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smtClean="0">
                  <a:solidFill>
                    <a:prstClr val="black"/>
                  </a:solidFill>
                  <a:latin typeface="Meiryo UI" pitchFamily="50" charset="-128"/>
                  <a:ea typeface="Meiryo UI" pitchFamily="50" charset="-128"/>
                  <a:cs typeface="Meiryo UI" pitchFamily="50" charset="-128"/>
                </a:rPr>
                <a:t>・</a:t>
              </a:r>
              <a:r>
                <a:rPr lang="en-US" altLang="ja-JP" sz="1050" dirty="0" smtClean="0">
                  <a:solidFill>
                    <a:prstClr val="black"/>
                  </a:solidFill>
                  <a:latin typeface="Meiryo UI" pitchFamily="50" charset="-128"/>
                  <a:ea typeface="Meiryo UI" pitchFamily="50" charset="-128"/>
                  <a:cs typeface="Meiryo UI" pitchFamily="50" charset="-128"/>
                </a:rPr>
                <a:t> H47</a:t>
              </a:r>
              <a:r>
                <a:rPr lang="ja-JP" altLang="en-US" sz="1050" dirty="0" smtClean="0">
                  <a:solidFill>
                    <a:prstClr val="black"/>
                  </a:solidFill>
                  <a:latin typeface="Meiryo UI" pitchFamily="50" charset="-128"/>
                  <a:ea typeface="Meiryo UI" pitchFamily="50" charset="-128"/>
                  <a:cs typeface="Meiryo UI" pitchFamily="50" charset="-128"/>
                </a:rPr>
                <a:t>人口</a:t>
              </a:r>
              <a:r>
                <a:rPr lang="en-US" altLang="ja-JP" sz="1050" dirty="0" smtClean="0">
                  <a:solidFill>
                    <a:prstClr val="black"/>
                  </a:solidFill>
                  <a:latin typeface="Meiryo UI" pitchFamily="50" charset="-128"/>
                  <a:ea typeface="Meiryo UI" pitchFamily="50" charset="-128"/>
                  <a:cs typeface="Meiryo UI" pitchFamily="50" charset="-128"/>
                </a:rPr>
                <a:t>27</a:t>
              </a:r>
              <a:r>
                <a:rPr lang="ja-JP" altLang="en-US" sz="1050" dirty="0" smtClean="0">
                  <a:solidFill>
                    <a:prstClr val="black"/>
                  </a:solidFill>
                  <a:latin typeface="Meiryo UI" pitchFamily="50" charset="-128"/>
                  <a:ea typeface="Meiryo UI" pitchFamily="50" charset="-128"/>
                  <a:cs typeface="Meiryo UI" pitchFamily="50" charset="-128"/>
                </a:rPr>
                <a:t>万</a:t>
              </a:r>
              <a:r>
                <a:rPr lang="en-US" altLang="ja-JP" sz="1050" dirty="0" smtClean="0">
                  <a:solidFill>
                    <a:prstClr val="black"/>
                  </a:solidFill>
                  <a:latin typeface="Meiryo UI" pitchFamily="50" charset="-128"/>
                  <a:ea typeface="Meiryo UI" pitchFamily="50" charset="-128"/>
                  <a:cs typeface="Meiryo UI" pitchFamily="50" charset="-128"/>
                </a:rPr>
                <a:t>3</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(H27 32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smtClean="0">
                  <a:solidFill>
                    <a:prstClr val="black"/>
                  </a:solidFill>
                  <a:latin typeface="Meiryo UI" pitchFamily="50" charset="-128"/>
                  <a:ea typeface="Meiryo UI" pitchFamily="50" charset="-128"/>
                  <a:cs typeface="Meiryo UI" pitchFamily="50" charset="-128"/>
                </a:rPr>
                <a:t>千人</a:t>
              </a:r>
              <a:r>
                <a:rPr lang="en-US" altLang="ja-JP" sz="1050" dirty="0" smtClean="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fontAlgn="auto">
                <a:spcBef>
                  <a:spcPts val="0"/>
                </a:spcBef>
                <a:spcAft>
                  <a:spcPts val="0"/>
                </a:spcAft>
                <a:defRPr/>
              </a:pPr>
              <a:r>
                <a:rPr lang="ja-JP" altLang="en-US" sz="1050" dirty="0">
                  <a:solidFill>
                    <a:prstClr val="black"/>
                  </a:solidFill>
                  <a:latin typeface="Meiryo UI" pitchFamily="50" charset="-128"/>
                  <a:ea typeface="Meiryo UI" pitchFamily="50" charset="-128"/>
                  <a:cs typeface="Meiryo UI" pitchFamily="50" charset="-128"/>
                </a:rPr>
                <a:t>・地下鉄谷町線、</a:t>
              </a:r>
              <a:r>
                <a:rPr lang="en-US" altLang="ja-JP" sz="1050" dirty="0">
                  <a:solidFill>
                    <a:prstClr val="black"/>
                  </a:solidFill>
                  <a:latin typeface="Meiryo UI" pitchFamily="50" charset="-128"/>
                  <a:ea typeface="Meiryo UI" pitchFamily="50" charset="-128"/>
                  <a:cs typeface="Meiryo UI" pitchFamily="50" charset="-128"/>
                </a:rPr>
                <a:t>JR</a:t>
              </a:r>
              <a:r>
                <a:rPr lang="ja-JP" altLang="en-US" sz="1050" dirty="0">
                  <a:solidFill>
                    <a:prstClr val="black"/>
                  </a:solidFill>
                  <a:latin typeface="Meiryo UI" pitchFamily="50" charset="-128"/>
                  <a:ea typeface="Meiryo UI" pitchFamily="50" charset="-128"/>
                  <a:cs typeface="Meiryo UI" pitchFamily="50" charset="-128"/>
                </a:rPr>
                <a:t>大和路線が接続</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80" name="角丸四角形 279"/>
            <p:cNvSpPr/>
            <p:nvPr/>
          </p:nvSpPr>
          <p:spPr bwMode="auto">
            <a:xfrm>
              <a:off x="6127389" y="1983507"/>
              <a:ext cx="312689" cy="801688"/>
            </a:xfrm>
            <a:prstGeom prst="roundRect">
              <a:avLst>
                <a:gd name="adj" fmla="val 6746"/>
              </a:avLst>
            </a:prstGeom>
            <a:solidFill>
              <a:schemeClr val="accent1">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auto">
                <a:spcBef>
                  <a:spcPts val="0"/>
                </a:spcBef>
                <a:spcAft>
                  <a:spcPts val="0"/>
                </a:spcAft>
                <a:defRPr/>
              </a:pPr>
              <a:r>
                <a:rPr lang="ja-JP" altLang="en-US" sz="1600" b="1" dirty="0" smtClean="0">
                  <a:solidFill>
                    <a:prstClr val="white"/>
                  </a:solidFill>
                  <a:latin typeface="Meiryo UI" pitchFamily="50" charset="-128"/>
                  <a:ea typeface="Meiryo UI" pitchFamily="50" charset="-128"/>
                  <a:cs typeface="Meiryo UI" pitchFamily="50" charset="-128"/>
                </a:rPr>
                <a:t>第八区</a:t>
              </a:r>
              <a:endParaRPr lang="en-US" altLang="ja-JP" sz="1600" b="1" dirty="0">
                <a:solidFill>
                  <a:prstClr val="white"/>
                </a:solidFill>
                <a:latin typeface="Meiryo UI" pitchFamily="50" charset="-128"/>
                <a:ea typeface="Meiryo UI" pitchFamily="50" charset="-128"/>
                <a:cs typeface="Meiryo UI" pitchFamily="50" charset="-128"/>
              </a:endParaRPr>
            </a:p>
          </p:txBody>
        </p:sp>
      </p:grpSp>
      <p:sp>
        <p:nvSpPr>
          <p:cNvPr id="245" name="Text Box 6"/>
          <p:cNvSpPr txBox="1">
            <a:spLocks noChangeArrowheads="1"/>
          </p:cNvSpPr>
          <p:nvPr/>
        </p:nvSpPr>
        <p:spPr bwMode="auto">
          <a:xfrm>
            <a:off x="5186759" y="5287524"/>
            <a:ext cx="609377" cy="28416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第八区</a:t>
            </a:r>
            <a:endParaRPr lang="ja-JP" altLang="en-US" sz="1200" dirty="0">
              <a:latin typeface="Meiryo UI" pitchFamily="50" charset="-128"/>
              <a:ea typeface="Meiryo UI" pitchFamily="50" charset="-128"/>
              <a:cs typeface="Meiryo UI" pitchFamily="50" charset="-128"/>
            </a:endParaRPr>
          </a:p>
        </p:txBody>
      </p:sp>
      <p:sp>
        <p:nvSpPr>
          <p:cNvPr id="244" name="Text Box 6"/>
          <p:cNvSpPr txBox="1">
            <a:spLocks noChangeArrowheads="1"/>
          </p:cNvSpPr>
          <p:nvPr/>
        </p:nvSpPr>
        <p:spPr bwMode="auto">
          <a:xfrm>
            <a:off x="3923928" y="5265945"/>
            <a:ext cx="609377" cy="28416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smtClean="0">
                <a:latin typeface="Meiryo UI" pitchFamily="50" charset="-128"/>
                <a:ea typeface="Meiryo UI" pitchFamily="50" charset="-128"/>
                <a:cs typeface="Meiryo UI" pitchFamily="50" charset="-128"/>
              </a:rPr>
              <a:t>第七区</a:t>
            </a:r>
            <a:endParaRPr lang="ja-JP" altLang="en-US" sz="1200" dirty="0">
              <a:latin typeface="Meiryo UI" pitchFamily="50" charset="-128"/>
              <a:ea typeface="Meiryo UI" pitchFamily="50" charset="-128"/>
              <a:cs typeface="Meiryo UI" pitchFamily="50" charset="-128"/>
            </a:endParaRPr>
          </a:p>
        </p:txBody>
      </p:sp>
      <p:sp>
        <p:nvSpPr>
          <p:cNvPr id="98" name="テキスト ボックス 97"/>
          <p:cNvSpPr txBox="1"/>
          <p:nvPr/>
        </p:nvSpPr>
        <p:spPr>
          <a:xfrm>
            <a:off x="-119904" y="290783"/>
            <a:ext cx="5217337" cy="677108"/>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（２）区割り（案）・区の名称（案）</a:t>
            </a:r>
            <a:endParaRPr lang="en-US" altLang="ja-JP"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２</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94" name="角丸四角形 93"/>
          <p:cNvSpPr/>
          <p:nvPr/>
        </p:nvSpPr>
        <p:spPr>
          <a:xfrm>
            <a:off x="3819285" y="276003"/>
            <a:ext cx="5261907"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本資料で示した第一区～第八区は仮称で、北に位置する区から順に番号を付番</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07504" y="906052"/>
            <a:ext cx="8923164" cy="5232672"/>
            <a:chOff x="0" y="0"/>
            <a:chExt cx="11077575" cy="6496050"/>
          </a:xfrm>
        </p:grpSpPr>
        <p:pic>
          <p:nvPicPr>
            <p:cNvPr id="3" name="Picture 1"/>
            <p:cNvPicPr>
              <a:picLocks noChangeAspect="1" noChangeArrowheads="1"/>
            </p:cNvPicPr>
            <p:nvPr/>
          </p:nvPicPr>
          <p:blipFill>
            <a:blip r:embed="rId2" cstate="print"/>
            <a:srcRect/>
            <a:stretch>
              <a:fillRect/>
            </a:stretch>
          </p:blipFill>
          <p:spPr bwMode="auto">
            <a:xfrm>
              <a:off x="0" y="0"/>
              <a:ext cx="11077575" cy="6181725"/>
            </a:xfrm>
            <a:prstGeom prst="rect">
              <a:avLst/>
            </a:prstGeom>
            <a:noFill/>
          </p:spPr>
        </p:pic>
        <p:pic>
          <p:nvPicPr>
            <p:cNvPr id="4" name="Picture 2"/>
            <p:cNvPicPr>
              <a:picLocks noChangeAspect="1" noChangeArrowheads="1"/>
            </p:cNvPicPr>
            <p:nvPr/>
          </p:nvPicPr>
          <p:blipFill>
            <a:blip r:embed="rId3" cstate="print"/>
            <a:srcRect/>
            <a:stretch>
              <a:fillRect/>
            </a:stretch>
          </p:blipFill>
          <p:spPr bwMode="auto">
            <a:xfrm>
              <a:off x="9525" y="6172200"/>
              <a:ext cx="3009900" cy="323850"/>
            </a:xfrm>
            <a:prstGeom prst="rect">
              <a:avLst/>
            </a:prstGeom>
            <a:noFill/>
          </p:spPr>
        </p:pic>
      </p:grpSp>
      <p:sp>
        <p:nvSpPr>
          <p:cNvPr id="5" name="正方形/長方形 4"/>
          <p:cNvSpPr/>
          <p:nvPr/>
        </p:nvSpPr>
        <p:spPr>
          <a:xfrm>
            <a:off x="2909446" y="5796232"/>
            <a:ext cx="62646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rPr>
              <a:t>について、 「人口及び将来推計人口」においては最大値及び最小値を、「分区・合区の変遷」においては当時の同じ区を太囲い</a:t>
            </a:r>
            <a:r>
              <a:rPr lang="ja-JP" altLang="en-US" sz="800" smtClean="0">
                <a:solidFill>
                  <a:schemeClr val="tx1"/>
                </a:solidFill>
              </a:rPr>
              <a:t>にて表示</a:t>
            </a:r>
            <a:endParaRPr kumimoji="1" lang="ja-JP" altLang="en-US" sz="800" dirty="0">
              <a:solidFill>
                <a:schemeClr val="tx1"/>
              </a:solidFill>
            </a:endParaRPr>
          </a:p>
        </p:txBody>
      </p:sp>
      <p:sp>
        <p:nvSpPr>
          <p:cNvPr id="6" name="正方形/長方形 5"/>
          <p:cNvSpPr/>
          <p:nvPr/>
        </p:nvSpPr>
        <p:spPr>
          <a:xfrm>
            <a:off x="2681987" y="5941007"/>
            <a:ext cx="409575" cy="1619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7" name="正方形/長方形 6"/>
          <p:cNvSpPr/>
          <p:nvPr/>
        </p:nvSpPr>
        <p:spPr>
          <a:xfrm>
            <a:off x="107504" y="6138724"/>
            <a:ext cx="62646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smtClean="0">
                <a:solidFill>
                  <a:schemeClr val="tx1"/>
                </a:solidFill>
              </a:rPr>
              <a:t>※1</a:t>
            </a:r>
            <a:r>
              <a:rPr lang="ja-JP" altLang="en-US" sz="900" dirty="0" smtClean="0">
                <a:solidFill>
                  <a:schemeClr val="tx1"/>
                </a:solidFill>
              </a:rPr>
              <a:t>：平成</a:t>
            </a:r>
            <a:r>
              <a:rPr lang="en-US" altLang="ja-JP" sz="900" dirty="0" smtClean="0">
                <a:solidFill>
                  <a:schemeClr val="tx1"/>
                </a:solidFill>
              </a:rPr>
              <a:t>27</a:t>
            </a:r>
            <a:r>
              <a:rPr lang="ja-JP" altLang="en-US" sz="900" dirty="0" smtClean="0">
                <a:solidFill>
                  <a:schemeClr val="tx1"/>
                </a:solidFill>
              </a:rPr>
              <a:t>年国勢調査結果による</a:t>
            </a:r>
            <a:endParaRPr lang="en-US" altLang="ja-JP" sz="900" dirty="0" smtClean="0">
              <a:solidFill>
                <a:schemeClr val="tx1"/>
              </a:solidFill>
            </a:endParaRPr>
          </a:p>
          <a:p>
            <a:r>
              <a:rPr lang="en-US" altLang="ja-JP" sz="900" dirty="0" smtClean="0">
                <a:solidFill>
                  <a:schemeClr val="tx1"/>
                </a:solidFill>
              </a:rPr>
              <a:t>※2</a:t>
            </a:r>
            <a:r>
              <a:rPr lang="ja-JP" altLang="en-US" sz="900" dirty="0" smtClean="0">
                <a:solidFill>
                  <a:schemeClr val="tx1"/>
                </a:solidFill>
              </a:rPr>
              <a:t>：平成</a:t>
            </a:r>
            <a:r>
              <a:rPr lang="en-US" altLang="ja-JP" sz="900" dirty="0" smtClean="0">
                <a:solidFill>
                  <a:schemeClr val="tx1"/>
                </a:solidFill>
              </a:rPr>
              <a:t>22</a:t>
            </a:r>
            <a:r>
              <a:rPr lang="ja-JP" altLang="en-US" sz="900" dirty="0" smtClean="0">
                <a:solidFill>
                  <a:schemeClr val="tx1"/>
                </a:solidFill>
              </a:rPr>
              <a:t>年国勢調査を基に平成</a:t>
            </a:r>
            <a:r>
              <a:rPr lang="en-US" altLang="ja-JP" sz="900" dirty="0" smtClean="0">
                <a:solidFill>
                  <a:schemeClr val="tx1"/>
                </a:solidFill>
              </a:rPr>
              <a:t>25</a:t>
            </a:r>
            <a:r>
              <a:rPr lang="ja-JP" altLang="en-US" sz="900" dirty="0" smtClean="0">
                <a:solidFill>
                  <a:schemeClr val="tx1"/>
                </a:solidFill>
              </a:rPr>
              <a:t>年</a:t>
            </a:r>
            <a:r>
              <a:rPr lang="en-US" altLang="ja-JP" sz="900" dirty="0" smtClean="0">
                <a:solidFill>
                  <a:schemeClr val="tx1"/>
                </a:solidFill>
              </a:rPr>
              <a:t>10</a:t>
            </a:r>
            <a:r>
              <a:rPr lang="ja-JP" altLang="en-US" sz="900" dirty="0" smtClean="0">
                <a:solidFill>
                  <a:schemeClr val="tx1"/>
                </a:solidFill>
              </a:rPr>
              <a:t>月１日の人口を推計し、これを将来推計の基準人口とした（平成</a:t>
            </a:r>
            <a:r>
              <a:rPr lang="en-US" altLang="ja-JP" sz="900" dirty="0" smtClean="0">
                <a:solidFill>
                  <a:schemeClr val="tx1"/>
                </a:solidFill>
              </a:rPr>
              <a:t>26</a:t>
            </a:r>
            <a:r>
              <a:rPr lang="ja-JP" altLang="en-US" sz="900" dirty="0" smtClean="0">
                <a:solidFill>
                  <a:schemeClr val="tx1"/>
                </a:solidFill>
              </a:rPr>
              <a:t>年</a:t>
            </a:r>
            <a:r>
              <a:rPr lang="en-US" altLang="ja-JP" sz="900" dirty="0" smtClean="0">
                <a:solidFill>
                  <a:schemeClr val="tx1"/>
                </a:solidFill>
              </a:rPr>
              <a:t>8</a:t>
            </a:r>
            <a:r>
              <a:rPr lang="ja-JP" altLang="en-US" sz="900" dirty="0" smtClean="0">
                <a:solidFill>
                  <a:schemeClr val="tx1"/>
                </a:solidFill>
              </a:rPr>
              <a:t>月推計）</a:t>
            </a:r>
            <a:endParaRPr lang="en-US" altLang="ja-JP" sz="900" dirty="0" smtClean="0">
              <a:solidFill>
                <a:schemeClr val="tx1"/>
              </a:solidFill>
            </a:endParaRPr>
          </a:p>
          <a:p>
            <a:r>
              <a:rPr lang="en-US" altLang="ja-JP" sz="900" dirty="0" smtClean="0">
                <a:solidFill>
                  <a:schemeClr val="tx1"/>
                </a:solidFill>
              </a:rPr>
              <a:t>※3</a:t>
            </a:r>
            <a:r>
              <a:rPr lang="ja-JP" altLang="en-US" sz="900" dirty="0" smtClean="0">
                <a:solidFill>
                  <a:schemeClr val="tx1"/>
                </a:solidFill>
              </a:rPr>
              <a:t>：面積は平成</a:t>
            </a:r>
            <a:r>
              <a:rPr lang="en-US" altLang="ja-JP" sz="900" dirty="0" smtClean="0">
                <a:solidFill>
                  <a:schemeClr val="tx1"/>
                </a:solidFill>
              </a:rPr>
              <a:t>27</a:t>
            </a:r>
            <a:r>
              <a:rPr lang="ja-JP" altLang="en-US" sz="900" dirty="0" smtClean="0">
                <a:solidFill>
                  <a:schemeClr val="tx1"/>
                </a:solidFill>
              </a:rPr>
              <a:t>年</a:t>
            </a:r>
            <a:r>
              <a:rPr lang="en-US" altLang="ja-JP" sz="900" dirty="0" smtClean="0">
                <a:solidFill>
                  <a:schemeClr val="tx1"/>
                </a:solidFill>
              </a:rPr>
              <a:t>10</a:t>
            </a:r>
            <a:r>
              <a:rPr lang="ja-JP" altLang="en-US" sz="900" dirty="0" smtClean="0">
                <a:solidFill>
                  <a:schemeClr val="tx1"/>
                </a:solidFill>
              </a:rPr>
              <a:t>月１日現在（国土地理院発表）。単位未満は四捨五入のため、各区の面積の合計は総数と一致しない</a:t>
            </a:r>
            <a:endParaRPr kumimoji="1" lang="ja-JP" altLang="en-US" sz="900" dirty="0">
              <a:solidFill>
                <a:schemeClr val="tx1"/>
              </a:solidFill>
            </a:endParaRPr>
          </a:p>
        </p:txBody>
      </p:sp>
      <p:sp>
        <p:nvSpPr>
          <p:cNvPr id="8" name="テキスト ボックス 7"/>
          <p:cNvSpPr txBox="1"/>
          <p:nvPr/>
        </p:nvSpPr>
        <p:spPr>
          <a:xfrm>
            <a:off x="-68970" y="545669"/>
            <a:ext cx="5217337" cy="400110"/>
          </a:xfrm>
          <a:prstGeom prst="rect">
            <a:avLst/>
          </a:prstGeom>
          <a:noFill/>
        </p:spPr>
        <p:txBody>
          <a:bodyPr wrap="square" rtlCol="0">
            <a:spAutoFit/>
          </a:bodyPr>
          <a:lstStyle/>
          <a:p>
            <a:r>
              <a:rPr lang="ja-JP" altLang="en-US" sz="2000" b="1" dirty="0" smtClean="0">
                <a:solidFill>
                  <a:prstClr val="black"/>
                </a:solidFill>
                <a:latin typeface="Meiryo UI" pitchFamily="50" charset="-128"/>
                <a:ea typeface="Meiryo UI" pitchFamily="50" charset="-128"/>
                <a:cs typeface="Meiryo UI" pitchFamily="50" charset="-128"/>
              </a:rPr>
              <a:t>（３）区割り（案）に関する基礎データ</a:t>
            </a:r>
            <a:endParaRPr lang="ja-JP" altLang="en-US" sz="2000" dirty="0"/>
          </a:p>
        </p:txBody>
      </p:sp>
      <p:sp>
        <p:nvSpPr>
          <p:cNvPr id="10" name="正方形/長方形 9"/>
          <p:cNvSpPr/>
          <p:nvPr/>
        </p:nvSpPr>
        <p:spPr>
          <a:xfrm>
            <a:off x="0" y="-89"/>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en-US" altLang="ja-JP" sz="2000" b="1" dirty="0">
                <a:solidFill>
                  <a:prstClr val="black"/>
                </a:solidFill>
                <a:latin typeface="Meiryo UI" pitchFamily="50" charset="-128"/>
                <a:ea typeface="Meiryo UI" pitchFamily="50" charset="-128"/>
                <a:cs typeface="Meiryo UI" pitchFamily="50" charset="-128"/>
              </a:rPr>
              <a:t>1</a:t>
            </a:r>
            <a:r>
              <a:rPr lang="ja-JP" altLang="en-US" sz="2000" b="1" dirty="0" smtClean="0">
                <a:solidFill>
                  <a:prstClr val="black"/>
                </a:solidFill>
                <a:latin typeface="Meiryo UI" pitchFamily="50" charset="-128"/>
                <a:ea typeface="Meiryo UI" pitchFamily="50" charset="-128"/>
                <a:cs typeface="Meiryo UI" pitchFamily="50" charset="-128"/>
              </a:rPr>
              <a:t>　区割り・区の名称</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124081" y="84942"/>
            <a:ext cx="1031875" cy="261937"/>
          </a:xfrm>
          <a:prstGeom prst="rect">
            <a:avLst/>
          </a:prstGeom>
          <a:noFill/>
          <a:ln w="9525">
            <a:noFill/>
            <a:miter lim="800000"/>
            <a:headEnd/>
            <a:tailEnd/>
          </a:ln>
        </p:spPr>
        <p:txBody>
          <a:bodyPr>
            <a:spAutoFit/>
          </a:bodyPr>
          <a:lstStyle/>
          <a:p>
            <a:pPr algn="r"/>
            <a:r>
              <a:rPr lang="ja-JP" altLang="en-US" sz="1100" b="1" dirty="0" smtClean="0">
                <a:solidFill>
                  <a:srgbClr val="000000"/>
                </a:solidFill>
                <a:latin typeface="ＭＳ Ｐゴシック" charset="-128"/>
                <a:ea typeface="Meiryo UI" pitchFamily="50" charset="-128"/>
                <a:cs typeface="Meiryo UI" pitchFamily="50" charset="-128"/>
              </a:rPr>
              <a:t> 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３</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96279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bwMode="auto">
          <a:xfrm>
            <a:off x="552450" y="4149080"/>
            <a:ext cx="7762875" cy="2534546"/>
          </a:xfrm>
          <a:prstGeom prst="roundRect">
            <a:avLst>
              <a:gd name="adj" fmla="val 9432"/>
            </a:avLst>
          </a:prstGeom>
          <a:noFill/>
          <a:ln w="57150" cmpd="dbl">
            <a:solidFill>
              <a:schemeClr val="tx1"/>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地方自治法</a:t>
            </a:r>
            <a:endParaRPr lang="en-US" altLang="ja-JP" sz="15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第四条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地方公共団体は、その事務所の位置を定め又はこれを変更しようとするときは、条例でこれを定め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なければならない </a:t>
            </a:r>
          </a:p>
          <a:p>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２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前項の事務所の位置を定め又はこれを変更するに当つては、住民の利用に最も便利であるように、</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交通の事情、他の官公署との関係等について適当な考慮を払わなければならない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地方自治法において、総合区の事務所の位置は、第４条第</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項を準用し、住民の利便性を十分に</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考慮すべきこととされている</a:t>
            </a: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0" y="15129"/>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a:t>
            </a:r>
            <a:r>
              <a:rPr lang="ja-JP" altLang="en-US" sz="2000" b="1" dirty="0" smtClean="0">
                <a:solidFill>
                  <a:prstClr val="black"/>
                </a:solidFill>
                <a:latin typeface="Meiryo UI" pitchFamily="50" charset="-128"/>
                <a:ea typeface="Meiryo UI" pitchFamily="50" charset="-128"/>
                <a:cs typeface="Meiryo UI" pitchFamily="50" charset="-128"/>
              </a:rPr>
              <a:t>　総合区役所の位置</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533400" y="1289542"/>
            <a:ext cx="7781926" cy="263912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fontAlgn="base">
              <a:lnSpc>
                <a:spcPts val="22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　　◆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現在の区役所庁舎から、総合区の主たる事務所（総合区役所）の位置を選定</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2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dirty="0">
                <a:solidFill>
                  <a:schemeClr val="tx1"/>
                </a:solidFill>
                <a:latin typeface="Meiryo UI" pitchFamily="50" charset="-128"/>
                <a:ea typeface="Meiryo UI" pitchFamily="50" charset="-128"/>
                <a:cs typeface="Meiryo UI" pitchFamily="50" charset="-128"/>
              </a:rPr>
              <a:t>　選定に際しては、地方自治法の</a:t>
            </a:r>
            <a:r>
              <a:rPr lang="ja-JP" altLang="en-US" sz="1600" dirty="0" smtClean="0">
                <a:solidFill>
                  <a:schemeClr val="tx1"/>
                </a:solidFill>
                <a:latin typeface="Meiryo UI" pitchFamily="50" charset="-128"/>
                <a:ea typeface="Meiryo UI" pitchFamily="50" charset="-128"/>
                <a:cs typeface="Meiryo UI" pitchFamily="50" charset="-128"/>
              </a:rPr>
              <a:t>規定に基づき、</a:t>
            </a: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600"/>
              </a:lnSpc>
              <a:spcBef>
                <a:spcPct val="0"/>
              </a:spcBef>
              <a:spcAft>
                <a:spcPct val="0"/>
              </a:spcAft>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2200"/>
              </a:lnSpc>
              <a:spcBef>
                <a:spcPct val="0"/>
              </a:spcBef>
              <a:spcAft>
                <a:spcPct val="0"/>
              </a:spcAft>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2200"/>
              </a:lnSpc>
              <a:spcBef>
                <a:spcPct val="0"/>
              </a:spcBef>
              <a:spcAft>
                <a:spcPct val="0"/>
              </a:spcAft>
            </a:pP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22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22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　　　　　　　　　　　　　　　　　　　　　　　　　　　　を</a:t>
            </a:r>
            <a:r>
              <a:rPr lang="ja-JP" altLang="en-US" sz="1600" dirty="0">
                <a:solidFill>
                  <a:schemeClr val="tx1"/>
                </a:solidFill>
                <a:latin typeface="Meiryo UI" pitchFamily="50" charset="-128"/>
                <a:ea typeface="Meiryo UI" pitchFamily="50" charset="-128"/>
                <a:cs typeface="Meiryo UI" pitchFamily="50" charset="-128"/>
              </a:rPr>
              <a:t>考慮すべき条件として点数化し</a:t>
            </a:r>
            <a:r>
              <a:rPr lang="ja-JP" altLang="en-US" sz="1600" dirty="0" smtClean="0">
                <a:solidFill>
                  <a:schemeClr val="tx1"/>
                </a:solidFill>
                <a:latin typeface="Meiryo UI" pitchFamily="50" charset="-128"/>
                <a:ea typeface="Meiryo UI" pitchFamily="50" charset="-128"/>
                <a:cs typeface="Meiryo UI" pitchFamily="50" charset="-128"/>
              </a:rPr>
              <a:t>、</a:t>
            </a: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22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fontAlgn="base">
              <a:lnSpc>
                <a:spcPts val="2200"/>
              </a:lnSpc>
              <a:spcBef>
                <a:spcPct val="0"/>
              </a:spcBef>
              <a:spcAft>
                <a:spcPct val="0"/>
              </a:spcAft>
            </a:pP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dirty="0">
                <a:solidFill>
                  <a:schemeClr val="tx1"/>
                </a:solidFill>
                <a:latin typeface="Meiryo UI" pitchFamily="50" charset="-128"/>
                <a:ea typeface="Meiryo UI" pitchFamily="50" charset="-128"/>
                <a:cs typeface="Meiryo UI" pitchFamily="50" charset="-128"/>
              </a:rPr>
              <a:t>点数</a:t>
            </a:r>
            <a:r>
              <a:rPr lang="ja-JP" altLang="en-US" sz="1600" dirty="0" smtClean="0">
                <a:solidFill>
                  <a:schemeClr val="tx1"/>
                </a:solidFill>
                <a:latin typeface="Meiryo UI" pitchFamily="50" charset="-128"/>
                <a:ea typeface="Meiryo UI" pitchFamily="50" charset="-128"/>
                <a:cs typeface="Meiryo UI" pitchFamily="50" charset="-128"/>
              </a:rPr>
              <a:t>の多い区</a:t>
            </a:r>
            <a:r>
              <a:rPr lang="ja-JP" altLang="en-US" sz="1600" dirty="0">
                <a:solidFill>
                  <a:schemeClr val="tx1"/>
                </a:solidFill>
                <a:latin typeface="Meiryo UI" pitchFamily="50" charset="-128"/>
                <a:ea typeface="Meiryo UI" pitchFamily="50" charset="-128"/>
                <a:cs typeface="Meiryo UI" pitchFamily="50" charset="-128"/>
              </a:rPr>
              <a:t>役所庁舎を優先しつつ</a:t>
            </a:r>
            <a:r>
              <a:rPr lang="ja-JP" altLang="en-US" sz="1600" dirty="0" smtClean="0">
                <a:solidFill>
                  <a:schemeClr val="tx1"/>
                </a:solidFill>
                <a:latin typeface="Meiryo UI" pitchFamily="50" charset="-128"/>
                <a:ea typeface="Meiryo UI" pitchFamily="50" charset="-128"/>
                <a:cs typeface="Meiryo UI" pitchFamily="50" charset="-128"/>
              </a:rPr>
              <a:t>、庁舎</a:t>
            </a:r>
            <a:r>
              <a:rPr lang="ja-JP" altLang="en-US" sz="1600" dirty="0">
                <a:solidFill>
                  <a:schemeClr val="tx1"/>
                </a:solidFill>
                <a:latin typeface="Meiryo UI" pitchFamily="50" charset="-128"/>
                <a:ea typeface="Meiryo UI" pitchFamily="50" charset="-128"/>
                <a:cs typeface="Meiryo UI" pitchFamily="50" charset="-128"/>
              </a:rPr>
              <a:t>の面積も勘案して</a:t>
            </a:r>
            <a:r>
              <a:rPr lang="ja-JP" altLang="en-US" sz="1600" dirty="0" smtClean="0">
                <a:solidFill>
                  <a:schemeClr val="tx1"/>
                </a:solidFill>
                <a:latin typeface="Meiryo UI" pitchFamily="50" charset="-128"/>
                <a:ea typeface="Meiryo UI" pitchFamily="50" charset="-128"/>
                <a:cs typeface="Meiryo UI" pitchFamily="50" charset="-128"/>
              </a:rPr>
              <a:t>、総合</a:t>
            </a:r>
            <a:r>
              <a:rPr lang="ja-JP" altLang="en-US" sz="1600" dirty="0">
                <a:solidFill>
                  <a:schemeClr val="tx1"/>
                </a:solidFill>
                <a:latin typeface="Meiryo UI" pitchFamily="50" charset="-128"/>
                <a:ea typeface="Meiryo UI" pitchFamily="50" charset="-128"/>
                <a:cs typeface="Meiryo UI" pitchFamily="50" charset="-128"/>
              </a:rPr>
              <a:t>区役所を</a:t>
            </a:r>
            <a:r>
              <a:rPr lang="ja-JP" altLang="en-US" sz="1600" dirty="0" smtClean="0">
                <a:solidFill>
                  <a:schemeClr val="tx1"/>
                </a:solidFill>
                <a:latin typeface="Meiryo UI" pitchFamily="50" charset="-128"/>
                <a:ea typeface="Meiryo UI" pitchFamily="50" charset="-128"/>
                <a:cs typeface="Meiryo UI" pitchFamily="50" charset="-128"/>
              </a:rPr>
              <a:t>選定</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buFont typeface="Wingdings" pitchFamily="2" charset="2"/>
              <a:buChar char="Ø"/>
            </a:pP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7" name="角丸四角形 6"/>
          <p:cNvSpPr/>
          <p:nvPr/>
        </p:nvSpPr>
        <p:spPr>
          <a:xfrm>
            <a:off x="1217293" y="2118727"/>
            <a:ext cx="2668938" cy="100811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lnSpc>
                <a:spcPts val="2200"/>
              </a:lnSpc>
              <a:spcBef>
                <a:spcPct val="0"/>
              </a:spcBef>
              <a:spcAft>
                <a:spcPct val="0"/>
              </a:spcAft>
            </a:pPr>
            <a:r>
              <a:rPr lang="ja-JP" altLang="en-US" b="1" dirty="0" smtClean="0">
                <a:solidFill>
                  <a:schemeClr val="tx1"/>
                </a:solidFill>
                <a:latin typeface="Meiryo UI" pitchFamily="50" charset="-128"/>
                <a:ea typeface="Meiryo UI" pitchFamily="50" charset="-128"/>
                <a:cs typeface="Meiryo UI" pitchFamily="50" charset="-128"/>
              </a:rPr>
              <a:t>　○住民からの近接性</a:t>
            </a:r>
          </a:p>
          <a:p>
            <a:pPr fontAlgn="base">
              <a:lnSpc>
                <a:spcPts val="2200"/>
              </a:lnSpc>
              <a:spcBef>
                <a:spcPct val="0"/>
              </a:spcBef>
              <a:spcAft>
                <a:spcPct val="0"/>
              </a:spcAft>
            </a:pPr>
            <a:r>
              <a:rPr lang="ja-JP" altLang="en-US" b="1" dirty="0" smtClean="0">
                <a:solidFill>
                  <a:schemeClr val="tx1"/>
                </a:solidFill>
                <a:latin typeface="Meiryo UI" pitchFamily="50" charset="-128"/>
                <a:ea typeface="Meiryo UI" pitchFamily="50" charset="-128"/>
                <a:cs typeface="Meiryo UI" pitchFamily="50" charset="-128"/>
              </a:rPr>
              <a:t>　○交通の利便性</a:t>
            </a:r>
          </a:p>
          <a:p>
            <a:pPr fontAlgn="base">
              <a:lnSpc>
                <a:spcPts val="2200"/>
              </a:lnSpc>
              <a:spcBef>
                <a:spcPct val="0"/>
              </a:spcBef>
              <a:spcAft>
                <a:spcPct val="0"/>
              </a:spcAft>
            </a:pPr>
            <a:r>
              <a:rPr lang="ja-JP" altLang="en-US" b="1" dirty="0" smtClean="0">
                <a:solidFill>
                  <a:schemeClr val="tx1"/>
                </a:solidFill>
                <a:latin typeface="Meiryo UI" pitchFamily="50" charset="-128"/>
                <a:ea typeface="Meiryo UI" pitchFamily="50" charset="-128"/>
                <a:cs typeface="Meiryo UI" pitchFamily="50" charset="-128"/>
              </a:rPr>
              <a:t>　○地域における中心性</a:t>
            </a:r>
            <a:endParaRPr kumimoji="1"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（１）基本的な考え方</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ホームベース 8"/>
          <p:cNvSpPr/>
          <p:nvPr/>
        </p:nvSpPr>
        <p:spPr bwMode="auto">
          <a:xfrm>
            <a:off x="538548" y="988325"/>
            <a:ext cx="2676264" cy="360040"/>
          </a:xfrm>
          <a:prstGeom prst="homePlate">
            <a:avLst/>
          </a:prstGeom>
          <a:solidFill>
            <a:schemeClr val="bg1"/>
          </a:solidFill>
          <a:ln w="19050" algn="ctr">
            <a:solidFill>
              <a:srgbClr val="FF0000"/>
            </a:solidFill>
            <a:round/>
            <a:headEnd/>
            <a:tailEnd/>
          </a:ln>
          <a:effectLst/>
          <a:extLst/>
        </p:spPr>
        <p:txBody>
          <a:bodyPr wrap="none" rtlCol="0" anchor="ctr"/>
          <a:lstStyle/>
          <a:p>
            <a:r>
              <a:rPr lang="ja-JP" altLang="en-US" sz="1900" b="1" dirty="0" smtClean="0">
                <a:latin typeface="Meiryo UI" panose="020B0604030504040204" pitchFamily="50" charset="-128"/>
                <a:ea typeface="Meiryo UI" panose="020B0604030504040204" pitchFamily="50" charset="-128"/>
                <a:cs typeface="Meiryo UI" panose="020B0604030504040204" pitchFamily="50" charset="-128"/>
              </a:rPr>
              <a:t> 　総合区役所の位置</a:t>
            </a:r>
            <a:endParaRPr kumimoji="1" lang="en-US" altLang="ja-JP" sz="19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４</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1226343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bwMode="auto">
          <a:xfrm>
            <a:off x="251520" y="834876"/>
            <a:ext cx="8558650" cy="2517924"/>
          </a:xfrm>
          <a:prstGeom prst="rect">
            <a:avLst/>
          </a:prstGeom>
          <a:solidFill>
            <a:schemeClr val="accent6">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endPar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スライド番号プレースホルダー 2"/>
          <p:cNvSpPr txBox="1">
            <a:spLocks/>
          </p:cNvSpPr>
          <p:nvPr/>
        </p:nvSpPr>
        <p:spPr>
          <a:xfrm>
            <a:off x="7032206" y="13123"/>
            <a:ext cx="2125114" cy="365125"/>
          </a:xfrm>
          <a:prstGeom prst="rect">
            <a:avLst/>
          </a:prstGeom>
        </p:spPr>
        <p:txBody>
          <a:bodyPr vert="horz" lIns="91440" tIns="45720" rIns="91440" bIns="45720" rtlCol="0" anchor="ctr"/>
          <a:lstStyle/>
          <a:p>
            <a:pPr algn="r">
              <a:defRPr/>
            </a:pPr>
            <a:endParaRPr lang="ja-JP" altLang="en-US" sz="1600" kern="0" dirty="0">
              <a:solidFill>
                <a:sysClr val="windowText" lastClr="000000"/>
              </a:solidFill>
              <a:latin typeface="HGPｺﾞｼｯｸE" pitchFamily="50" charset="-128"/>
              <a:ea typeface="HGPｺﾞｼｯｸE"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22283485"/>
              </p:ext>
            </p:extLst>
          </p:nvPr>
        </p:nvGraphicFramePr>
        <p:xfrm>
          <a:off x="323528" y="3417308"/>
          <a:ext cx="8424937" cy="1955908"/>
        </p:xfrm>
        <a:graphic>
          <a:graphicData uri="http://schemas.openxmlformats.org/drawingml/2006/table">
            <a:tbl>
              <a:tblPr firstRow="1" bandRow="1">
                <a:tableStyleId>{5C22544A-7EE6-4342-B048-85BDC9FD1C3A}</a:tableStyleId>
              </a:tblPr>
              <a:tblGrid>
                <a:gridCol w="1880566"/>
                <a:gridCol w="3672904"/>
                <a:gridCol w="423194"/>
                <a:gridCol w="864096"/>
                <a:gridCol w="507498"/>
                <a:gridCol w="1076679"/>
              </a:tblGrid>
              <a:tr h="225680">
                <a:tc>
                  <a:txBody>
                    <a:bodyPr/>
                    <a:lstStyle/>
                    <a:p>
                      <a:pPr algn="ctr"/>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考慮すべき条件</a:t>
                      </a: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marL="75168" marR="75168" marT="37584" marB="375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評価項目</a:t>
                      </a: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marL="75168" marR="75168" marT="37584" marB="375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ctr"/>
                      <a:endParaRPr kumimoji="1" lang="ja-JP" altLang="en-US" sz="1200" b="1" dirty="0">
                        <a:solidFill>
                          <a:sysClr val="windowText" lastClr="000000"/>
                        </a:solidFill>
                      </a:endParaRPr>
                    </a:p>
                  </a:txBody>
                  <a:tcPr marL="75168" marR="75168" marT="37584" marB="375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l"/>
                      <a:r>
                        <a:rPr kumimoji="1" lang="ja-JP" altLang="en-US" sz="1200" b="1" dirty="0" smtClean="0">
                          <a:solidFill>
                            <a:sysClr val="windowText" lastClr="000000"/>
                          </a:solidFill>
                        </a:rPr>
                        <a:t>　</a:t>
                      </a:r>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庁舎の整備条件</a:t>
                      </a:r>
                      <a:endParaRPr kumimoji="1" lang="en-US" altLang="ja-JP"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（必要な延床面積充足状況等）</a:t>
                      </a:r>
                      <a:endParaRPr kumimoji="1" lang="ja-JP" altLang="en-US" sz="1050" b="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marL="75168" marR="75168" marT="37584" marB="375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ctr"/>
                      <a:endParaRPr kumimoji="1" lang="ja-JP" altLang="en-US" sz="1200" b="1" dirty="0">
                        <a:solidFill>
                          <a:sysClr val="windowText" lastClr="000000"/>
                        </a:solidFill>
                      </a:endParaRPr>
                    </a:p>
                  </a:txBody>
                  <a:tcPr marL="75168" marR="75168" marT="37584" marB="37584"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ctr"/>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総合区役所に選定する庁舎</a:t>
                      </a:r>
                      <a:endParaRPr kumimoji="1" lang="ja-JP" altLang="en-US" sz="12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marL="75168" marR="75168" marT="37584" marB="37584" vert="eaVert"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r>
              <a:tr h="518904">
                <a:tc>
                  <a:txBody>
                    <a:bodyPr/>
                    <a:lstStyle/>
                    <a:p>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住民からの近接性</a:t>
                      </a:r>
                      <a:endParaRPr kumimoji="1" lang="en-US" altLang="ja-JP"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marL="75168" marR="75168" marT="37584" marB="375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人口重心からの距離</a:t>
                      </a:r>
                      <a:endParaRPr kumimoji="1" lang="en-US" altLang="ja-JP"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（総合区内の人口が全体としてバランスのとれる地点から庁舎までの距離）</a:t>
                      </a:r>
                      <a:endParaRPr kumimoji="1" lang="ja-JP" altLang="en-US" sz="1100" b="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marL="75168" marR="75168" marT="37584" marB="375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8844">
                <a:tc>
                  <a:txBody>
                    <a:bodyPr/>
                    <a:lstStyle/>
                    <a:p>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交通の利便性</a:t>
                      </a:r>
                      <a:endParaRPr kumimoji="1" lang="en-US" altLang="ja-JP"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marL="75168" marR="75168" marT="37584" marB="375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総合区内での現区役所間の公共交通利用による所要時間</a:t>
                      </a:r>
                      <a:endParaRPr kumimoji="1" lang="en-US" altLang="ja-JP"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spc="-30" baseline="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（各区役所間の徒歩・電車・バスによる所要時間の平均）</a:t>
                      </a:r>
                      <a:endParaRPr kumimoji="1" lang="ja-JP" altLang="en-US" sz="1100" b="0" spc="-30" baseline="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marL="75168" marR="75168" marT="37584" marB="375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2292">
                <a:tc>
                  <a:txBody>
                    <a:bodyPr/>
                    <a:lstStyle/>
                    <a:p>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地域における中心性</a:t>
                      </a:r>
                      <a:endParaRPr kumimoji="1" lang="en-US" altLang="ja-JP"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marL="75168" marR="75168" marT="37584" marB="375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総合区内における各区間の移動者数</a:t>
                      </a:r>
                      <a:endParaRPr kumimoji="1" lang="en-US" altLang="ja-JP"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（現在の行政区各区間での移動人数）</a:t>
                      </a:r>
                      <a:endParaRPr kumimoji="1" lang="ja-JP" altLang="en-US" sz="1100" b="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marL="75168" marR="75168" marT="37584" marB="375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正方形/長方形 9"/>
          <p:cNvSpPr/>
          <p:nvPr/>
        </p:nvSpPr>
        <p:spPr>
          <a:xfrm>
            <a:off x="251520" y="832513"/>
            <a:ext cx="8640960" cy="2731517"/>
          </a:xfrm>
          <a:prstGeom prst="rect">
            <a:avLst/>
          </a:prstGeom>
        </p:spPr>
        <p:txBody>
          <a:bodyPr wrap="square">
            <a:spAutoFit/>
          </a:bodyPr>
          <a:lstStyle/>
          <a:p>
            <a:pPr fontAlgn="base">
              <a:spcBef>
                <a:spcPct val="0"/>
              </a:spcBef>
              <a:spcAft>
                <a:spcPct val="0"/>
              </a:spcAft>
            </a:pP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spcBef>
                <a:spcPct val="0"/>
              </a:spcBef>
              <a:spcAft>
                <a:spcPct val="0"/>
              </a:spcAft>
            </a:pPr>
            <a:r>
              <a:rPr lang="ja-JP" altLang="en-US" sz="1400" dirty="0" smtClean="0">
                <a:solidFill>
                  <a:prstClr val="black"/>
                </a:solidFill>
                <a:latin typeface="Meiryo UI" pitchFamily="50" charset="-128"/>
                <a:ea typeface="Meiryo UI" pitchFamily="50" charset="-128"/>
                <a:cs typeface="Meiryo UI" pitchFamily="50" charset="-128"/>
              </a:rPr>
              <a:t> 　</a:t>
            </a: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spcBef>
                <a:spcPct val="0"/>
              </a:spcBef>
              <a:spcAft>
                <a:spcPct val="0"/>
              </a:spcAft>
            </a:pPr>
            <a:r>
              <a:rPr lang="ja-JP" altLang="en-US" sz="1400" dirty="0" smtClean="0">
                <a:solidFill>
                  <a:prstClr val="black"/>
                </a:solidFill>
                <a:latin typeface="Meiryo UI" pitchFamily="50" charset="-128"/>
                <a:ea typeface="Meiryo UI" pitchFamily="50" charset="-128"/>
                <a:cs typeface="Meiryo UI" pitchFamily="50" charset="-128"/>
              </a:rPr>
              <a:t>　 ◆　考慮すべき条件を点数化</a:t>
            </a: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spcBef>
                <a:spcPct val="0"/>
              </a:spcBef>
              <a:spcAft>
                <a:spcPts val="600"/>
              </a:spcAft>
            </a:pPr>
            <a:r>
              <a:rPr lang="ja-JP" altLang="en-US" sz="1400" dirty="0" smtClean="0">
                <a:solidFill>
                  <a:prstClr val="black"/>
                </a:solidFill>
                <a:latin typeface="Meiryo UI" pitchFamily="50" charset="-128"/>
                <a:ea typeface="Meiryo UI" pitchFamily="50" charset="-128"/>
                <a:cs typeface="Meiryo UI" pitchFamily="50" charset="-128"/>
              </a:rPr>
              <a:t>　 ◆　新たな事務分担による職員体制案を基にした庁舎面積の充足状況を検討</a:t>
            </a: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spcBef>
                <a:spcPct val="0"/>
              </a:spcBef>
              <a:spcAft>
                <a:spcPct val="0"/>
              </a:spcAft>
            </a:pPr>
            <a:r>
              <a:rPr lang="ja-JP" altLang="en-US" sz="1400" dirty="0" smtClean="0">
                <a:solidFill>
                  <a:prstClr val="black"/>
                </a:solidFill>
                <a:latin typeface="Meiryo UI" pitchFamily="50" charset="-128"/>
                <a:ea typeface="Meiryo UI" pitchFamily="50" charset="-128"/>
                <a:cs typeface="Meiryo UI" pitchFamily="50" charset="-128"/>
              </a:rPr>
              <a:t> </a:t>
            </a: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lnSpc>
                <a:spcPts val="500"/>
              </a:lnSpc>
              <a:spcBef>
                <a:spcPct val="0"/>
              </a:spcBef>
              <a:spcAft>
                <a:spcPct val="0"/>
              </a:spcAft>
            </a:pP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lnSpc>
                <a:spcPts val="500"/>
              </a:lnSpc>
              <a:spcBef>
                <a:spcPct val="0"/>
              </a:spcBef>
              <a:spcAft>
                <a:spcPct val="0"/>
              </a:spcAft>
            </a:pP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lnSpc>
                <a:spcPts val="500"/>
              </a:lnSpc>
              <a:spcBef>
                <a:spcPct val="0"/>
              </a:spcBef>
              <a:spcAft>
                <a:spcPct val="0"/>
              </a:spcAft>
            </a:pP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spcBef>
                <a:spcPct val="0"/>
              </a:spcBef>
              <a:spcAft>
                <a:spcPct val="0"/>
              </a:spcAft>
            </a:pPr>
            <a:r>
              <a:rPr lang="ja-JP" altLang="en-US" sz="1400" dirty="0" smtClean="0">
                <a:solidFill>
                  <a:prstClr val="black"/>
                </a:solidFill>
                <a:latin typeface="Meiryo UI" pitchFamily="50" charset="-128"/>
                <a:ea typeface="Meiryo UI" pitchFamily="50" charset="-128"/>
                <a:cs typeface="Meiryo UI" pitchFamily="50" charset="-128"/>
              </a:rPr>
              <a:t>　 ◆　点数の多い区役所庁舎の庁舎面積が、</a:t>
            </a: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spcBef>
                <a:spcPct val="0"/>
              </a:spcBef>
              <a:spcAft>
                <a:spcPct val="0"/>
              </a:spcAft>
            </a:pPr>
            <a:r>
              <a:rPr lang="ja-JP" altLang="en-US" sz="1400" dirty="0" smtClean="0">
                <a:solidFill>
                  <a:prstClr val="black"/>
                </a:solidFill>
                <a:latin typeface="Meiryo UI" pitchFamily="50" charset="-128"/>
                <a:ea typeface="Meiryo UI" pitchFamily="50" charset="-128"/>
                <a:cs typeface="Meiryo UI" pitchFamily="50" charset="-128"/>
              </a:rPr>
              <a:t>　　　①　充足されている場合は、当該庁舎を総合区役所庁舎とする</a:t>
            </a: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spcBef>
                <a:spcPct val="0"/>
              </a:spcBef>
              <a:spcAft>
                <a:spcPct val="0"/>
              </a:spcAft>
            </a:pPr>
            <a:r>
              <a:rPr lang="ja-JP" altLang="en-US" sz="1400" dirty="0" smtClean="0">
                <a:solidFill>
                  <a:prstClr val="black"/>
                </a:solidFill>
                <a:latin typeface="Meiryo UI" pitchFamily="50" charset="-128"/>
                <a:ea typeface="Meiryo UI" pitchFamily="50" charset="-128"/>
                <a:cs typeface="Meiryo UI" pitchFamily="50" charset="-128"/>
              </a:rPr>
              <a:t>　　　②　充足されてないが、活用可能な近隣市有施設がある場合は、当該庁舎を総合区役所庁舎とする</a:t>
            </a: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spcBef>
                <a:spcPct val="0"/>
              </a:spcBef>
              <a:spcAft>
                <a:spcPct val="0"/>
              </a:spcAft>
            </a:pPr>
            <a:r>
              <a:rPr lang="ja-JP" altLang="en-US" sz="1400" dirty="0" smtClean="0">
                <a:solidFill>
                  <a:prstClr val="black"/>
                </a:solidFill>
                <a:latin typeface="Meiryo UI" pitchFamily="50" charset="-128"/>
                <a:ea typeface="Meiryo UI" pitchFamily="50" charset="-128"/>
                <a:cs typeface="Meiryo UI" pitchFamily="50" charset="-128"/>
              </a:rPr>
              <a:t>　　　③　充足されてなく、活用可能な近隣市有施設もない場合は、次点となった庁舎の充足状況や近隣市有施設</a:t>
            </a: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spcBef>
                <a:spcPct val="0"/>
              </a:spcBef>
              <a:spcAft>
                <a:spcPct val="0"/>
              </a:spcAft>
            </a:pPr>
            <a:r>
              <a:rPr lang="ja-JP" altLang="en-US" sz="1400" dirty="0" smtClean="0">
                <a:solidFill>
                  <a:prstClr val="black"/>
                </a:solidFill>
                <a:latin typeface="Meiryo UI" pitchFamily="50" charset="-128"/>
                <a:ea typeface="Meiryo UI" pitchFamily="50" charset="-128"/>
                <a:cs typeface="Meiryo UI" pitchFamily="50" charset="-128"/>
              </a:rPr>
              <a:t>　　　　　 の状況により、総合区役所庁舎を選定する</a:t>
            </a:r>
            <a:endParaRPr lang="en-US" altLang="ja-JP" sz="1400" dirty="0" smtClean="0">
              <a:solidFill>
                <a:prstClr val="black"/>
              </a:solidFill>
              <a:latin typeface="Meiryo UI" pitchFamily="50" charset="-128"/>
              <a:ea typeface="Meiryo UI" pitchFamily="50" charset="-128"/>
              <a:cs typeface="Meiryo UI" pitchFamily="50" charset="-128"/>
            </a:endParaRPr>
          </a:p>
          <a:p>
            <a:pPr fontAlgn="base">
              <a:spcBef>
                <a:spcPct val="0"/>
              </a:spcBef>
              <a:spcAft>
                <a:spcPct val="0"/>
              </a:spcAft>
            </a:pP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6356" y="13668"/>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総合区役所の位置</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2" name="ストライプ矢印 21"/>
          <p:cNvSpPr/>
          <p:nvPr/>
        </p:nvSpPr>
        <p:spPr>
          <a:xfrm rot="16200000">
            <a:off x="7065285" y="4896155"/>
            <a:ext cx="626016" cy="428010"/>
          </a:xfrm>
          <a:prstGeom prst="striped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5940152" y="3933056"/>
            <a:ext cx="360040" cy="792088"/>
          </a:xfrm>
          <a:prstGeom prst="rightArrow">
            <a:avLst>
              <a:gd name="adj1" fmla="val 50000"/>
              <a:gd name="adj2" fmla="val 77309"/>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7236296" y="4005064"/>
            <a:ext cx="360040" cy="720080"/>
          </a:xfrm>
          <a:prstGeom prst="rightArrow">
            <a:avLst>
              <a:gd name="adj1" fmla="val 50000"/>
              <a:gd name="adj2" fmla="val 77309"/>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（２）選定方法</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smtClean="0">
                <a:solidFill>
                  <a:srgbClr val="000000"/>
                </a:solidFill>
                <a:latin typeface="ＭＳ Ｐゴシック" charset="-128"/>
                <a:ea typeface="Meiryo UI" pitchFamily="50" charset="-128"/>
                <a:cs typeface="Meiryo UI" pitchFamily="50" charset="-128"/>
              </a:rPr>
              <a:t> 区割</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５</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7" name="テキスト ボックス 16"/>
          <p:cNvSpPr txBox="1"/>
          <p:nvPr/>
        </p:nvSpPr>
        <p:spPr>
          <a:xfrm>
            <a:off x="369722" y="923532"/>
            <a:ext cx="1040102" cy="307777"/>
          </a:xfrm>
          <a:prstGeom prst="rect">
            <a:avLst/>
          </a:prstGeom>
          <a:solidFill>
            <a:schemeClr val="accent6">
              <a:lumMod val="50000"/>
            </a:schemeClr>
          </a:solidFill>
          <a:ln w="25400">
            <a:noFill/>
          </a:ln>
        </p:spPr>
        <p:txBody>
          <a:bodyPr wrap="square" lIns="36000" rIns="0" rtlCol="0" anchor="ctr" anchorCtr="0">
            <a:spAutoFit/>
          </a:bodyPr>
          <a:lstStyle/>
          <a:p>
            <a:r>
              <a:rPr lang="ja-JP" altLang="en-US" sz="1400" b="1" dirty="0" smtClean="0">
                <a:solidFill>
                  <a:schemeClr val="bg1"/>
                </a:solidFill>
              </a:rPr>
              <a:t>　検討方法</a:t>
            </a:r>
            <a:endParaRPr lang="en-US" altLang="ja-JP" sz="1400" b="1" dirty="0" smtClean="0">
              <a:solidFill>
                <a:schemeClr val="bg1"/>
              </a:solidFill>
            </a:endParaRPr>
          </a:p>
        </p:txBody>
      </p:sp>
      <p:sp>
        <p:nvSpPr>
          <p:cNvPr id="19" name="テキスト ボックス 18"/>
          <p:cNvSpPr txBox="1"/>
          <p:nvPr/>
        </p:nvSpPr>
        <p:spPr>
          <a:xfrm>
            <a:off x="372614" y="1814337"/>
            <a:ext cx="1832190" cy="307777"/>
          </a:xfrm>
          <a:prstGeom prst="rect">
            <a:avLst/>
          </a:prstGeom>
          <a:solidFill>
            <a:schemeClr val="accent6">
              <a:lumMod val="50000"/>
            </a:schemeClr>
          </a:solidFill>
          <a:ln w="25400">
            <a:noFill/>
          </a:ln>
        </p:spPr>
        <p:txBody>
          <a:bodyPr wrap="square" lIns="36000" rIns="0" rtlCol="0" anchor="ctr" anchorCtr="0">
            <a:spAutoFit/>
          </a:bodyPr>
          <a:lstStyle/>
          <a:p>
            <a:r>
              <a:rPr lang="ja-JP" altLang="en-US" sz="1400" b="1" dirty="0" smtClean="0">
                <a:solidFill>
                  <a:schemeClr val="bg1"/>
                </a:solidFill>
              </a:rPr>
              <a:t>　基本とする選定条件</a:t>
            </a:r>
            <a:endParaRPr lang="en-US" altLang="ja-JP" sz="1400" b="1" dirty="0" smtClean="0">
              <a:solidFill>
                <a:schemeClr val="bg1"/>
              </a:solidFill>
            </a:endParaRPr>
          </a:p>
        </p:txBody>
      </p:sp>
      <p:sp>
        <p:nvSpPr>
          <p:cNvPr id="20" name="角丸四角形 19"/>
          <p:cNvSpPr/>
          <p:nvPr/>
        </p:nvSpPr>
        <p:spPr>
          <a:xfrm>
            <a:off x="1144216" y="5540990"/>
            <a:ext cx="6912768" cy="1228299"/>
          </a:xfrm>
          <a:prstGeom prst="round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考慮す</a:t>
            </a:r>
            <a:r>
              <a:rPr lang="ja-JP" altLang="en-US" sz="14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べき条件ごとに</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最大</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点から最小</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点と点数化し、合計得点を算出</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庁舎床面積は公有財産台帳により算出し、本庁舎及び保健福祉センターの床面積から、</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駐車場、駐輪場面積を除外した面積を算出</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不足する庁舎面積は、近隣の市有施設の活用などを考慮して検討</a:t>
            </a:r>
            <a:endParaRPr kumimoji="1" lang="ja-JP" altLang="en-US" sz="1400" dirty="0"/>
          </a:p>
        </p:txBody>
      </p:sp>
    </p:spTree>
    <p:extLst>
      <p:ext uri="{BB962C8B-B14F-4D97-AF65-F5344CB8AC3E}">
        <p14:creationId xmlns:p14="http://schemas.microsoft.com/office/powerpoint/2010/main" val="3805083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11973</TotalTime>
  <Words>1889</Words>
  <Application>Microsoft Office PowerPoint</Application>
  <PresentationFormat>画面に合わせる (4:3)</PresentationFormat>
  <Paragraphs>656</Paragraphs>
  <Slides>15</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15</vt:i4>
      </vt:variant>
    </vt:vector>
  </HeadingPairs>
  <TitlesOfParts>
    <vt:vector size="24" baseType="lpstr">
      <vt:lpstr>HGPｺﾞｼｯｸE</vt:lpstr>
      <vt:lpstr>HGP創英角ｺﾞｼｯｸUB</vt:lpstr>
      <vt:lpstr>Meiryo UI</vt:lpstr>
      <vt:lpstr>ＭＳ Ｐゴシック</vt:lpstr>
      <vt:lpstr>メイリオ</vt:lpstr>
      <vt:lpstr>Arial</vt:lpstr>
      <vt:lpstr>Calibri</vt:lpstr>
      <vt:lpstr>Wingdings</vt:lpstr>
      <vt:lpstr>Office テーマ</vt:lpstr>
      <vt:lpstr>PowerPoint プレゼンテーション</vt:lpstr>
      <vt:lpstr>≪ 資　料 ≫</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米谷 隆平</cp:lastModifiedBy>
  <cp:revision>1432</cp:revision>
  <cp:lastPrinted>2017-08-03T09:16:11Z</cp:lastPrinted>
  <dcterms:created xsi:type="dcterms:W3CDTF">2013-07-16T06:48:23Z</dcterms:created>
  <dcterms:modified xsi:type="dcterms:W3CDTF">2017-08-16T04:21:54Z</dcterms:modified>
</cp:coreProperties>
</file>