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550" r:id="rId2"/>
    <p:sldId id="677" r:id="rId3"/>
    <p:sldId id="551" r:id="rId4"/>
    <p:sldId id="643" r:id="rId5"/>
    <p:sldId id="644" r:id="rId6"/>
    <p:sldId id="657" r:id="rId7"/>
    <p:sldId id="675" r:id="rId8"/>
    <p:sldId id="671" r:id="rId9"/>
    <p:sldId id="648" r:id="rId10"/>
    <p:sldId id="649" r:id="rId11"/>
    <p:sldId id="650" r:id="rId12"/>
    <p:sldId id="652" r:id="rId13"/>
    <p:sldId id="577" r:id="rId14"/>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D94409"/>
    <a:srgbClr val="E2AC00"/>
    <a:srgbClr val="ABDB77"/>
    <a:srgbClr val="00863D"/>
    <a:srgbClr val="FCF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784" autoAdjust="0"/>
  </p:normalViewPr>
  <p:slideViewPr>
    <p:cSldViewPr>
      <p:cViewPr varScale="1">
        <p:scale>
          <a:sx n="74" d="100"/>
          <a:sy n="74" d="100"/>
        </p:scale>
        <p:origin x="15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8E78D2AD-729E-4B99-8813-6347DA69176D}" type="datetimeFigureOut">
              <a:rPr kumimoji="1" lang="ja-JP" altLang="en-US" smtClean="0"/>
              <a:pPr/>
              <a:t>2017/8/16</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67167FC1-3C11-4F7E-8745-C8D6649089A3}" type="slidenum">
              <a:rPr kumimoji="1" lang="ja-JP" altLang="en-US" smtClean="0"/>
              <a:pPr/>
              <a:t>‹#›</a:t>
            </a:fld>
            <a:endParaRPr kumimoji="1" lang="ja-JP" altLang="en-US"/>
          </a:p>
        </p:txBody>
      </p:sp>
    </p:spTree>
    <p:extLst>
      <p:ext uri="{BB962C8B-B14F-4D97-AF65-F5344CB8AC3E}">
        <p14:creationId xmlns:p14="http://schemas.microsoft.com/office/powerpoint/2010/main" val="1784522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2017/8/16</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76153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52809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xfrm>
            <a:off x="3270250" y="511175"/>
            <a:ext cx="3402013" cy="2551113"/>
          </a:xfrm>
          <a:noFill/>
          <a:ln>
            <a:solidFill>
              <a:srgbClr val="000000"/>
            </a:solidFill>
            <a:miter lim="800000"/>
            <a:headEnd/>
            <a:tailEnd/>
          </a:ln>
        </p:spPr>
      </p:sp>
      <p:sp>
        <p:nvSpPr>
          <p:cNvPr id="22530" name="Rectangle 3"/>
          <p:cNvSpPr>
            <a:spLocks noGrp="1" noChangeArrowheads="1"/>
          </p:cNvSpPr>
          <p:nvPr>
            <p:ph type="body" idx="1"/>
          </p:nvPr>
        </p:nvSpPr>
        <p:spPr bwMode="auto">
          <a:noFill/>
        </p:spPr>
        <p:txBody>
          <a:bodyPr wrap="square" lIns="91429" tIns="45714" rIns="91429" bIns="45714" numCol="1" anchor="t" anchorCtr="0" compatLnSpc="1">
            <a:prstTxWarp prst="textNoShape">
              <a:avLst/>
            </a:prstTxWarp>
          </a:bodyPr>
          <a:lstStyle/>
          <a:p>
            <a:pPr>
              <a:spcBef>
                <a:spcPct val="0"/>
              </a:spcBef>
            </a:pPr>
            <a:endParaRPr lang="ja-JP" altLang="ja-JP" smtClean="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579733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780928"/>
            <a:ext cx="9144000"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latin typeface="メイリオ" pitchFamily="50" charset="-128"/>
                <a:ea typeface="メイリオ" pitchFamily="50" charset="-128"/>
                <a:cs typeface="メイリオ" pitchFamily="50" charset="-128"/>
              </a:rPr>
              <a:t>　　　　　　</a:t>
            </a:r>
            <a:r>
              <a:rPr lang="ja-JP" altLang="en-US" sz="4000" dirty="0" smtClean="0">
                <a:solidFill>
                  <a:srgbClr val="FF0000"/>
                </a:solidFill>
                <a:latin typeface="メイリオ" pitchFamily="50" charset="-128"/>
                <a:ea typeface="メイリオ" pitchFamily="50" charset="-128"/>
                <a:cs typeface="メイリオ" pitchFamily="50" charset="-128"/>
              </a:rPr>
              <a:t>　　　　　</a:t>
            </a:r>
            <a:r>
              <a:rPr lang="ja-JP" altLang="en-US" sz="4000" dirty="0" smtClean="0">
                <a:solidFill>
                  <a:prstClr val="black"/>
                </a:solidFill>
                <a:latin typeface="メイリオ" pitchFamily="50" charset="-128"/>
                <a:ea typeface="メイリオ" pitchFamily="50" charset="-128"/>
                <a:cs typeface="メイリオ" pitchFamily="50" charset="-128"/>
              </a:rPr>
              <a:t>　　　　　　　</a:t>
            </a:r>
            <a:r>
              <a:rPr lang="en-US" altLang="ja-JP" sz="3600" dirty="0" smtClean="0">
                <a:solidFill>
                  <a:prstClr val="black"/>
                </a:solidFill>
                <a:latin typeface="メイリオ" pitchFamily="50" charset="-128"/>
                <a:ea typeface="メイリオ" pitchFamily="50" charset="-128"/>
                <a:cs typeface="メイリオ" pitchFamily="50" charset="-128"/>
              </a:rPr>
              <a:t/>
            </a:r>
            <a:br>
              <a:rPr lang="en-US" altLang="ja-JP" sz="3600" dirty="0" smtClean="0">
                <a:solidFill>
                  <a:prstClr val="black"/>
                </a:solidFill>
                <a:latin typeface="メイリオ" pitchFamily="50" charset="-128"/>
                <a:ea typeface="メイリオ" pitchFamily="50" charset="-128"/>
                <a:cs typeface="メイリオ" pitchFamily="50" charset="-128"/>
              </a:rPr>
            </a:br>
            <a:r>
              <a:rPr lang="ja-JP" altLang="en-US" sz="3600" dirty="0" smtClean="0">
                <a:solidFill>
                  <a:prstClr val="black"/>
                </a:solidFill>
                <a:latin typeface="メイリオ" pitchFamily="50" charset="-128"/>
                <a:ea typeface="メイリオ" pitchFamily="50" charset="-128"/>
                <a:cs typeface="メイリオ" pitchFamily="50" charset="-128"/>
              </a:rPr>
              <a:t>　</a:t>
            </a:r>
            <a:endParaRPr lang="en-US" altLang="ja-JP" sz="3600" dirty="0" smtClean="0">
              <a:solidFill>
                <a:prstClr val="black"/>
              </a:solidFill>
              <a:latin typeface="メイリオ" pitchFamily="50" charset="-128"/>
              <a:ea typeface="メイリオ" pitchFamily="50" charset="-128"/>
              <a:cs typeface="メイリオ" pitchFamily="50" charset="-128"/>
            </a:endParaRPr>
          </a:p>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ja-JP" altLang="en-US" sz="3600" dirty="0" smtClean="0">
                <a:solidFill>
                  <a:prstClr val="black"/>
                </a:solidFill>
                <a:latin typeface="メイリオ" pitchFamily="50" charset="-128"/>
                <a:ea typeface="メイリオ" pitchFamily="50" charset="-128"/>
                <a:cs typeface="メイリオ" pitchFamily="50" charset="-128"/>
              </a:rPr>
              <a:t>総合区素案</a:t>
            </a:r>
            <a:r>
              <a:rPr lang="en-US" altLang="ja-JP" sz="3600" dirty="0" smtClean="0">
                <a:solidFill>
                  <a:prstClr val="black"/>
                </a:solidFill>
                <a:latin typeface="メイリオ" pitchFamily="50" charset="-128"/>
                <a:ea typeface="メイリオ" pitchFamily="50" charset="-128"/>
                <a:cs typeface="メイリオ" pitchFamily="50" charset="-128"/>
              </a:rPr>
              <a:t>》</a:t>
            </a:r>
          </a:p>
          <a:p>
            <a:pPr>
              <a:defRPr/>
            </a:pPr>
            <a:endParaRPr lang="en-US" altLang="ja-JP" sz="3600" dirty="0" smtClean="0">
              <a:solidFill>
                <a:prstClr val="black"/>
              </a:solidFill>
              <a:latin typeface="メイリオ" pitchFamily="50" charset="-128"/>
              <a:ea typeface="メイリオ" pitchFamily="50" charset="-128"/>
              <a:cs typeface="メイリオ" pitchFamily="50" charset="-128"/>
            </a:endParaRPr>
          </a:p>
          <a:p>
            <a:pPr algn="l">
              <a:defRPr/>
            </a:pPr>
            <a:r>
              <a:rPr lang="ja-JP" altLang="en-US" sz="2600" dirty="0" smtClean="0">
                <a:solidFill>
                  <a:prstClr val="black"/>
                </a:solidFill>
                <a:latin typeface="メイリオ" pitchFamily="50" charset="-128"/>
                <a:ea typeface="メイリオ" pitchFamily="50" charset="-128"/>
                <a:cs typeface="メイリオ" pitchFamily="50" charset="-128"/>
              </a:rPr>
              <a:t>　　　　　</a:t>
            </a:r>
            <a:endParaRPr lang="ja-JP" altLang="en-US" sz="2600" dirty="0">
              <a:solidFill>
                <a:prstClr val="black"/>
              </a:solidFill>
              <a:latin typeface="メイリオ" pitchFamily="50" charset="-128"/>
              <a:ea typeface="メイリオ" pitchFamily="50" charset="-128"/>
              <a:cs typeface="メイリオ" pitchFamily="50" charset="-128"/>
            </a:endParaRPr>
          </a:p>
        </p:txBody>
      </p:sp>
      <p:sp>
        <p:nvSpPr>
          <p:cNvPr id="6" name="サブタイトル 2"/>
          <p:cNvSpPr txBox="1">
            <a:spLocks/>
          </p:cNvSpPr>
          <p:nvPr/>
        </p:nvSpPr>
        <p:spPr>
          <a:xfrm>
            <a:off x="0" y="5076825"/>
            <a:ext cx="9144000" cy="1203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r>
              <a:rPr lang="ja-JP" altLang="en-US" sz="2800" dirty="0" smtClean="0">
                <a:solidFill>
                  <a:prstClr val="black"/>
                </a:solidFill>
                <a:latin typeface="メイリオ" pitchFamily="50" charset="-128"/>
                <a:ea typeface="メイリオ" pitchFamily="50" charset="-128"/>
                <a:cs typeface="メイリオ" pitchFamily="50" charset="-128"/>
              </a:rPr>
              <a:t>平成</a:t>
            </a:r>
            <a:r>
              <a:rPr lang="en-US" altLang="ja-JP" sz="2800" dirty="0" smtClean="0">
                <a:solidFill>
                  <a:prstClr val="black"/>
                </a:solidFill>
                <a:latin typeface="メイリオ" pitchFamily="50" charset="-128"/>
                <a:ea typeface="メイリオ" pitchFamily="50" charset="-128"/>
                <a:cs typeface="メイリオ" pitchFamily="50" charset="-128"/>
              </a:rPr>
              <a:t>29</a:t>
            </a:r>
            <a:r>
              <a:rPr lang="ja-JP" altLang="en-US" sz="2800" dirty="0" smtClean="0">
                <a:solidFill>
                  <a:prstClr val="black"/>
                </a:solidFill>
                <a:latin typeface="メイリオ" pitchFamily="50" charset="-128"/>
                <a:ea typeface="メイリオ" pitchFamily="50" charset="-128"/>
                <a:cs typeface="メイリオ" pitchFamily="50" charset="-128"/>
              </a:rPr>
              <a:t>年８月</a:t>
            </a:r>
            <a:r>
              <a:rPr lang="en-US" altLang="ja-JP" sz="2800" smtClean="0">
                <a:solidFill>
                  <a:prstClr val="black"/>
                </a:solidFill>
                <a:latin typeface="メイリオ" pitchFamily="50" charset="-128"/>
                <a:ea typeface="メイリオ" pitchFamily="50" charset="-128"/>
                <a:cs typeface="メイリオ" pitchFamily="50" charset="-128"/>
              </a:rPr>
              <a:t>10</a:t>
            </a:r>
            <a:r>
              <a:rPr lang="ja-JP" altLang="en-US" sz="2800" smtClean="0">
                <a:solidFill>
                  <a:prstClr val="black"/>
                </a:solidFill>
                <a:latin typeface="メイリオ" pitchFamily="50" charset="-128"/>
                <a:ea typeface="メイリオ" pitchFamily="50" charset="-128"/>
                <a:cs typeface="メイリオ" pitchFamily="50" charset="-128"/>
              </a:rPr>
              <a:t>日</a:t>
            </a:r>
            <a:endParaRPr lang="en-US" altLang="ja-JP" sz="2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endParaRPr lang="en-US" altLang="ja-JP" sz="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r>
              <a:rPr lang="ja-JP" altLang="en-US" sz="2400" dirty="0" smtClean="0">
                <a:solidFill>
                  <a:prstClr val="black"/>
                </a:solidFill>
                <a:latin typeface="メイリオ" pitchFamily="50" charset="-128"/>
                <a:ea typeface="メイリオ" pitchFamily="50" charset="-128"/>
                <a:cs typeface="メイリオ" pitchFamily="50" charset="-128"/>
              </a:rPr>
              <a:t>副首都推進局</a:t>
            </a:r>
            <a:endParaRPr lang="en-US" altLang="ja-JP" sz="2400" dirty="0" smtClean="0">
              <a:solidFill>
                <a:prstClr val="black"/>
              </a:solidFill>
              <a:latin typeface="メイリオ" pitchFamily="50" charset="-128"/>
              <a:ea typeface="メイリオ" pitchFamily="50" charset="-128"/>
              <a:cs typeface="メイリオ" pitchFamily="50" charset="-128"/>
            </a:endParaRPr>
          </a:p>
        </p:txBody>
      </p:sp>
      <p:sp>
        <p:nvSpPr>
          <p:cNvPr id="5" name="タイトル 1"/>
          <p:cNvSpPr txBox="1">
            <a:spLocks/>
          </p:cNvSpPr>
          <p:nvPr/>
        </p:nvSpPr>
        <p:spPr>
          <a:xfrm>
            <a:off x="-4068" y="2098415"/>
            <a:ext cx="9144000" cy="98042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defRPr/>
            </a:pPr>
            <a:r>
              <a:rPr lang="ja-JP" altLang="en-US" sz="3800" dirty="0" smtClean="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78131" y="3413384"/>
            <a:ext cx="4608000" cy="30829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69236" y="1204629"/>
            <a:ext cx="4607480" cy="174328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2"/>
          <p:cNvSpPr txBox="1">
            <a:spLocks/>
          </p:cNvSpPr>
          <p:nvPr/>
        </p:nvSpPr>
        <p:spPr>
          <a:xfrm>
            <a:off x="7032206" y="39539"/>
            <a:ext cx="212511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2400" kern="0" noProof="0" dirty="0">
                <a:solidFill>
                  <a:sysClr val="windowText" lastClr="000000"/>
                </a:solidFill>
                <a:latin typeface="HGPｺﾞｼｯｸE" pitchFamily="50" charset="-128"/>
                <a:ea typeface="HGPｺﾞｼｯｸE" pitchFamily="50" charset="-128"/>
              </a:rPr>
              <a:t>５</a:t>
            </a:r>
            <a:endParaRPr lang="en-US" altLang="ja-JP" sz="2400" kern="0" noProof="0" dirty="0" smtClean="0">
              <a:solidFill>
                <a:sysClr val="windowText" lastClr="000000"/>
              </a:solidFill>
              <a:latin typeface="HGPｺﾞｼｯｸE" pitchFamily="50" charset="-128"/>
              <a:ea typeface="HGPｺﾞｼｯｸE" pitchFamily="50" charset="-128"/>
            </a:endParaRPr>
          </a:p>
        </p:txBody>
      </p:sp>
      <p:sp>
        <p:nvSpPr>
          <p:cNvPr id="15" name="角丸四角形 14"/>
          <p:cNvSpPr/>
          <p:nvPr/>
        </p:nvSpPr>
        <p:spPr>
          <a:xfrm>
            <a:off x="42360" y="1023674"/>
            <a:ext cx="2274719"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総合区政会議</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3" name="テキスト ボックス 2"/>
          <p:cNvSpPr txBox="1"/>
          <p:nvPr/>
        </p:nvSpPr>
        <p:spPr>
          <a:xfrm>
            <a:off x="169236" y="1479252"/>
            <a:ext cx="4607480" cy="1272143"/>
          </a:xfrm>
          <a:prstGeom prst="rect">
            <a:avLst/>
          </a:prstGeom>
          <a:noFill/>
        </p:spPr>
        <p:txBody>
          <a:bodyPr wrap="square" rtlCol="0">
            <a:spAutoFit/>
          </a:bodyPr>
          <a:lstStyle/>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総合区域内の施策及び事業について、その立案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段階より、住民が意見を述べ、区政運営に反映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する仕組みとして、現在の区政会議と同様に大阪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市独自の条例に基づく、総合区政会議を設置</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16"/>
          <p:cNvSpPr/>
          <p:nvPr/>
        </p:nvSpPr>
        <p:spPr>
          <a:xfrm>
            <a:off x="61733" y="3204782"/>
            <a:ext cx="3430148" cy="410531"/>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地域自治区・地域協議会</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4" name="テキスト ボックス 23"/>
          <p:cNvSpPr txBox="1"/>
          <p:nvPr/>
        </p:nvSpPr>
        <p:spPr>
          <a:xfrm>
            <a:off x="194994" y="3799237"/>
            <a:ext cx="4607480" cy="977191"/>
          </a:xfrm>
          <a:prstGeom prst="rect">
            <a:avLst/>
          </a:prstGeom>
          <a:noFill/>
        </p:spPr>
        <p:txBody>
          <a:bodyPr wrap="square" rtlCol="0">
            <a:spAutoFit/>
          </a:bodyPr>
          <a:lstStyle/>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地域コミュニティを維持し、住民の多様な意見を</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市政・区政に反映するため、現在の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区単位で、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地域自治区を設置し、地域協議会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置く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84478" y="4863975"/>
            <a:ext cx="4608000" cy="1567096"/>
          </a:xfrm>
          <a:prstGeom prst="rect">
            <a:avLst/>
          </a:prstGeom>
          <a:noFill/>
        </p:spPr>
        <p:txBody>
          <a:bodyPr wrap="square" rtlCol="0">
            <a:spAutoFit/>
          </a:bodyPr>
          <a:lstStyle/>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地域協議会は、地域自治区の事務など</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市長・総合区長等の諮問を受けて、あるいは地域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協議会として自ら意見を述べることができる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その場合、市長・総合区長等は必要に応じて、適</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切な措置を講ずる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4990862" y="1118727"/>
            <a:ext cx="4104455" cy="307777"/>
          </a:xfrm>
          <a:prstGeom prst="rect">
            <a:avLst/>
          </a:prstGeom>
          <a:noFill/>
          <a:ln>
            <a:solidFill>
              <a:schemeClr val="tx1"/>
            </a:solidFill>
          </a:ln>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市長・総合区長・総合区政会議・地域協議会の関係</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4907691" y="1379524"/>
            <a:ext cx="4072197" cy="5144107"/>
            <a:chOff x="4882054" y="1145752"/>
            <a:chExt cx="4072197" cy="5144107"/>
          </a:xfrm>
        </p:grpSpPr>
        <p:sp>
          <p:nvSpPr>
            <p:cNvPr id="84" name="正方形/長方形 83"/>
            <p:cNvSpPr/>
            <p:nvPr/>
          </p:nvSpPr>
          <p:spPr>
            <a:xfrm>
              <a:off x="7447620" y="3161479"/>
              <a:ext cx="1486484" cy="32178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総合区政会議</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5698491" y="3161479"/>
              <a:ext cx="1035914" cy="32178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総合区長</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109" name="円/楕円 108"/>
            <p:cNvSpPr/>
            <p:nvPr/>
          </p:nvSpPr>
          <p:spPr>
            <a:xfrm>
              <a:off x="7034932" y="529565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円/楕円 107"/>
            <p:cNvSpPr/>
            <p:nvPr/>
          </p:nvSpPr>
          <p:spPr>
            <a:xfrm>
              <a:off x="5076056" y="529565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5829545" y="1564569"/>
              <a:ext cx="914400" cy="812800"/>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itchFamily="50" charset="-128"/>
                <a:ea typeface="Meiryo UI" pitchFamily="50" charset="-128"/>
                <a:cs typeface="Meiryo UI" pitchFamily="50" charset="-128"/>
              </a:endParaRPr>
            </a:p>
          </p:txBody>
        </p:sp>
        <p:grpSp>
          <p:nvGrpSpPr>
            <p:cNvPr id="27" name="グループ化 26"/>
            <p:cNvGrpSpPr/>
            <p:nvPr/>
          </p:nvGrpSpPr>
          <p:grpSpPr>
            <a:xfrm>
              <a:off x="5931145" y="1525353"/>
              <a:ext cx="693869" cy="816363"/>
              <a:chOff x="1764847" y="1268760"/>
              <a:chExt cx="501737" cy="521814"/>
            </a:xfrm>
          </p:grpSpPr>
          <p:sp>
            <p:nvSpPr>
              <p:cNvPr id="28" name="二等辺三角形 2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p:cNvSpPr/>
            <p:nvPr/>
          </p:nvSpPr>
          <p:spPr>
            <a:xfrm>
              <a:off x="5854899" y="1145752"/>
              <a:ext cx="86409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itchFamily="50" charset="-128"/>
                  <a:ea typeface="Meiryo UI" pitchFamily="50" charset="-128"/>
                  <a:cs typeface="Meiryo UI" pitchFamily="50" charset="-128"/>
                </a:rPr>
                <a:t>市長</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31" name="円/楕円 30"/>
            <p:cNvSpPr/>
            <p:nvPr/>
          </p:nvSpPr>
          <p:spPr>
            <a:xfrm>
              <a:off x="7410983" y="3483429"/>
              <a:ext cx="1536774" cy="92534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43"/>
            <p:cNvGrpSpPr/>
            <p:nvPr/>
          </p:nvGrpSpPr>
          <p:grpSpPr>
            <a:xfrm>
              <a:off x="7482991" y="3522707"/>
              <a:ext cx="1471260" cy="850800"/>
              <a:chOff x="4756906" y="1206315"/>
              <a:chExt cx="2372787" cy="1148716"/>
            </a:xfrm>
          </p:grpSpPr>
          <p:grpSp>
            <p:nvGrpSpPr>
              <p:cNvPr id="33" name="グループ化 61"/>
              <p:cNvGrpSpPr/>
              <p:nvPr/>
            </p:nvGrpSpPr>
            <p:grpSpPr>
              <a:xfrm>
                <a:off x="4756906" y="1206315"/>
                <a:ext cx="790929" cy="881854"/>
                <a:chOff x="1764847" y="1268760"/>
                <a:chExt cx="501737" cy="521814"/>
              </a:xfrm>
            </p:grpSpPr>
            <p:sp>
              <p:nvSpPr>
                <p:cNvPr id="46" name="二等辺三角形 4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62"/>
              <p:cNvGrpSpPr/>
              <p:nvPr/>
            </p:nvGrpSpPr>
            <p:grpSpPr>
              <a:xfrm>
                <a:off x="6338764" y="1206315"/>
                <a:ext cx="790929" cy="881854"/>
                <a:chOff x="1764847" y="1268760"/>
                <a:chExt cx="501737" cy="521814"/>
              </a:xfrm>
            </p:grpSpPr>
            <p:sp>
              <p:nvSpPr>
                <p:cNvPr id="44" name="二等辺三角形 4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63"/>
              <p:cNvGrpSpPr/>
              <p:nvPr/>
            </p:nvGrpSpPr>
            <p:grpSpPr>
              <a:xfrm>
                <a:off x="5547835" y="1229793"/>
                <a:ext cx="790929" cy="881854"/>
                <a:chOff x="1764847" y="1268760"/>
                <a:chExt cx="501737" cy="521814"/>
              </a:xfrm>
            </p:grpSpPr>
            <p:sp>
              <p:nvSpPr>
                <p:cNvPr id="42" name="二等辺三角形 4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64"/>
              <p:cNvGrpSpPr/>
              <p:nvPr/>
            </p:nvGrpSpPr>
            <p:grpSpPr>
              <a:xfrm>
                <a:off x="5938993" y="1473177"/>
                <a:ext cx="790929" cy="881854"/>
                <a:chOff x="1764847" y="1268760"/>
                <a:chExt cx="501737" cy="521814"/>
              </a:xfrm>
            </p:grpSpPr>
            <p:sp>
              <p:nvSpPr>
                <p:cNvPr id="40" name="二等辺三角形 3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65"/>
              <p:cNvGrpSpPr/>
              <p:nvPr/>
            </p:nvGrpSpPr>
            <p:grpSpPr>
              <a:xfrm>
                <a:off x="5148064" y="1458044"/>
                <a:ext cx="790929" cy="881854"/>
                <a:chOff x="1764847" y="1268760"/>
                <a:chExt cx="501737" cy="521814"/>
              </a:xfrm>
            </p:grpSpPr>
            <p:sp>
              <p:nvSpPr>
                <p:cNvPr id="38" name="二等辺三角形 3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9" name="円/楕円 48"/>
            <p:cNvSpPr/>
            <p:nvPr/>
          </p:nvSpPr>
          <p:spPr>
            <a:xfrm>
              <a:off x="5789351" y="3501887"/>
              <a:ext cx="914400" cy="8128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itchFamily="50" charset="-128"/>
                <a:ea typeface="Meiryo UI" pitchFamily="50" charset="-128"/>
                <a:cs typeface="Meiryo UI" pitchFamily="50" charset="-128"/>
              </a:endParaRPr>
            </a:p>
          </p:txBody>
        </p:sp>
        <p:cxnSp>
          <p:nvCxnSpPr>
            <p:cNvPr id="55" name="直線矢印コネクタ 54"/>
            <p:cNvCxnSpPr/>
            <p:nvPr/>
          </p:nvCxnSpPr>
          <p:spPr>
            <a:xfrm>
              <a:off x="5223722" y="2208043"/>
              <a:ext cx="1" cy="2664296"/>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H="1">
              <a:off x="6762239" y="3860103"/>
              <a:ext cx="618073" cy="0"/>
            </a:xfrm>
            <a:prstGeom prst="straightConnector1">
              <a:avLst/>
            </a:prstGeom>
            <a:ln w="38100">
              <a:solidFill>
                <a:schemeClr val="tx1"/>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5002064" y="5012230"/>
              <a:ext cx="1658168" cy="36098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smtClean="0"/>
                <a:t>○○</a:t>
              </a:r>
              <a:r>
                <a:rPr kumimoji="1" lang="ja-JP" altLang="en-US" sz="1200" dirty="0" smtClean="0"/>
                <a:t>地域協議会</a:t>
              </a:r>
              <a:endParaRPr kumimoji="1" lang="ja-JP" altLang="en-US" sz="1200" dirty="0"/>
            </a:p>
          </p:txBody>
        </p:sp>
        <p:cxnSp>
          <p:nvCxnSpPr>
            <p:cNvPr id="62" name="直線矢印コネクタ 61"/>
            <p:cNvCxnSpPr/>
            <p:nvPr/>
          </p:nvCxnSpPr>
          <p:spPr>
            <a:xfrm flipH="1">
              <a:off x="5206232" y="2218049"/>
              <a:ext cx="589904" cy="0"/>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5206232" y="3860102"/>
              <a:ext cx="515912" cy="0"/>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7812360" y="4580182"/>
              <a:ext cx="0" cy="292157"/>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a:off x="5206233" y="4580182"/>
              <a:ext cx="2616967" cy="0"/>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8" name="上下矢印 77"/>
            <p:cNvSpPr/>
            <p:nvPr/>
          </p:nvSpPr>
          <p:spPr>
            <a:xfrm>
              <a:off x="6010930" y="2458731"/>
              <a:ext cx="576065" cy="678169"/>
            </a:xfrm>
            <a:prstGeom prst="upDownArrow">
              <a:avLst>
                <a:gd name="adj1" fmla="val 50000"/>
                <a:gd name="adj2" fmla="val 2354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5558801" y="2628010"/>
              <a:ext cx="160515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地域情報の共有</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82" name="正方形/長方形 81"/>
            <p:cNvSpPr/>
            <p:nvPr/>
          </p:nvSpPr>
          <p:spPr>
            <a:xfrm>
              <a:off x="4882054" y="2784106"/>
              <a:ext cx="348581" cy="1324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諮問答申・建議</a:t>
              </a:r>
              <a:endParaRPr kumimoji="1" lang="ja-JP" altLang="en-US" sz="1200" dirty="0">
                <a:solidFill>
                  <a:schemeClr val="tx1"/>
                </a:solidFill>
                <a:latin typeface="Meiryo UI" pitchFamily="50" charset="-128"/>
                <a:ea typeface="Meiryo UI" pitchFamily="50" charset="-128"/>
                <a:cs typeface="Meiryo UI" pitchFamily="50" charset="-128"/>
              </a:endParaRPr>
            </a:p>
          </p:txBody>
        </p:sp>
        <p:grpSp>
          <p:nvGrpSpPr>
            <p:cNvPr id="50" name="グループ化 49"/>
            <p:cNvGrpSpPr/>
            <p:nvPr/>
          </p:nvGrpSpPr>
          <p:grpSpPr>
            <a:xfrm>
              <a:off x="5890951" y="3490325"/>
              <a:ext cx="693869" cy="816363"/>
              <a:chOff x="1764847" y="1268760"/>
              <a:chExt cx="501737" cy="521814"/>
            </a:xfrm>
          </p:grpSpPr>
          <p:sp>
            <p:nvSpPr>
              <p:cNvPr id="51" name="二等辺三角形 50"/>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正方形/長方形 86"/>
            <p:cNvSpPr/>
            <p:nvPr/>
          </p:nvSpPr>
          <p:spPr>
            <a:xfrm>
              <a:off x="6627416" y="3957713"/>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意見</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grpSp>
          <p:nvGrpSpPr>
            <p:cNvPr id="91" name="グループ化 43"/>
            <p:cNvGrpSpPr/>
            <p:nvPr/>
          </p:nvGrpSpPr>
          <p:grpSpPr>
            <a:xfrm>
              <a:off x="5076056" y="5367660"/>
              <a:ext cx="1471260" cy="850800"/>
              <a:chOff x="4756906" y="1206315"/>
              <a:chExt cx="2372787" cy="1148716"/>
            </a:xfrm>
          </p:grpSpPr>
          <p:grpSp>
            <p:nvGrpSpPr>
              <p:cNvPr id="92" name="グループ化 61"/>
              <p:cNvGrpSpPr/>
              <p:nvPr/>
            </p:nvGrpSpPr>
            <p:grpSpPr>
              <a:xfrm>
                <a:off x="4756906" y="1206315"/>
                <a:ext cx="790929" cy="881854"/>
                <a:chOff x="1764847" y="1268760"/>
                <a:chExt cx="501737" cy="521814"/>
              </a:xfrm>
            </p:grpSpPr>
            <p:sp>
              <p:nvSpPr>
                <p:cNvPr id="105" name="二等辺三角形 104"/>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円/楕円 105"/>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62"/>
              <p:cNvGrpSpPr/>
              <p:nvPr/>
            </p:nvGrpSpPr>
            <p:grpSpPr>
              <a:xfrm>
                <a:off x="6338764" y="1206315"/>
                <a:ext cx="790929" cy="881854"/>
                <a:chOff x="1764847" y="1268760"/>
                <a:chExt cx="501737" cy="521814"/>
              </a:xfrm>
            </p:grpSpPr>
            <p:sp>
              <p:nvSpPr>
                <p:cNvPr id="103" name="二等辺三角形 102"/>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楕円 103"/>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4" name="グループ化 63"/>
              <p:cNvGrpSpPr/>
              <p:nvPr/>
            </p:nvGrpSpPr>
            <p:grpSpPr>
              <a:xfrm>
                <a:off x="5547835" y="1229793"/>
                <a:ext cx="790929" cy="881854"/>
                <a:chOff x="1764847" y="1268760"/>
                <a:chExt cx="501737" cy="521814"/>
              </a:xfrm>
            </p:grpSpPr>
            <p:sp>
              <p:nvSpPr>
                <p:cNvPr id="101" name="二等辺三角形 100"/>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5" name="グループ化 64"/>
              <p:cNvGrpSpPr/>
              <p:nvPr/>
            </p:nvGrpSpPr>
            <p:grpSpPr>
              <a:xfrm>
                <a:off x="5938993" y="1473177"/>
                <a:ext cx="790929" cy="881854"/>
                <a:chOff x="1764847" y="1268760"/>
                <a:chExt cx="501737" cy="521814"/>
              </a:xfrm>
            </p:grpSpPr>
            <p:sp>
              <p:nvSpPr>
                <p:cNvPr id="99" name="二等辺三角形 98"/>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6" name="グループ化 65"/>
              <p:cNvGrpSpPr/>
              <p:nvPr/>
            </p:nvGrpSpPr>
            <p:grpSpPr>
              <a:xfrm>
                <a:off x="5148064" y="1458044"/>
                <a:ext cx="790929" cy="881854"/>
                <a:chOff x="1764847" y="1268760"/>
                <a:chExt cx="501737" cy="521814"/>
              </a:xfrm>
            </p:grpSpPr>
            <p:sp>
              <p:nvSpPr>
                <p:cNvPr id="97" name="二等辺三角形 96"/>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円/楕円 97"/>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07" name="正方形/長方形 106"/>
            <p:cNvSpPr/>
            <p:nvPr/>
          </p:nvSpPr>
          <p:spPr>
            <a:xfrm>
              <a:off x="6950348" y="5012230"/>
              <a:ext cx="1658168" cy="36098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smtClean="0"/>
                <a:t>△△</a:t>
              </a:r>
              <a:r>
                <a:rPr kumimoji="1" lang="ja-JP" altLang="en-US" sz="1200" dirty="0" smtClean="0"/>
                <a:t>地域協議会</a:t>
              </a:r>
              <a:endParaRPr kumimoji="1" lang="ja-JP" altLang="en-US" sz="1200" dirty="0"/>
            </a:p>
          </p:txBody>
        </p:sp>
        <p:grpSp>
          <p:nvGrpSpPr>
            <p:cNvPr id="110" name="グループ化 43"/>
            <p:cNvGrpSpPr/>
            <p:nvPr/>
          </p:nvGrpSpPr>
          <p:grpSpPr>
            <a:xfrm>
              <a:off x="7034932" y="5367660"/>
              <a:ext cx="1471260" cy="850800"/>
              <a:chOff x="4756906" y="1206315"/>
              <a:chExt cx="2372787" cy="1148716"/>
            </a:xfrm>
          </p:grpSpPr>
          <p:grpSp>
            <p:nvGrpSpPr>
              <p:cNvPr id="111" name="グループ化 61"/>
              <p:cNvGrpSpPr/>
              <p:nvPr/>
            </p:nvGrpSpPr>
            <p:grpSpPr>
              <a:xfrm>
                <a:off x="4756906" y="1206315"/>
                <a:ext cx="790929" cy="881854"/>
                <a:chOff x="1764847" y="1268760"/>
                <a:chExt cx="501737" cy="521814"/>
              </a:xfrm>
            </p:grpSpPr>
            <p:sp>
              <p:nvSpPr>
                <p:cNvPr id="124" name="二等辺三角形 12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円/楕円 12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2" name="グループ化 62"/>
              <p:cNvGrpSpPr/>
              <p:nvPr/>
            </p:nvGrpSpPr>
            <p:grpSpPr>
              <a:xfrm>
                <a:off x="6338764" y="1206315"/>
                <a:ext cx="790929" cy="881854"/>
                <a:chOff x="1764847" y="1268760"/>
                <a:chExt cx="501737" cy="521814"/>
              </a:xfrm>
            </p:grpSpPr>
            <p:sp>
              <p:nvSpPr>
                <p:cNvPr id="122" name="二等辺三角形 12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円/楕円 12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3" name="グループ化 63"/>
              <p:cNvGrpSpPr/>
              <p:nvPr/>
            </p:nvGrpSpPr>
            <p:grpSpPr>
              <a:xfrm>
                <a:off x="5547835" y="1229793"/>
                <a:ext cx="790929" cy="881854"/>
                <a:chOff x="1764847" y="1268760"/>
                <a:chExt cx="501737" cy="521814"/>
              </a:xfrm>
            </p:grpSpPr>
            <p:sp>
              <p:nvSpPr>
                <p:cNvPr id="120" name="二等辺三角形 11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円/楕円 12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4" name="グループ化 64"/>
              <p:cNvGrpSpPr/>
              <p:nvPr/>
            </p:nvGrpSpPr>
            <p:grpSpPr>
              <a:xfrm>
                <a:off x="5938993" y="1473177"/>
                <a:ext cx="790929" cy="881854"/>
                <a:chOff x="1764847" y="1268760"/>
                <a:chExt cx="501737" cy="521814"/>
              </a:xfrm>
            </p:grpSpPr>
            <p:sp>
              <p:nvSpPr>
                <p:cNvPr id="118" name="二等辺三角形 11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円/楕円 11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5" name="グループ化 65"/>
              <p:cNvGrpSpPr/>
              <p:nvPr/>
            </p:nvGrpSpPr>
            <p:grpSpPr>
              <a:xfrm>
                <a:off x="5148064" y="1458044"/>
                <a:ext cx="790929" cy="881854"/>
                <a:chOff x="1764847" y="1268760"/>
                <a:chExt cx="501737" cy="521814"/>
              </a:xfrm>
            </p:grpSpPr>
            <p:sp>
              <p:nvSpPr>
                <p:cNvPr id="116" name="二等辺三角形 11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90" name="テキスト ボックス 89"/>
          <p:cNvSpPr txBox="1"/>
          <p:nvPr/>
        </p:nvSpPr>
        <p:spPr>
          <a:xfrm>
            <a:off x="-121196" y="476672"/>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（５）住民意見を反映するための仕組みの構築</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７</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524278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179513" y="4101855"/>
            <a:ext cx="8820000" cy="2412000"/>
          </a:xfrm>
          <a:prstGeom prst="roundRect">
            <a:avLst>
              <a:gd name="adj" fmla="val 0"/>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itchFamily="50" charset="-128"/>
                <a:ea typeface="Meiryo UI" pitchFamily="50" charset="-128"/>
                <a:cs typeface="Meiryo UI" pitchFamily="50" charset="-128"/>
              </a:rPr>
              <a:t>市長は市全体の視点からの政策・経営や重要な課題に集中して取り組む</a:t>
            </a:r>
          </a:p>
          <a:p>
            <a:pPr>
              <a:lnSpc>
                <a:spcPts val="9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副首都として求められる都市機能の強化や、二重行政の抑止・解消に関して、引き続き、</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zh-TW"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推進本部会議（指定都市都道府県調整会議</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において協議・調整を行い、</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具体化に取り組む</a:t>
            </a:r>
          </a:p>
          <a:p>
            <a:pPr>
              <a:lnSpc>
                <a:spcPts val="2700"/>
              </a:lnSpc>
            </a:pPr>
            <a:endParaRPr lang="ja-JP" altLang="en-US" sz="1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700"/>
              </a:lnSpc>
            </a:pPr>
            <a:endParaRPr lang="ja-JP" altLang="en-US" sz="1900" dirty="0">
              <a:solidFill>
                <a:prstClr val="white"/>
              </a:solidFill>
            </a:endParaRPr>
          </a:p>
        </p:txBody>
      </p:sp>
      <p:sp>
        <p:nvSpPr>
          <p:cNvPr id="18" name="テキスト ボックス 17"/>
          <p:cNvSpPr txBox="1"/>
          <p:nvPr/>
        </p:nvSpPr>
        <p:spPr>
          <a:xfrm>
            <a:off x="179512" y="953061"/>
            <a:ext cx="8820000" cy="2520000"/>
          </a:xfrm>
          <a:prstGeom prst="rect">
            <a:avLst/>
          </a:prstGeom>
          <a:noFill/>
          <a:ln>
            <a:solidFill>
              <a:schemeClr val="accent1">
                <a:shade val="50000"/>
              </a:schemeClr>
            </a:solidFill>
          </a:ln>
        </p:spPr>
        <p:style>
          <a:lnRef idx="1">
            <a:schemeClr val="accent6"/>
          </a:lnRef>
          <a:fillRef idx="2">
            <a:schemeClr val="accent6"/>
          </a:fillRef>
          <a:effectRef idx="1">
            <a:schemeClr val="accent6"/>
          </a:effectRef>
          <a:fontRef idx="minor">
            <a:schemeClr val="dk1"/>
          </a:fontRef>
        </p:style>
        <p:txBody>
          <a:bodyPr wrap="square" lIns="180000" tIns="108000" rtlCol="0">
            <a:spAutoFit/>
          </a:bodyPr>
          <a:lstStyle/>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325267" y="2161213"/>
            <a:ext cx="2795948" cy="1158176"/>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・淀川左岸線延伸部など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ミッシングリンク解消の取組み</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・なにわ筋線の事業化など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鉄道網の充実強化の取組み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220133" y="2185415"/>
            <a:ext cx="2910285" cy="1133974"/>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・府市消防学校の一体的運用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・府立公衆衛生研究所と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市立環境科学研究所の統合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229151" y="2164551"/>
            <a:ext cx="2673337" cy="1154838"/>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・府市信用保証協会の統合</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・府立産業技術総合研究所と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市立工業研究所の統合</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525521" y="1972575"/>
            <a:ext cx="2376000" cy="318924"/>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都市インフラの充実</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3485467" y="1935580"/>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安全安心を担う</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公共機能の高度化</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6391945" y="1912898"/>
            <a:ext cx="2376000" cy="5643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産業支援・研究開発体制</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の充実</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94408" y="3813104"/>
            <a:ext cx="1836000" cy="360000"/>
          </a:xfrm>
          <a:prstGeom prst="rect">
            <a:avLst/>
          </a:prstGeom>
          <a:solidFill>
            <a:schemeClr val="tx2">
              <a:lumMod val="60000"/>
              <a:lumOff val="40000"/>
            </a:schemeClr>
          </a:solidFill>
        </p:spPr>
        <p:txBody>
          <a:bodyPr vert="horz" wrap="square" rtlCol="0">
            <a:spAutoFit/>
          </a:bodyPr>
          <a:lstStyle/>
          <a:p>
            <a:r>
              <a:rPr lang="en-US" altLang="ja-JP" b="1" dirty="0" smtClean="0">
                <a:solidFill>
                  <a:schemeClr val="bg1"/>
                </a:solidFill>
                <a:latin typeface="Meiryo UI" pitchFamily="50" charset="-128"/>
                <a:ea typeface="Meiryo UI" pitchFamily="50" charset="-128"/>
                <a:cs typeface="Meiryo UI" pitchFamily="50" charset="-128"/>
              </a:rPr>
              <a:t>【</a:t>
            </a:r>
            <a:r>
              <a:rPr lang="ja-JP" altLang="en-US" b="1" dirty="0" smtClean="0">
                <a:solidFill>
                  <a:schemeClr val="bg1"/>
                </a:solidFill>
                <a:latin typeface="Meiryo UI" pitchFamily="50" charset="-128"/>
                <a:ea typeface="Meiryo UI" pitchFamily="50" charset="-128"/>
                <a:cs typeface="Meiryo UI" pitchFamily="50" charset="-128"/>
              </a:rPr>
              <a:t>総合区設置後</a:t>
            </a:r>
            <a:r>
              <a:rPr lang="en-US" altLang="ja-JP" b="1" dirty="0" smtClean="0">
                <a:solidFill>
                  <a:schemeClr val="bg1"/>
                </a:solidFill>
                <a:latin typeface="Meiryo UI" pitchFamily="50" charset="-128"/>
                <a:ea typeface="Meiryo UI" pitchFamily="50" charset="-128"/>
                <a:cs typeface="Meiryo UI" pitchFamily="50" charset="-128"/>
              </a:rPr>
              <a:t>】</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a:t>
            </a:r>
            <a:r>
              <a:rPr lang="ja-JP" altLang="en-US" sz="2000" b="1" dirty="0" smtClean="0">
                <a:solidFill>
                  <a:prstClr val="black"/>
                </a:solidFill>
                <a:latin typeface="Meiryo UI" pitchFamily="50" charset="-128"/>
                <a:ea typeface="Meiryo UI" pitchFamily="50" charset="-128"/>
                <a:cs typeface="Meiryo UI" pitchFamily="50" charset="-128"/>
              </a:rPr>
              <a:t>　</a:t>
            </a:r>
            <a:r>
              <a:rPr lang="ja-JP" altLang="en-US" sz="2000" b="1" dirty="0">
                <a:solidFill>
                  <a:prstClr val="black"/>
                </a:solidFill>
                <a:latin typeface="Meiryo UI" pitchFamily="50" charset="-128"/>
                <a:ea typeface="Meiryo UI" pitchFamily="50" charset="-128"/>
                <a:cs typeface="Meiryo UI" pitchFamily="50" charset="-128"/>
              </a:rPr>
              <a:t>二重行政の解消に向けた取組みの推進</a:t>
            </a:r>
          </a:p>
        </p:txBody>
      </p:sp>
      <p:sp>
        <p:nvSpPr>
          <p:cNvPr id="37" name="テキスト ボックス 36"/>
          <p:cNvSpPr txBox="1"/>
          <p:nvPr/>
        </p:nvSpPr>
        <p:spPr>
          <a:xfrm>
            <a:off x="179512" y="1126485"/>
            <a:ext cx="8820000" cy="646331"/>
          </a:xfrm>
          <a:prstGeom prst="rect">
            <a:avLst/>
          </a:prstGeom>
          <a:no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副首都推進本部会議（指定都市都道府県調整会議）において協議・調整を行い、高次</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の都市機能（広域機能）の充実に向け、府市連携・戦略の一元化を推進</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64255" y="692736"/>
            <a:ext cx="972000" cy="360000"/>
          </a:xfrm>
          <a:prstGeom prst="rect">
            <a:avLst/>
          </a:prstGeom>
          <a:solidFill>
            <a:schemeClr val="tx2">
              <a:lumMod val="60000"/>
              <a:lumOff val="40000"/>
            </a:schemeClr>
          </a:solidFill>
        </p:spPr>
        <p:txBody>
          <a:bodyPr vert="horz" wrap="square" rtlCol="0">
            <a:spAutoFit/>
          </a:bodyPr>
          <a:lstStyle/>
          <a:p>
            <a:r>
              <a:rPr lang="en-US" altLang="ja-JP" b="1" dirty="0" smtClean="0">
                <a:solidFill>
                  <a:schemeClr val="bg1"/>
                </a:solidFill>
                <a:latin typeface="Meiryo UI" pitchFamily="50" charset="-128"/>
                <a:ea typeface="Meiryo UI" pitchFamily="50" charset="-128"/>
                <a:cs typeface="Meiryo UI" pitchFamily="50" charset="-128"/>
              </a:rPr>
              <a:t>【</a:t>
            </a:r>
            <a:r>
              <a:rPr lang="ja-JP" altLang="en-US" b="1" dirty="0" smtClean="0">
                <a:solidFill>
                  <a:schemeClr val="bg1"/>
                </a:solidFill>
                <a:latin typeface="Meiryo UI" pitchFamily="50" charset="-128"/>
                <a:ea typeface="Meiryo UI" pitchFamily="50" charset="-128"/>
                <a:cs typeface="Meiryo UI" pitchFamily="50" charset="-128"/>
              </a:rPr>
              <a:t>現在</a:t>
            </a:r>
            <a:r>
              <a:rPr lang="en-US" altLang="ja-JP" b="1" dirty="0" smtClean="0">
                <a:solidFill>
                  <a:schemeClr val="bg1"/>
                </a:solidFill>
                <a:latin typeface="Meiryo UI" pitchFamily="50" charset="-128"/>
                <a:ea typeface="Meiryo UI" pitchFamily="50" charset="-128"/>
                <a:cs typeface="Meiryo UI" pitchFamily="50" charset="-128"/>
              </a:rPr>
              <a:t>】</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525521" y="5816182"/>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no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都市インフラの充実</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469047" y="5791017"/>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安全安心を担う</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公共機能の高度化</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412573" y="5802898"/>
            <a:ext cx="2376000" cy="5643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産業支援・研究開発体制</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の充実</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7"/>
          <p:cNvSpPr>
            <a:spLocks noChangeArrowheads="1"/>
          </p:cNvSpPr>
          <p:nvPr/>
        </p:nvSpPr>
        <p:spPr bwMode="auto">
          <a:xfrm>
            <a:off x="8112125" y="660490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８</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352642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84056002"/>
              </p:ext>
            </p:extLst>
          </p:nvPr>
        </p:nvGraphicFramePr>
        <p:xfrm>
          <a:off x="323528" y="563202"/>
          <a:ext cx="8748336" cy="4063200"/>
        </p:xfrm>
        <a:graphic>
          <a:graphicData uri="http://schemas.openxmlformats.org/drawingml/2006/table">
            <a:tbl>
              <a:tblPr firstRow="1" bandRow="1">
                <a:tableStyleId>{5940675A-B579-460E-94D1-54222C63F5DA}</a:tableStyleId>
              </a:tblPr>
              <a:tblGrid>
                <a:gridCol w="3024000"/>
                <a:gridCol w="3024336"/>
                <a:gridCol w="2700000"/>
              </a:tblGrid>
              <a:tr h="57074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住民に身近なサービスを区役所で提供</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pitchFamily="34" charset="0"/>
                          <a:ea typeface="HGｺﾞｼｯｸM" pitchFamily="49" charset="-128"/>
                          <a:cs typeface="+mn-cs"/>
                        </a:rPr>
                        <a:t>　　　　　　地域のことは地域でできるだけ決定</a:t>
                      </a:r>
                      <a:endParaRPr kumimoji="1" lang="en-US" altLang="ja-JP" sz="1600" b="1" i="0" u="none" strike="noStrike" kern="1200" cap="none" spc="0" normalizeH="0" baseline="0" noProof="0" dirty="0" smtClean="0">
                        <a:ln>
                          <a:noFill/>
                        </a:ln>
                        <a:solidFill>
                          <a:prstClr val="white"/>
                        </a:solidFill>
                        <a:effectLst/>
                        <a:uLnTx/>
                        <a:uFillTx/>
                        <a:latin typeface="Calibri" pitchFamily="34" charset="0"/>
                        <a:ea typeface="HGｺﾞｼｯｸM" pitchFamily="49" charset="-128"/>
                        <a:cs typeface="+mn-cs"/>
                      </a:endParaRPr>
                    </a:p>
                  </a:txBody>
                  <a:tcPr anchor="ctr">
                    <a:solidFill>
                      <a:schemeClr val="tx2"/>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都市機能強化・二重行政の</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解消等の取組みの推進</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txBody>
                  <a:tcPr anchor="ctr">
                    <a:solidFill>
                      <a:schemeClr val="tx2"/>
                    </a:solidFill>
                  </a:tcPr>
                </a:tc>
              </a:tr>
              <a:tr h="223737">
                <a:tc>
                  <a:txBody>
                    <a:bodyPr/>
                    <a:lstStyle/>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c>
                  <a:txBody>
                    <a:bodyPr/>
                    <a:lstStyle/>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a:tc>
                <a:tc>
                  <a:txBody>
                    <a:bodyPr/>
                    <a:lstStyle/>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r>
              <a:tr h="972000">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en-US" altLang="ja-JP"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区役所で身近な窓口サービスを実施</a:t>
                      </a:r>
                      <a:endParaRPr kumimoji="1" lang="en-US" altLang="ja-JP"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6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区ＣＭ制度を導入し、局の事務の一部を区長の指揮監督のもとで実施</a:t>
                      </a:r>
                    </a:p>
                  </a:txBody>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行政区域内の施策等について、住民が意見を述べ、区政運営に反映させるための仕組みとして、</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区に区政会議を設置</a:t>
                      </a:r>
                    </a:p>
                  </a:txBody>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副首都推進本部会議（指定都</a:t>
                      </a:r>
                      <a:r>
                        <a:rPr kumimoji="1" lang="ja-JP" altLang="en-US"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市都道府県調整会議）において、</a:t>
                      </a:r>
                      <a:r>
                        <a:rPr kumimoji="1" lang="ja-JP" altLang="en-US" sz="1400" b="0" i="0" u="none" strike="noStrike" kern="1200" cap="none" normalizeH="0" baseline="0" dirty="0" smtClean="0">
                          <a:ln>
                            <a:noFill/>
                          </a:ln>
                          <a:solidFill>
                            <a:schemeClr val="tx1"/>
                          </a:solidFill>
                          <a:effectLst/>
                          <a:latin typeface="Meiryo UI" pitchFamily="50" charset="-128"/>
                          <a:ea typeface="Meiryo UI" pitchFamily="50" charset="-128"/>
                          <a:cs typeface="Meiryo UI" pitchFamily="50" charset="-128"/>
                        </a:rPr>
                        <a:t>二重行政の解消等に関する取組みを実施</a:t>
                      </a:r>
                      <a:endPar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r>
              <a:tr h="360000">
                <a:tc gridSpan="3">
                  <a:txBody>
                    <a:bodyPr/>
                    <a:lstStyle/>
                    <a:p>
                      <a:pPr marL="177800" marR="0" lvl="0" indent="-177800" algn="l" defTabSz="914400" rtl="0" eaLnBrk="0" fontAlgn="base" latinLnBrk="0" hangingPunct="0">
                        <a:lnSpc>
                          <a:spcPct val="100000"/>
                        </a:lnSpc>
                        <a:spcBef>
                          <a:spcPts val="0"/>
                        </a:spcBef>
                        <a:spcAft>
                          <a:spcPct val="0"/>
                        </a:spcAft>
                        <a:buClrTx/>
                        <a:buSzTx/>
                        <a:buFontTx/>
                        <a:buNone/>
                        <a:tabLst/>
                      </a:pPr>
                      <a:endParaRPr kumimoji="1" lang="ja-JP" altLang="en-US" sz="1200" dirty="0"/>
                    </a:p>
                  </a:txBody>
                  <a:tcPr>
                    <a:lnL w="12700" cmpd="sng">
                      <a:noFill/>
                    </a:lnL>
                    <a:lnR w="12700" cmpd="sng">
                      <a:noFill/>
                    </a:lnR>
                  </a:tcPr>
                </a:tc>
                <a:tc hMerge="1">
                  <a:txBody>
                    <a:bodyPr/>
                    <a:lstStyle/>
                    <a:p>
                      <a:endParaRPr kumimoji="1" lang="ja-JP" altLang="en-US"/>
                    </a:p>
                  </a:txBody>
                  <a:tcPr/>
                </a:tc>
                <a:tc hMerge="1">
                  <a:txBody>
                    <a:bodyPr/>
                    <a:lstStyle/>
                    <a:p>
                      <a:endParaRPr kumimoji="1" lang="ja-JP" altLang="en-US"/>
                    </a:p>
                  </a:txBody>
                  <a:tcPr/>
                </a:tc>
              </a:tr>
              <a:tr h="1512000">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1" lang="ja-JP" altLang="en-US" sz="1400" b="1" i="0" u="none" strike="noStrike" cap="none" spc="-8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身近な総合区に権限を移管し、区長</a:t>
                      </a:r>
                      <a:r>
                        <a:rPr kumimoji="1" lang="ja-JP" altLang="en-US" sz="1400" b="1" i="0" u="none" strike="noStrike" cap="none" spc="-6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権限を拡充、それに応じた体制を整備</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（事務権限拡充、組織体制整備、　職員任免権、予算意見具申権）</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endParaRPr kumimoji="1" lang="en-US" altLang="ja-JP" sz="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区単位に地域自治区</a:t>
                      </a:r>
                      <a:endPar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 typeface="Meiryo UI" panose="020B0604030504040204" pitchFamily="50" charset="-128"/>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（事務所）を設置</a:t>
                      </a:r>
                      <a:endParaRPr kumimoji="1" lang="en-US" altLang="ja-JP" sz="1400" b="1" i="0" u="none" strike="noStrike" cap="none" spc="-3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各総合区に総合区政会議を設置</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endParaRPr kumimoji="1" lang="en-US" altLang="ja-JP" sz="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区単位</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に地域自治区</a:t>
                      </a:r>
                      <a:endPar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 typeface="Meiryo UI" panose="020B0604030504040204" pitchFamily="50" charset="-128"/>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（地域協議会）を設置</a:t>
                      </a:r>
                      <a:endParaRPr kumimoji="1" lang="en-US" altLang="ja-JP" sz="1400" b="1"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副首都推進本部会議（指定都市都道府県調整会議）において引き続き協議</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r>
            </a:tbl>
          </a:graphicData>
        </a:graphic>
      </p:graphicFrame>
      <p:sp>
        <p:nvSpPr>
          <p:cNvPr id="3" name="下矢印 2"/>
          <p:cNvSpPr/>
          <p:nvPr/>
        </p:nvSpPr>
        <p:spPr>
          <a:xfrm>
            <a:off x="1835696" y="2867550"/>
            <a:ext cx="6048672" cy="180000"/>
          </a:xfrm>
          <a:prstGeom prst="downArrow">
            <a:avLst>
              <a:gd name="adj1" fmla="val 50000"/>
              <a:gd name="adj2" fmla="val 66125"/>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258" y="1747316"/>
            <a:ext cx="324000"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35"/>
          <p:cNvSpPr>
            <a:spLocks noChangeArrowheads="1"/>
          </p:cNvSpPr>
          <p:nvPr/>
        </p:nvSpPr>
        <p:spPr bwMode="auto">
          <a:xfrm>
            <a:off x="378785" y="1202177"/>
            <a:ext cx="2916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総合区長権限の拡充と</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権限</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を最大限発揮できる仕組みの構築</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9156" y="-43543"/>
            <a:ext cx="4554695" cy="33855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総合区設置による効果のイメージ</a:t>
            </a:r>
            <a:endParaRPr kumimoji="1" lang="ja-JP" altLang="en-US" sz="16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4514" y="2865564"/>
            <a:ext cx="309014" cy="2016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（総合区設置）    </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80111298"/>
              </p:ext>
            </p:extLst>
          </p:nvPr>
        </p:nvGraphicFramePr>
        <p:xfrm>
          <a:off x="323528" y="4951610"/>
          <a:ext cx="8747228" cy="1764000"/>
        </p:xfrm>
        <a:graphic>
          <a:graphicData uri="http://schemas.openxmlformats.org/drawingml/2006/table">
            <a:tbl>
              <a:tblPr firstRow="1" bandRow="1">
                <a:tableStyleId>{5940675A-B579-460E-94D1-54222C63F5DA}</a:tableStyleId>
              </a:tblPr>
              <a:tblGrid>
                <a:gridCol w="3024000"/>
                <a:gridCol w="3024000"/>
                <a:gridCol w="2699228"/>
              </a:tblGrid>
              <a:tr h="1764000">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住民に身近なところで効果的・効率的に行政を行う体制が整備され、</a:t>
                      </a:r>
                      <a:r>
                        <a:rPr kumimoji="1" lang="ja-JP" altLang="en-US" sz="1400" b="1" u="none" strike="noStrike" cap="none" spc="-6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よりきめ細かいサービスを提供</a:t>
                      </a:r>
                      <a:endParaRPr kumimoji="1" lang="en-US" altLang="ja-JP" sz="1400" b="1" u="none" strike="noStrike" cap="none" spc="-6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 typeface="Meiryo UI" panose="020B0604030504040204" pitchFamily="50" charset="-128"/>
                        <a:buNone/>
                        <a:tabLst/>
                        <a:defRPr/>
                      </a:pPr>
                      <a:endParaRPr kumimoji="1" lang="en-US" altLang="ja-JP" sz="6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区役所において提供する</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窓口</a:t>
                      </a:r>
                      <a:r>
                        <a:rPr kumimoji="1" lang="ja-JP" altLang="en-US" sz="1400" b="1" i="0" u="none" strike="noStrike" cap="none" spc="-12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サービスを継続して実施</a:t>
                      </a:r>
                      <a:endParaRPr kumimoji="1" lang="en-US" altLang="ja-JP" sz="1400" b="1" u="none" strike="noStrike" cap="none" spc="-12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c>
                  <a:txBody>
                    <a:bodyPr/>
                    <a:lstStyle/>
                    <a:p>
                      <a:pPr marL="180000" marR="0" lvl="0" indent="-180000" algn="l" defTabSz="914400" rtl="0" eaLnBrk="0" fontAlgn="ctr" latinLnBrk="0" hangingPunct="0">
                        <a:lnSpc>
                          <a:spcPct val="100000"/>
                        </a:lnSpc>
                        <a:spcBef>
                          <a:spcPct val="0"/>
                        </a:spcBef>
                        <a:spcAft>
                          <a:spcPct val="0"/>
                        </a:spcAft>
                        <a:buClrTx/>
                        <a:buSzTx/>
                        <a:buFont typeface="Meiryo UI" panose="020B0604030504040204" pitchFamily="50" charset="-128"/>
                        <a:buChar char="◇"/>
                        <a:tabLst/>
                      </a:pPr>
                      <a:endParaRPr kumimoji="1" lang="en-US" altLang="ja-JP" sz="15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ctr" latinLnBrk="0" hangingPunct="0">
                        <a:lnSpc>
                          <a:spcPct val="100000"/>
                        </a:lnSpc>
                        <a:spcBef>
                          <a:spcPct val="0"/>
                        </a:spcBef>
                        <a:spcAft>
                          <a:spcPct val="0"/>
                        </a:spcAft>
                        <a:buClrTx/>
                        <a:buSzTx/>
                        <a:buFont typeface="Meiryo UI" panose="020B0604030504040204" pitchFamily="50" charset="-128"/>
                        <a:buChar char="◇"/>
                        <a:tabLst/>
                      </a:pPr>
                      <a:endParaRPr kumimoji="1" lang="en-US" altLang="ja-JP" sz="15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総合区政会議等により、総合区長は地域の実情に応じた施策を展開</a:t>
                      </a:r>
                      <a:endParaRPr kumimoji="1" lang="en-US" altLang="ja-JP"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 typeface="Meiryo UI" panose="020B0604030504040204" pitchFamily="50" charset="-128"/>
                        <a:buNone/>
                        <a:tabLst/>
                        <a:defRPr/>
                      </a:pPr>
                      <a:endParaRPr kumimoji="1" lang="en-US" altLang="ja-JP" sz="600" b="1" i="0" u="none" strike="noStrike" cap="none" spc="-10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kern="1200" cap="none" spc="-10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地域協議会により、地域の合意形成がはかられるとともに、地域の多様な意見が施策に反映</a:t>
                      </a:r>
                      <a:endParaRPr kumimoji="1" lang="en-US" altLang="ja-JP" sz="1400" b="1" i="0" u="none" strike="noStrike" kern="1200" cap="none" spc="-10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市長は市全体の視点からの政</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策・経営や重要な課題に注力し</a:t>
                      </a:r>
                      <a:r>
                        <a:rPr kumimoji="1" lang="ja-JP" altLang="en-US" sz="12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府市連携・戦略の一元化に向</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けた取組みを引き続き推進</a:t>
                      </a: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r>
            </a:tbl>
          </a:graphicData>
        </a:graphic>
      </p:graphicFrame>
      <p:sp>
        <p:nvSpPr>
          <p:cNvPr id="14" name="正方形/長方形 13"/>
          <p:cNvSpPr/>
          <p:nvPr/>
        </p:nvSpPr>
        <p:spPr>
          <a:xfrm>
            <a:off x="29028" y="5383499"/>
            <a:ext cx="324000"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a:t>
            </a:r>
            <a:r>
              <a:rPr lang="ja-JP" altLang="en-US" dirty="0" smtClean="0">
                <a:solidFill>
                  <a:schemeClr val="tx1"/>
                </a:solidFill>
                <a:latin typeface="Meiryo UI" pitchFamily="50" charset="-128"/>
                <a:ea typeface="Meiryo UI" pitchFamily="50" charset="-128"/>
                <a:cs typeface="Meiryo UI" pitchFamily="50" charset="-128"/>
              </a:rPr>
              <a:t>効果</a:t>
            </a:r>
            <a:r>
              <a:rPr lang="ja-JP" altLang="en-US"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a:t>
            </a:r>
            <a:endParaRPr kumimoji="1" lang="ja-JP" altLang="en-US"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23" name="下矢印 22"/>
          <p:cNvSpPr/>
          <p:nvPr/>
        </p:nvSpPr>
        <p:spPr>
          <a:xfrm>
            <a:off x="1835696" y="4697156"/>
            <a:ext cx="6048672" cy="180000"/>
          </a:xfrm>
          <a:prstGeom prst="downArrow">
            <a:avLst>
              <a:gd name="adj1" fmla="val 50000"/>
              <a:gd name="adj2" fmla="val 6612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
        <p:nvSpPr>
          <p:cNvPr id="16" name="角丸四角形 15"/>
          <p:cNvSpPr/>
          <p:nvPr/>
        </p:nvSpPr>
        <p:spPr>
          <a:xfrm>
            <a:off x="509218" y="5017710"/>
            <a:ext cx="2664296"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itchFamily="50" charset="-128"/>
                <a:ea typeface="Meiryo UI" pitchFamily="50" charset="-128"/>
                <a:cs typeface="Meiryo UI" pitchFamily="50" charset="-128"/>
              </a:rPr>
              <a:t>総合区長が</a:t>
            </a:r>
            <a:r>
              <a:rPr lang="ja-JP" altLang="en-US" sz="1400" b="1" dirty="0">
                <a:solidFill>
                  <a:schemeClr val="tx1"/>
                </a:solidFill>
                <a:latin typeface="Meiryo UI" pitchFamily="50" charset="-128"/>
                <a:ea typeface="Meiryo UI" pitchFamily="50" charset="-128"/>
                <a:cs typeface="Meiryo UI" pitchFamily="50" charset="-128"/>
              </a:rPr>
              <a:t>権限</a:t>
            </a:r>
            <a:r>
              <a:rPr lang="ja-JP" altLang="en-US" sz="1400" b="1" dirty="0" smtClean="0">
                <a:solidFill>
                  <a:schemeClr val="tx1"/>
                </a:solidFill>
                <a:latin typeface="Meiryo UI" pitchFamily="50" charset="-128"/>
                <a:ea typeface="Meiryo UI" pitchFamily="50" charset="-128"/>
                <a:cs typeface="Meiryo UI" pitchFamily="50" charset="-128"/>
              </a:rPr>
              <a:t>を発揮</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3538130" y="5017710"/>
            <a:ext cx="2664000"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地域の声を直接 市政・区政へ</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6565351" y="5017710"/>
            <a:ext cx="2268000"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府市連携・一元化の推進</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24" name="正方形/長方形 23"/>
          <p:cNvSpPr/>
          <p:nvPr/>
        </p:nvSpPr>
        <p:spPr>
          <a:xfrm>
            <a:off x="8604448" y="-93213"/>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10</a:t>
            </a:r>
            <a:endParaRPr kumimoji="1" lang="ja-JP" altLang="en-US" sz="2400" dirty="0">
              <a:solidFill>
                <a:schemeClr val="tx1"/>
              </a:solidFill>
            </a:endParaRPr>
          </a:p>
        </p:txBody>
      </p:sp>
      <p:sp>
        <p:nvSpPr>
          <p:cNvPr id="21" name="AutoShape 35"/>
          <p:cNvSpPr>
            <a:spLocks noChangeArrowheads="1"/>
          </p:cNvSpPr>
          <p:nvPr/>
        </p:nvSpPr>
        <p:spPr bwMode="auto">
          <a:xfrm>
            <a:off x="3396284" y="1198278"/>
            <a:ext cx="2916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住民意見を反映する</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ための仕組みの構築</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AutoShape 35"/>
          <p:cNvSpPr>
            <a:spLocks noChangeArrowheads="1"/>
          </p:cNvSpPr>
          <p:nvPr/>
        </p:nvSpPr>
        <p:spPr bwMode="auto">
          <a:xfrm>
            <a:off x="6425558" y="1198278"/>
            <a:ext cx="2592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buFont typeface="Arial" charset="0"/>
              <a:buNone/>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府市連携・戦略の一元化に</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buFont typeface="Arial" charset="0"/>
              <a:buNone/>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向けた取組みの推進</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４</a:t>
            </a:r>
            <a:r>
              <a:rPr lang="ja-JP" altLang="en-US" sz="2000" b="1" dirty="0" smtClean="0">
                <a:solidFill>
                  <a:prstClr val="black"/>
                </a:solidFill>
                <a:latin typeface="Meiryo UI" pitchFamily="50" charset="-128"/>
                <a:ea typeface="Meiryo UI" pitchFamily="50" charset="-128"/>
                <a:cs typeface="Meiryo UI" pitchFamily="50" charset="-128"/>
              </a:rPr>
              <a:t>　総合区設置による効果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９</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800205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正方形/長方形 146"/>
          <p:cNvSpPr/>
          <p:nvPr/>
        </p:nvSpPr>
        <p:spPr>
          <a:xfrm>
            <a:off x="6522196" y="4066511"/>
            <a:ext cx="442483" cy="2088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3701142" y="1124744"/>
            <a:ext cx="2525487" cy="5196582"/>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6704" y="427238"/>
            <a:ext cx="9299833"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総合区設置による大都市制度</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の姿</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9" name="正方形/長方形 238"/>
          <p:cNvSpPr/>
          <p:nvPr/>
        </p:nvSpPr>
        <p:spPr>
          <a:xfrm>
            <a:off x="4694724" y="5241991"/>
            <a:ext cx="819130" cy="252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地域自治区</a:t>
            </a:r>
            <a: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t/>
            </a:r>
            <a:b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b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2" name="グループ化 1"/>
          <p:cNvGrpSpPr/>
          <p:nvPr/>
        </p:nvGrpSpPr>
        <p:grpSpPr>
          <a:xfrm>
            <a:off x="154046" y="1195193"/>
            <a:ext cx="8911871" cy="4930146"/>
            <a:chOff x="154046" y="807843"/>
            <a:chExt cx="8911871" cy="4930146"/>
          </a:xfrm>
        </p:grpSpPr>
        <p:grpSp>
          <p:nvGrpSpPr>
            <p:cNvPr id="3" name="グループ化 76"/>
            <p:cNvGrpSpPr/>
            <p:nvPr/>
          </p:nvGrpSpPr>
          <p:grpSpPr>
            <a:xfrm>
              <a:off x="154046" y="807843"/>
              <a:ext cx="8911871" cy="4930146"/>
              <a:chOff x="178775" y="2204565"/>
              <a:chExt cx="8703863" cy="3716088"/>
            </a:xfrm>
          </p:grpSpPr>
          <p:grpSp>
            <p:nvGrpSpPr>
              <p:cNvPr id="4" name="グループ化 77"/>
              <p:cNvGrpSpPr/>
              <p:nvPr/>
            </p:nvGrpSpPr>
            <p:grpSpPr>
              <a:xfrm>
                <a:off x="178775" y="2204565"/>
                <a:ext cx="5985609" cy="3716088"/>
                <a:chOff x="128356" y="2133091"/>
                <a:chExt cx="6739688" cy="3786833"/>
              </a:xfrm>
            </p:grpSpPr>
            <p:sp>
              <p:nvSpPr>
                <p:cNvPr id="90" name="正方形/長方形 89"/>
                <p:cNvSpPr/>
                <p:nvPr/>
              </p:nvSpPr>
              <p:spPr>
                <a:xfrm>
                  <a:off x="347106" y="2140109"/>
                  <a:ext cx="19960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＜現在：２４行政区＞</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2" name="正方形/長方形 91"/>
                <p:cNvSpPr/>
                <p:nvPr/>
              </p:nvSpPr>
              <p:spPr>
                <a:xfrm>
                  <a:off x="4031416" y="2133091"/>
                  <a:ext cx="2836628" cy="222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＜８総合区＞（</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地域自治区）</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3" name="角丸四角形 92"/>
                <p:cNvSpPr/>
                <p:nvPr/>
              </p:nvSpPr>
              <p:spPr>
                <a:xfrm>
                  <a:off x="128356" y="2391491"/>
                  <a:ext cx="2487291" cy="3528433"/>
                </a:xfrm>
                <a:prstGeom prst="roundRect">
                  <a:avLst>
                    <a:gd name="adj" fmla="val 1186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4" name="角丸四角形 93"/>
                <p:cNvSpPr/>
                <p:nvPr/>
              </p:nvSpPr>
              <p:spPr>
                <a:xfrm>
                  <a:off x="4199823" y="2391491"/>
                  <a:ext cx="2432435" cy="3528433"/>
                </a:xfrm>
                <a:prstGeom prst="roundRect">
                  <a:avLst>
                    <a:gd name="adj" fmla="val 1186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5" name="正方形/長方形 94"/>
                <p:cNvSpPr/>
                <p:nvPr/>
              </p:nvSpPr>
              <p:spPr>
                <a:xfrm>
                  <a:off x="4724712" y="5548108"/>
                  <a:ext cx="1487063" cy="3125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737470" y="3533094"/>
                  <a:ext cx="1649300" cy="702545"/>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市全体で実施</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すべき事務</a:t>
                  </a:r>
                  <a:r>
                    <a:rPr lang="ja-JP" altLang="en-US" sz="1200" dirty="0" smtClean="0">
                      <a:solidFill>
                        <a:schemeClr val="tx1"/>
                      </a:solidFill>
                      <a:latin typeface="メイリオ" pitchFamily="50" charset="-128"/>
                      <a:ea typeface="メイリオ" pitchFamily="50" charset="-128"/>
                      <a:cs typeface="メイリオ" pitchFamily="50" charset="-128"/>
                    </a:rPr>
                    <a:t>は</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局で実施</a:t>
                  </a:r>
                  <a:endParaRPr kumimoji="1" lang="ja-JP" altLang="en-US" sz="1200" dirty="0">
                    <a:solidFill>
                      <a:schemeClr val="tx1"/>
                    </a:solidFill>
                    <a:latin typeface="メイリオ" pitchFamily="50" charset="-128"/>
                    <a:ea typeface="メイリオ" pitchFamily="50" charset="-128"/>
                    <a:cs typeface="メイリオ" pitchFamily="50" charset="-128"/>
                  </a:endParaRPr>
                </a:p>
              </p:txBody>
            </p:sp>
            <p:sp>
              <p:nvSpPr>
                <p:cNvPr id="97" name="正方形/長方形 96"/>
                <p:cNvSpPr/>
                <p:nvPr/>
              </p:nvSpPr>
              <p:spPr>
                <a:xfrm>
                  <a:off x="2111593" y="4324549"/>
                  <a:ext cx="733847" cy="10094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98" name="正方形/長方形 97"/>
                <p:cNvSpPr/>
                <p:nvPr/>
              </p:nvSpPr>
              <p:spPr>
                <a:xfrm rot="16200000">
                  <a:off x="2116027" y="4932933"/>
                  <a:ext cx="1337794" cy="12102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99" name="正方形/長方形 98"/>
                <p:cNvSpPr/>
                <p:nvPr/>
              </p:nvSpPr>
              <p:spPr>
                <a:xfrm>
                  <a:off x="1151634" y="4895771"/>
                  <a:ext cx="984408" cy="1881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行政区</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（２４区）</a:t>
                  </a:r>
                  <a:endParaRPr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0" name="Rectangle 10"/>
                <p:cNvSpPr>
                  <a:spLocks noChangeArrowheads="1"/>
                </p:cNvSpPr>
                <p:nvPr/>
              </p:nvSpPr>
              <p:spPr bwMode="auto">
                <a:xfrm>
                  <a:off x="1272272" y="5105904"/>
                  <a:ext cx="695305"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sp>
              <p:nvSpPr>
                <p:cNvPr id="101" name="正方形/長方形 100"/>
                <p:cNvSpPr/>
                <p:nvPr/>
              </p:nvSpPr>
              <p:spPr>
                <a:xfrm>
                  <a:off x="2005767" y="4901528"/>
                  <a:ext cx="136283"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2" name="正方形/長方形 101"/>
                <p:cNvSpPr/>
                <p:nvPr/>
              </p:nvSpPr>
              <p:spPr>
                <a:xfrm>
                  <a:off x="754638" y="4901528"/>
                  <a:ext cx="166072"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3" name="正方形/長方形 102"/>
                <p:cNvSpPr/>
                <p:nvPr/>
              </p:nvSpPr>
              <p:spPr>
                <a:xfrm>
                  <a:off x="547675" y="4902341"/>
                  <a:ext cx="149035" cy="52269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4" name="正方形/長方形 103"/>
                <p:cNvSpPr/>
                <p:nvPr/>
              </p:nvSpPr>
              <p:spPr>
                <a:xfrm>
                  <a:off x="547675" y="3506075"/>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5" name="正方形/長方形 104"/>
                <p:cNvSpPr/>
                <p:nvPr/>
              </p:nvSpPr>
              <p:spPr>
                <a:xfrm>
                  <a:off x="767818" y="3506075"/>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6" name="正方形/長方形 105"/>
                <p:cNvSpPr/>
                <p:nvPr/>
              </p:nvSpPr>
              <p:spPr>
                <a:xfrm>
                  <a:off x="984327"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7" name="正方形/長方形 106"/>
                <p:cNvSpPr/>
                <p:nvPr/>
              </p:nvSpPr>
              <p:spPr>
                <a:xfrm>
                  <a:off x="992887" y="4901529"/>
                  <a:ext cx="158747"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8" name="テキスト ボックス 107"/>
                <p:cNvSpPr txBox="1"/>
                <p:nvPr/>
              </p:nvSpPr>
              <p:spPr>
                <a:xfrm>
                  <a:off x="627185" y="2765471"/>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市長</a:t>
                  </a:r>
                </a:p>
              </p:txBody>
            </p:sp>
            <p:sp>
              <p:nvSpPr>
                <p:cNvPr id="109" name="テキスト ボックス 108"/>
                <p:cNvSpPr txBox="1"/>
                <p:nvPr/>
              </p:nvSpPr>
              <p:spPr>
                <a:xfrm>
                  <a:off x="1433304" y="2765471"/>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市会</a:t>
                  </a:r>
                  <a:endParaRPr lang="ja-JP" altLang="en-US" sz="1400" b="1" dirty="0">
                    <a:solidFill>
                      <a:schemeClr val="tx1"/>
                    </a:solidFill>
                    <a:latin typeface="+mn-ea"/>
                  </a:endParaRPr>
                </a:p>
              </p:txBody>
            </p:sp>
            <p:sp>
              <p:nvSpPr>
                <p:cNvPr id="110" name="正方形/長方形 109"/>
                <p:cNvSpPr/>
                <p:nvPr/>
              </p:nvSpPr>
              <p:spPr>
                <a:xfrm>
                  <a:off x="831084" y="2443627"/>
                  <a:ext cx="10801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大阪市</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111" name="直線コネクタ 110"/>
                <p:cNvCxnSpPr/>
                <p:nvPr/>
              </p:nvCxnSpPr>
              <p:spPr>
                <a:xfrm>
                  <a:off x="397155" y="4704468"/>
                  <a:ext cx="167757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V="1">
                  <a:off x="2066223" y="4697840"/>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flipV="1">
                  <a:off x="623174" y="4697871"/>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V="1">
                  <a:off x="831084" y="4704468"/>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V="1">
                  <a:off x="1078329" y="4704470"/>
                  <a:ext cx="0" cy="19706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393793" y="3167712"/>
                  <a:ext cx="613548"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flipV="1">
                  <a:off x="1007341" y="3027081"/>
                  <a:ext cx="0" cy="30664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623340" y="3333729"/>
                  <a:ext cx="781" cy="17294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1374818" y="3482744"/>
                  <a:ext cx="430920" cy="23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局</a:t>
                  </a:r>
                </a:p>
              </p:txBody>
            </p:sp>
            <p:sp>
              <p:nvSpPr>
                <p:cNvPr id="120" name="Rectangle 10"/>
                <p:cNvSpPr>
                  <a:spLocks noChangeArrowheads="1"/>
                </p:cNvSpPr>
                <p:nvPr/>
              </p:nvSpPr>
              <p:spPr bwMode="auto">
                <a:xfrm>
                  <a:off x="1183624" y="3668667"/>
                  <a:ext cx="805411"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cxnSp>
              <p:nvCxnSpPr>
                <p:cNvPr id="121" name="直線コネクタ 120"/>
                <p:cNvCxnSpPr/>
                <p:nvPr/>
              </p:nvCxnSpPr>
              <p:spPr>
                <a:xfrm flipV="1">
                  <a:off x="1077317"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2" name="右矢印 121"/>
                <p:cNvSpPr/>
                <p:nvPr/>
              </p:nvSpPr>
              <p:spPr>
                <a:xfrm>
                  <a:off x="2154982" y="4041673"/>
                  <a:ext cx="2538535" cy="23074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23" name="正方形/長方形 122"/>
                <p:cNvSpPr/>
                <p:nvPr/>
              </p:nvSpPr>
              <p:spPr>
                <a:xfrm>
                  <a:off x="4684147" y="3965578"/>
                  <a:ext cx="1461618" cy="42505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局の事務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123"/>
                <p:cNvCxnSpPr/>
                <p:nvPr/>
              </p:nvCxnSpPr>
              <p:spPr>
                <a:xfrm flipV="1">
                  <a:off x="6391645" y="4491647"/>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5" name="正方形/長方形 124"/>
                <p:cNvSpPr/>
                <p:nvPr/>
              </p:nvSpPr>
              <p:spPr>
                <a:xfrm>
                  <a:off x="5220264" y="4645522"/>
                  <a:ext cx="820585" cy="2046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総合</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区</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
                  </a:r>
                  <a:b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b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（８区）</a:t>
                  </a:r>
                  <a:endParaRPr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7" name="正方形/長方形 126"/>
                <p:cNvSpPr/>
                <p:nvPr/>
              </p:nvSpPr>
              <p:spPr>
                <a:xfrm>
                  <a:off x="4833917" y="2437303"/>
                  <a:ext cx="10801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大阪市</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8" name="テキスト ボックス 127"/>
                <p:cNvSpPr txBox="1"/>
                <p:nvPr/>
              </p:nvSpPr>
              <p:spPr>
                <a:xfrm>
                  <a:off x="5492333" y="2787066"/>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市会</a:t>
                  </a:r>
                  <a:endParaRPr lang="ja-JP" altLang="en-US" sz="1400" b="1" dirty="0">
                    <a:solidFill>
                      <a:schemeClr val="tx1"/>
                    </a:solidFill>
                    <a:latin typeface="+mn-ea"/>
                  </a:endParaRPr>
                </a:p>
              </p:txBody>
            </p:sp>
            <p:sp>
              <p:nvSpPr>
                <p:cNvPr id="129" name="右矢印 128"/>
                <p:cNvSpPr/>
                <p:nvPr/>
              </p:nvSpPr>
              <p:spPr>
                <a:xfrm>
                  <a:off x="2169844" y="5588994"/>
                  <a:ext cx="2538535" cy="23074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cxnSp>
              <p:nvCxnSpPr>
                <p:cNvPr id="130" name="直線コネクタ 129"/>
                <p:cNvCxnSpPr/>
                <p:nvPr/>
              </p:nvCxnSpPr>
              <p:spPr>
                <a:xfrm>
                  <a:off x="626489" y="3337685"/>
                  <a:ext cx="14601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845748"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V="1">
                  <a:off x="2086719"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3" name="正方形/長方形 132"/>
                <p:cNvSpPr/>
                <p:nvPr/>
              </p:nvSpPr>
              <p:spPr>
                <a:xfrm>
                  <a:off x="2005767"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4" name="直線コネクタ 133"/>
                <p:cNvCxnSpPr/>
                <p:nvPr/>
              </p:nvCxnSpPr>
              <p:spPr>
                <a:xfrm flipV="1">
                  <a:off x="401699" y="3167712"/>
                  <a:ext cx="0" cy="153385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4584457" y="3506075"/>
                  <a:ext cx="152892" cy="417736"/>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6" name="正方形/長方形 135"/>
                <p:cNvSpPr/>
                <p:nvPr/>
              </p:nvSpPr>
              <p:spPr>
                <a:xfrm>
                  <a:off x="4804600" y="3506075"/>
                  <a:ext cx="152892" cy="417736"/>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5021109" y="3514066"/>
                  <a:ext cx="172714"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8" name="直線コネクタ 137"/>
                <p:cNvCxnSpPr/>
                <p:nvPr/>
              </p:nvCxnSpPr>
              <p:spPr>
                <a:xfrm>
                  <a:off x="4433935" y="4499644"/>
                  <a:ext cx="1957709" cy="6614"/>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430575" y="3167712"/>
                  <a:ext cx="613548"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V="1">
                  <a:off x="5044123" y="3027081"/>
                  <a:ext cx="0" cy="30664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flipV="1">
                  <a:off x="4660383" y="3337687"/>
                  <a:ext cx="331" cy="16151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5427380" y="3474875"/>
                  <a:ext cx="430920" cy="23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局</a:t>
                  </a:r>
                </a:p>
              </p:txBody>
            </p:sp>
            <p:sp>
              <p:nvSpPr>
                <p:cNvPr id="213" name="Rectangle 10"/>
                <p:cNvSpPr>
                  <a:spLocks noChangeArrowheads="1"/>
                </p:cNvSpPr>
                <p:nvPr/>
              </p:nvSpPr>
              <p:spPr bwMode="auto">
                <a:xfrm>
                  <a:off x="5243605" y="3658556"/>
                  <a:ext cx="805411"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cxnSp>
              <p:nvCxnSpPr>
                <p:cNvPr id="214" name="直線コネクタ 213"/>
                <p:cNvCxnSpPr/>
                <p:nvPr/>
              </p:nvCxnSpPr>
              <p:spPr>
                <a:xfrm flipV="1">
                  <a:off x="5114099"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4663272" y="3337685"/>
                  <a:ext cx="14601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flipV="1">
                  <a:off x="4882530"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flipV="1">
                  <a:off x="6123501"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8" name="正方形/長方形 217"/>
                <p:cNvSpPr/>
                <p:nvPr/>
              </p:nvSpPr>
              <p:spPr>
                <a:xfrm>
                  <a:off x="6042549"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19" name="直線コネクタ 218"/>
                <p:cNvCxnSpPr/>
                <p:nvPr/>
              </p:nvCxnSpPr>
              <p:spPr>
                <a:xfrm flipV="1">
                  <a:off x="4438481" y="3167712"/>
                  <a:ext cx="0" cy="133193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0" name="テキスト ボックス 219"/>
                <p:cNvSpPr txBox="1"/>
                <p:nvPr/>
              </p:nvSpPr>
              <p:spPr>
                <a:xfrm>
                  <a:off x="4684148" y="2787066"/>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市長</a:t>
                  </a:r>
                </a:p>
              </p:txBody>
            </p:sp>
            <p:sp>
              <p:nvSpPr>
                <p:cNvPr id="221" name="正方形/長方形 220"/>
                <p:cNvSpPr/>
                <p:nvPr/>
              </p:nvSpPr>
              <p:spPr>
                <a:xfrm>
                  <a:off x="6233843" y="4697883"/>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22" name="直線コネクタ 221"/>
                <p:cNvCxnSpPr/>
                <p:nvPr/>
              </p:nvCxnSpPr>
              <p:spPr>
                <a:xfrm flipV="1">
                  <a:off x="4602230" y="4491647"/>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3" name="正方形/長方形 222"/>
                <p:cNvSpPr/>
                <p:nvPr/>
              </p:nvSpPr>
              <p:spPr>
                <a:xfrm>
                  <a:off x="4444429" y="4697883"/>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24" name="直線コネクタ 223"/>
                <p:cNvCxnSpPr/>
                <p:nvPr/>
              </p:nvCxnSpPr>
              <p:spPr>
                <a:xfrm flipV="1">
                  <a:off x="4975775" y="4506258"/>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5" name="正方形/長方形 224"/>
                <p:cNvSpPr/>
                <p:nvPr/>
              </p:nvSpPr>
              <p:spPr>
                <a:xfrm>
                  <a:off x="4817973" y="4697622"/>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26" name="正方形/長方形 225"/>
                <p:cNvSpPr/>
                <p:nvPr/>
              </p:nvSpPr>
              <p:spPr>
                <a:xfrm>
                  <a:off x="725112" y="5593616"/>
                  <a:ext cx="1461618" cy="21625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7" name="正方形/長方形 226"/>
                <p:cNvSpPr/>
                <p:nvPr/>
              </p:nvSpPr>
              <p:spPr>
                <a:xfrm>
                  <a:off x="2769541" y="4352599"/>
                  <a:ext cx="1243601" cy="676058"/>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200" dirty="0" smtClean="0">
                      <a:solidFill>
                        <a:schemeClr val="tx1"/>
                      </a:solidFill>
                      <a:latin typeface="メイリオ" pitchFamily="50" charset="-128"/>
                      <a:ea typeface="メイリオ" pitchFamily="50" charset="-128"/>
                      <a:cs typeface="メイリオ" pitchFamily="50" charset="-128"/>
                    </a:rPr>
                    <a:t>住民</a:t>
                  </a:r>
                  <a:r>
                    <a:rPr kumimoji="1" lang="ja-JP" altLang="en-US" sz="1200" dirty="0" smtClean="0">
                      <a:solidFill>
                        <a:schemeClr val="tx1"/>
                      </a:solidFill>
                      <a:latin typeface="メイリオ" pitchFamily="50" charset="-128"/>
                      <a:ea typeface="メイリオ" pitchFamily="50" charset="-128"/>
                      <a:cs typeface="メイリオ" pitchFamily="50" charset="-128"/>
                    </a:rPr>
                    <a:t>に身近な</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行政</a:t>
                  </a:r>
                  <a:r>
                    <a:rPr lang="ja-JP" altLang="en-US" sz="1200" dirty="0" smtClean="0">
                      <a:solidFill>
                        <a:schemeClr val="tx1"/>
                      </a:solidFill>
                      <a:latin typeface="メイリオ" pitchFamily="50" charset="-128"/>
                      <a:ea typeface="メイリオ" pitchFamily="50" charset="-128"/>
                      <a:cs typeface="メイリオ" pitchFamily="50" charset="-128"/>
                    </a:rPr>
                    <a:t>サービスを</a:t>
                  </a:r>
                  <a:r>
                    <a:rPr kumimoji="1" lang="ja-JP" altLang="en-US" sz="1200" dirty="0" smtClean="0">
                      <a:solidFill>
                        <a:schemeClr val="tx1"/>
                      </a:solidFill>
                      <a:latin typeface="メイリオ" pitchFamily="50" charset="-128"/>
                      <a:ea typeface="メイリオ" pitchFamily="50" charset="-128"/>
                      <a:cs typeface="メイリオ" pitchFamily="50" charset="-128"/>
                    </a:rPr>
                    <a:t>局から総合区</a:t>
                  </a:r>
                  <a:r>
                    <a:rPr lang="ja-JP" altLang="en-US" sz="1200" dirty="0" smtClean="0">
                      <a:solidFill>
                        <a:schemeClr val="tx1"/>
                      </a:solidFill>
                      <a:latin typeface="メイリオ" pitchFamily="50" charset="-128"/>
                      <a:ea typeface="メイリオ" pitchFamily="50" charset="-128"/>
                      <a:cs typeface="メイリオ" pitchFamily="50" charset="-128"/>
                    </a:rPr>
                    <a:t>へ移管</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sp>
              <p:nvSpPr>
                <p:cNvPr id="228" name="正方形/長方形 227"/>
                <p:cNvSpPr/>
                <p:nvPr/>
              </p:nvSpPr>
              <p:spPr>
                <a:xfrm>
                  <a:off x="2784925" y="5220274"/>
                  <a:ext cx="1293873" cy="409516"/>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行政区の事務は</a:t>
                  </a:r>
                  <a:r>
                    <a:rPr lang="ja-JP" altLang="en-US" sz="1200" dirty="0" smtClean="0">
                      <a:solidFill>
                        <a:schemeClr val="tx1"/>
                      </a:solidFill>
                      <a:latin typeface="メイリオ" pitchFamily="50" charset="-128"/>
                      <a:ea typeface="メイリオ" pitchFamily="50" charset="-128"/>
                      <a:cs typeface="メイリオ" pitchFamily="50" charset="-128"/>
                    </a:rPr>
                    <a:t>総合区で実施</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sp>
              <p:nvSpPr>
                <p:cNvPr id="229" name="正方形/長方形 228"/>
                <p:cNvSpPr/>
                <p:nvPr/>
              </p:nvSpPr>
              <p:spPr>
                <a:xfrm>
                  <a:off x="725112" y="3974174"/>
                  <a:ext cx="1461618" cy="5690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局の事務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1" name="角丸四角形 80"/>
              <p:cNvSpPr/>
              <p:nvPr/>
            </p:nvSpPr>
            <p:spPr>
              <a:xfrm>
                <a:off x="7097328" y="2458139"/>
                <a:ext cx="1785310" cy="3462514"/>
              </a:xfrm>
              <a:prstGeom prst="roundRect">
                <a:avLst>
                  <a:gd name="adj" fmla="val 1328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82" name="正方形/長方形 81"/>
              <p:cNvSpPr/>
              <p:nvPr/>
            </p:nvSpPr>
            <p:spPr>
              <a:xfrm>
                <a:off x="7384652" y="2400014"/>
                <a:ext cx="1228196" cy="4401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大阪府</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3" name="正方形/長方形 82"/>
              <p:cNvSpPr/>
              <p:nvPr/>
            </p:nvSpPr>
            <p:spPr>
              <a:xfrm>
                <a:off x="7345473" y="3680606"/>
                <a:ext cx="1306072" cy="21087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府の事務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7345473" y="2884892"/>
                <a:ext cx="581523" cy="231986"/>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知事</a:t>
                </a:r>
              </a:p>
            </p:txBody>
          </p:sp>
          <p:sp>
            <p:nvSpPr>
              <p:cNvPr id="85" name="テキスト ボックス 84"/>
              <p:cNvSpPr txBox="1"/>
              <p:nvPr/>
            </p:nvSpPr>
            <p:spPr>
              <a:xfrm>
                <a:off x="8017618" y="2885277"/>
                <a:ext cx="718836" cy="231986"/>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府議会</a:t>
                </a:r>
                <a:endParaRPr lang="ja-JP" altLang="en-US" sz="1400" b="1" dirty="0">
                  <a:solidFill>
                    <a:schemeClr val="tx1"/>
                  </a:solidFill>
                  <a:latin typeface="+mn-ea"/>
                </a:endParaRPr>
              </a:p>
            </p:txBody>
          </p:sp>
          <p:sp>
            <p:nvSpPr>
              <p:cNvPr id="86" name="左右矢印 85"/>
              <p:cNvSpPr/>
              <p:nvPr/>
            </p:nvSpPr>
            <p:spPr>
              <a:xfrm>
                <a:off x="5954980" y="4071246"/>
                <a:ext cx="1152190" cy="382894"/>
              </a:xfrm>
              <a:prstGeom prst="lef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8" name="正方形/長方形 87"/>
              <p:cNvSpPr/>
              <p:nvPr/>
            </p:nvSpPr>
            <p:spPr>
              <a:xfrm>
                <a:off x="6181466" y="3472037"/>
                <a:ext cx="1019669" cy="638060"/>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都市インフラの充実などの都市機能の協議・調整</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grpSp>
        <p:sp>
          <p:nvSpPr>
            <p:cNvPr id="233" name="正方形/長方形 232"/>
            <p:cNvSpPr/>
            <p:nvPr/>
          </p:nvSpPr>
          <p:spPr>
            <a:xfrm>
              <a:off x="5548437" y="4902113"/>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4" name="正方形/長方形 233"/>
            <p:cNvSpPr/>
            <p:nvPr/>
          </p:nvSpPr>
          <p:spPr>
            <a:xfrm>
              <a:off x="4474712" y="4902114"/>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5" name="正方形/長方形 234"/>
            <p:cNvSpPr/>
            <p:nvPr/>
          </p:nvSpPr>
          <p:spPr>
            <a:xfrm>
              <a:off x="4206149" y="4902115"/>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6" name="正方形/長方形 235"/>
            <p:cNvSpPr/>
            <p:nvPr/>
          </p:nvSpPr>
          <p:spPr>
            <a:xfrm>
              <a:off x="3967849" y="4902116"/>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7" name="正方形/長方形 236"/>
            <p:cNvSpPr/>
            <p:nvPr/>
          </p:nvSpPr>
          <p:spPr>
            <a:xfrm>
              <a:off x="5803289" y="4905032"/>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8" name="Rectangle 10"/>
            <p:cNvSpPr>
              <a:spLocks noChangeArrowheads="1"/>
            </p:cNvSpPr>
            <p:nvPr/>
          </p:nvSpPr>
          <p:spPr bwMode="auto">
            <a:xfrm>
              <a:off x="4727542" y="5070455"/>
              <a:ext cx="632267" cy="229198"/>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 </a:t>
              </a:r>
              <a:endParaRPr lang="en-US" altLang="ja-JP" sz="1200" dirty="0" smtClean="0">
                <a:solidFill>
                  <a:srgbClr val="000000"/>
                </a:solidFill>
                <a:ea typeface="ＭＳ Ｐゴシック" charset="-128"/>
              </a:endParaRPr>
            </a:p>
          </p:txBody>
        </p:sp>
        <p:cxnSp>
          <p:nvCxnSpPr>
            <p:cNvPr id="8" name="直線コネクタ 7"/>
            <p:cNvCxnSpPr>
              <a:stCxn id="236" idx="0"/>
              <a:endCxn id="223" idx="2"/>
            </p:cNvCxnSpPr>
            <p:nvPr/>
          </p:nvCxnSpPr>
          <p:spPr>
            <a:xfrm flipV="1">
              <a:off x="4059252" y="4718398"/>
              <a:ext cx="157661" cy="183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235" idx="0"/>
              <a:endCxn id="223" idx="2"/>
            </p:cNvCxnSpPr>
            <p:nvPr/>
          </p:nvCxnSpPr>
          <p:spPr>
            <a:xfrm flipH="1" flipV="1">
              <a:off x="4216913" y="4718398"/>
              <a:ext cx="80639" cy="1837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234" idx="0"/>
              <a:endCxn id="225" idx="2"/>
            </p:cNvCxnSpPr>
            <p:nvPr/>
          </p:nvCxnSpPr>
          <p:spPr>
            <a:xfrm flipH="1" flipV="1">
              <a:off x="4556591" y="4718058"/>
              <a:ext cx="9524" cy="18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3" idx="0"/>
            </p:cNvCxnSpPr>
            <p:nvPr/>
          </p:nvCxnSpPr>
          <p:spPr>
            <a:xfrm flipV="1">
              <a:off x="5639840" y="4723277"/>
              <a:ext cx="238537" cy="178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237" idx="0"/>
            </p:cNvCxnSpPr>
            <p:nvPr/>
          </p:nvCxnSpPr>
          <p:spPr>
            <a:xfrm flipH="1" flipV="1">
              <a:off x="5889294" y="4723277"/>
              <a:ext cx="5398" cy="181755"/>
            </a:xfrm>
            <a:prstGeom prst="line">
              <a:avLst/>
            </a:prstGeom>
          </p:spPr>
          <p:style>
            <a:lnRef idx="1">
              <a:schemeClr val="accent1"/>
            </a:lnRef>
            <a:fillRef idx="0">
              <a:schemeClr val="accent1"/>
            </a:fillRef>
            <a:effectRef idx="0">
              <a:schemeClr val="accent1"/>
            </a:effectRef>
            <a:fontRef idx="minor">
              <a:schemeClr val="tx1"/>
            </a:fontRef>
          </p:style>
        </p:cxnSp>
        <p:sp>
          <p:nvSpPr>
            <p:cNvPr id="241" name="大かっこ 240"/>
            <p:cNvSpPr/>
            <p:nvPr/>
          </p:nvSpPr>
          <p:spPr>
            <a:xfrm>
              <a:off x="4719465" y="4863477"/>
              <a:ext cx="749105" cy="2350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grpSp>
      <p:sp>
        <p:nvSpPr>
          <p:cNvPr id="126" name="Rectangle 10"/>
          <p:cNvSpPr>
            <a:spLocks noChangeArrowheads="1"/>
          </p:cNvSpPr>
          <p:nvPr/>
        </p:nvSpPr>
        <p:spPr bwMode="auto">
          <a:xfrm>
            <a:off x="4879307" y="4758592"/>
            <a:ext cx="632267" cy="321101"/>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100" dirty="0" smtClean="0">
                <a:solidFill>
                  <a:srgbClr val="000000"/>
                </a:solidFill>
                <a:ea typeface="ＭＳ Ｐゴシック" charset="-128"/>
              </a:rPr>
              <a:t>・ </a:t>
            </a:r>
            <a:r>
              <a:rPr lang="ja-JP" altLang="en-US" sz="1100" dirty="0">
                <a:solidFill>
                  <a:srgbClr val="000000"/>
                </a:solidFill>
                <a:ea typeface="ＭＳ Ｐゴシック" charset="-128"/>
              </a:rPr>
              <a:t>・ </a:t>
            </a:r>
            <a:r>
              <a:rPr lang="ja-JP" altLang="en-US" sz="1100" dirty="0" smtClean="0">
                <a:solidFill>
                  <a:srgbClr val="000000"/>
                </a:solidFill>
                <a:ea typeface="ＭＳ Ｐゴシック" charset="-128"/>
              </a:rPr>
              <a:t>・</a:t>
            </a:r>
            <a:endParaRPr lang="en-US" altLang="ja-JP" sz="1100" dirty="0" smtClean="0">
              <a:solidFill>
                <a:srgbClr val="000000"/>
              </a:solidFill>
              <a:ea typeface="ＭＳ Ｐゴシック" charset="-128"/>
            </a:endParaRPr>
          </a:p>
        </p:txBody>
      </p:sp>
      <p:sp>
        <p:nvSpPr>
          <p:cNvPr id="143" name="正方形/長方形 142"/>
          <p:cNvSpPr/>
          <p:nvPr/>
        </p:nvSpPr>
        <p:spPr>
          <a:xfrm>
            <a:off x="6466284" y="3904103"/>
            <a:ext cx="504056" cy="25552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eaVert" tIns="180000" bIns="180000"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副首都推進本部会議</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lang="en-US" altLang="ja-JP" sz="1200" b="1" dirty="0">
                <a:solidFill>
                  <a:schemeClr val="tx1"/>
                </a:solidFill>
                <a:latin typeface="メイリオ" pitchFamily="50" charset="-128"/>
                <a:ea typeface="メイリオ" pitchFamily="50" charset="-128"/>
                <a:cs typeface="メイリオ" pitchFamily="50" charset="-128"/>
              </a:rPr>
              <a:t>(</a:t>
            </a:r>
            <a:r>
              <a:rPr kumimoji="1" lang="ja-JP" altLang="en-US" sz="1200" b="1" dirty="0" smtClean="0">
                <a:solidFill>
                  <a:schemeClr val="tx1"/>
                </a:solidFill>
                <a:latin typeface="メイリオ" pitchFamily="50" charset="-128"/>
                <a:ea typeface="メイリオ" pitchFamily="50" charset="-128"/>
                <a:cs typeface="メイリオ" pitchFamily="50" charset="-128"/>
              </a:rPr>
              <a:t>指定都市都道府県調整会議</a:t>
            </a:r>
            <a:r>
              <a:rPr kumimoji="1" lang="en-US" altLang="ja-JP" sz="1300" b="1" dirty="0" smtClean="0">
                <a:solidFill>
                  <a:schemeClr val="tx1"/>
                </a:solidFill>
                <a:latin typeface="メイリオ" pitchFamily="50" charset="-128"/>
                <a:ea typeface="メイリオ" pitchFamily="50" charset="-128"/>
                <a:cs typeface="メイリオ" pitchFamily="50" charset="-128"/>
              </a:rPr>
              <a:t>)</a:t>
            </a:r>
          </a:p>
        </p:txBody>
      </p:sp>
      <p:sp>
        <p:nvSpPr>
          <p:cNvPr id="148" name="正方形/長方形 147"/>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大阪市における総合区制度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6"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１０</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3347356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452" y="2636912"/>
            <a:ext cx="9144000"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　総　　論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endParaRPr lang="en-US" altLang="ja-JP" sz="36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632555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863" y="317668"/>
            <a:ext cx="8229600" cy="1143000"/>
          </a:xfrm>
        </p:spPr>
        <p:txBody>
          <a:bodyPr>
            <a:noAutofit/>
          </a:bodyPr>
          <a:lstStyle/>
          <a:p>
            <a:r>
              <a:rPr kumimoji="1" lang="ja-JP" altLang="en-US" sz="3600" dirty="0" smtClean="0"/>
              <a:t>目　　次</a:t>
            </a:r>
            <a:endParaRPr kumimoji="1" lang="ja-JP" altLang="en-US" sz="3600" dirty="0"/>
          </a:p>
        </p:txBody>
      </p:sp>
      <p:sp>
        <p:nvSpPr>
          <p:cNvPr id="6" name="正方形/長方形 5"/>
          <p:cNvSpPr/>
          <p:nvPr/>
        </p:nvSpPr>
        <p:spPr>
          <a:xfrm>
            <a:off x="799604" y="1613812"/>
            <a:ext cx="7457008" cy="26642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１　大阪市が総合区設置により目指すもの</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２　住民自治の拡充に向けた制度設計</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３　二重行政の解消に向けた取組みの推進</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４　総合区設置による効果</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５　各論におけるポイント</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3248429" y="3560399"/>
            <a:ext cx="53285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4403534" y="2161671"/>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２</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3669045" y="3090407"/>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総論</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９</a:t>
            </a:r>
            <a:endParaRPr kumimoji="1" lang="en-US" altLang="ja-JP" sz="2000"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4610789" y="2640788"/>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総論</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８</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4610587" y="1748593"/>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1311765" y="4790090"/>
            <a:ext cx="6525386" cy="1600438"/>
          </a:xfrm>
          <a:prstGeom prst="rect">
            <a:avLst/>
          </a:prstGeom>
          <a:noFill/>
          <a:ln w="6350">
            <a:solidFill>
              <a:schemeClr val="tx1"/>
            </a:solidFill>
            <a:prstDash val="dash"/>
          </a:ln>
        </p:spPr>
        <p:txBody>
          <a:bodyPr wrap="square" rtlCol="0">
            <a:spAutoFit/>
          </a:bodyPr>
          <a:lstStyle/>
          <a:p>
            <a:pPr>
              <a:buFont typeface="Wingdings" pitchFamily="2" charset="2"/>
              <a:buChar char="u"/>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本資料は、大阪市における総合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区の制度設計の考え方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や具体的な制度案について、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行政として精査し、とりまとめたもの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議会や大都市制度（特別区設置）協議会</a:t>
            </a: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における議論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を踏まえ、必要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に応じて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追加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修正を行っていく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46280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a:t>
            </a:r>
            <a:r>
              <a:rPr lang="ja-JP" altLang="en-US" sz="2000" b="1" dirty="0" smtClean="0">
                <a:solidFill>
                  <a:prstClr val="black"/>
                </a:solidFill>
                <a:latin typeface="Meiryo UI" pitchFamily="50" charset="-128"/>
                <a:ea typeface="Meiryo UI" pitchFamily="50" charset="-128"/>
                <a:cs typeface="Meiryo UI" pitchFamily="50" charset="-128"/>
              </a:rPr>
              <a:t>　大阪市が総合区設置により目指すもの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8" name="正方形/長方形 37"/>
          <p:cNvSpPr/>
          <p:nvPr/>
        </p:nvSpPr>
        <p:spPr>
          <a:xfrm>
            <a:off x="150905" y="617916"/>
            <a:ext cx="1080120" cy="6120000"/>
          </a:xfrm>
          <a:prstGeom prst="rect">
            <a:avLst/>
          </a:prstGeom>
          <a:solidFill>
            <a:schemeClr val="tx2">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600" dirty="0" smtClean="0">
                <a:solidFill>
                  <a:schemeClr val="bg1"/>
                </a:solidFill>
                <a:latin typeface="HGP創英ﾌﾟﾚｾﾞﾝｽEB" pitchFamily="18" charset="-128"/>
                <a:ea typeface="HGP創英ﾌﾟﾚｾﾞﾝｽEB" pitchFamily="18" charset="-128"/>
                <a:cs typeface="Verdana" pitchFamily="34" charset="0"/>
              </a:rPr>
              <a:t>「副首都・大阪」にふさわしい</a:t>
            </a:r>
            <a:endParaRPr lang="en-US" altLang="ja-JP" sz="2600" dirty="0" smtClean="0">
              <a:solidFill>
                <a:schemeClr val="bg1"/>
              </a:solidFill>
              <a:latin typeface="HGP創英ﾌﾟﾚｾﾞﾝｽEB" pitchFamily="18" charset="-128"/>
              <a:ea typeface="HGP創英ﾌﾟﾚｾﾞﾝｽEB" pitchFamily="18" charset="-128"/>
              <a:cs typeface="Verdana" pitchFamily="34" charset="0"/>
            </a:endParaRPr>
          </a:p>
          <a:p>
            <a:pPr algn="ctr"/>
            <a:r>
              <a:rPr lang="ja-JP" altLang="en-US" sz="2600" dirty="0" smtClean="0">
                <a:solidFill>
                  <a:schemeClr val="bg1"/>
                </a:solidFill>
                <a:latin typeface="HGP創英ﾌﾟﾚｾﾞﾝｽEB" pitchFamily="18" charset="-128"/>
                <a:ea typeface="HGP創英ﾌﾟﾚｾﾞﾝｽEB" pitchFamily="18" charset="-128"/>
                <a:cs typeface="Verdana" pitchFamily="34" charset="0"/>
              </a:rPr>
              <a:t>       新たな大都市制度の実現</a:t>
            </a:r>
            <a:endParaRPr lang="ja-JP" altLang="en-US" sz="2600" dirty="0">
              <a:solidFill>
                <a:schemeClr val="bg1"/>
              </a:solidFill>
              <a:latin typeface="HGP創英ﾌﾟﾚｾﾞﾝｽEB" pitchFamily="18" charset="-128"/>
              <a:ea typeface="HGP創英ﾌﾟﾚｾﾞﾝｽEB" pitchFamily="18" charset="-128"/>
              <a:cs typeface="Verdana" pitchFamily="34" charset="0"/>
            </a:endParaRPr>
          </a:p>
        </p:txBody>
      </p:sp>
      <p:sp>
        <p:nvSpPr>
          <p:cNvPr id="63" name="角丸四角形 62"/>
          <p:cNvSpPr/>
          <p:nvPr/>
        </p:nvSpPr>
        <p:spPr>
          <a:xfrm>
            <a:off x="1466957" y="4618135"/>
            <a:ext cx="7488453" cy="2124000"/>
          </a:xfrm>
          <a:prstGeom prst="roundRect">
            <a:avLst>
              <a:gd name="adj" fmla="val 8136"/>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1475656" y="980728"/>
            <a:ext cx="7488832" cy="3022604"/>
          </a:xfrm>
          <a:prstGeom prst="roundRect">
            <a:avLst>
              <a:gd name="adj" fmla="val 5638"/>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右矢印 65"/>
          <p:cNvSpPr/>
          <p:nvPr/>
        </p:nvSpPr>
        <p:spPr>
          <a:xfrm>
            <a:off x="1394949" y="548680"/>
            <a:ext cx="7282681" cy="720080"/>
          </a:xfrm>
          <a:prstGeom prst="rightArrow">
            <a:avLst>
              <a:gd name="adj1" fmla="val 100000"/>
              <a:gd name="adj2" fmla="val 4104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住民に身近なサービスを区役所で提供</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地域</a:t>
            </a:r>
            <a:r>
              <a:rPr lang="ja-JP" altLang="en-US" b="1" dirty="0">
                <a:solidFill>
                  <a:schemeClr val="tx1"/>
                </a:solidFill>
                <a:latin typeface="Meiryo UI" pitchFamily="50" charset="-128"/>
                <a:ea typeface="Meiryo UI" pitchFamily="50" charset="-128"/>
                <a:cs typeface="Meiryo UI" pitchFamily="50" charset="-128"/>
              </a:rPr>
              <a:t>のことは地域</a:t>
            </a:r>
            <a:r>
              <a:rPr lang="ja-JP" altLang="en-US" b="1" dirty="0" smtClean="0">
                <a:solidFill>
                  <a:schemeClr val="tx1"/>
                </a:solidFill>
                <a:latin typeface="Meiryo UI" pitchFamily="50" charset="-128"/>
                <a:ea typeface="Meiryo UI" pitchFamily="50" charset="-128"/>
                <a:cs typeface="Meiryo UI" pitchFamily="50" charset="-128"/>
              </a:rPr>
              <a:t>で</a:t>
            </a:r>
            <a:r>
              <a:rPr lang="ja-JP" altLang="en-US" b="1" dirty="0">
                <a:solidFill>
                  <a:schemeClr val="tx1"/>
                </a:solidFill>
                <a:latin typeface="Meiryo UI" pitchFamily="50" charset="-128"/>
                <a:ea typeface="Meiryo UI" pitchFamily="50" charset="-128"/>
                <a:cs typeface="Meiryo UI" pitchFamily="50" charset="-128"/>
              </a:rPr>
              <a:t>でき</a:t>
            </a:r>
            <a:r>
              <a:rPr lang="ja-JP" altLang="en-US" b="1" dirty="0" smtClean="0">
                <a:solidFill>
                  <a:schemeClr val="tx1"/>
                </a:solidFill>
                <a:latin typeface="Meiryo UI" pitchFamily="50" charset="-128"/>
                <a:ea typeface="Meiryo UI" pitchFamily="50" charset="-128"/>
                <a:cs typeface="Meiryo UI" pitchFamily="50" charset="-128"/>
              </a:rPr>
              <a:t>るだけ決定</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67" name="角丸四角形 66"/>
          <p:cNvSpPr/>
          <p:nvPr/>
        </p:nvSpPr>
        <p:spPr>
          <a:xfrm>
            <a:off x="1894825" y="1694902"/>
            <a:ext cx="6761513"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itchFamily="50" charset="-128"/>
              </a:rPr>
              <a:t>◆ 総合区長権限の拡充</a:t>
            </a:r>
          </a:p>
        </p:txBody>
      </p:sp>
      <p:sp>
        <p:nvSpPr>
          <p:cNvPr id="71" name="角丸四角形 70"/>
          <p:cNvSpPr/>
          <p:nvPr/>
        </p:nvSpPr>
        <p:spPr>
          <a:xfrm>
            <a:off x="1892707" y="2430150"/>
            <a:ext cx="6784924"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smtClean="0">
                <a:solidFill>
                  <a:prstClr val="black"/>
                </a:solidFill>
                <a:latin typeface="HGPｺﾞｼｯｸM" pitchFamily="50" charset="-128"/>
                <a:ea typeface="HGPｺﾞｼｯｸM" pitchFamily="50" charset="-128"/>
                <a:cs typeface="Meiryo UI" pitchFamily="50" charset="-128"/>
              </a:rPr>
              <a:t>◆ 住民意見</a:t>
            </a:r>
            <a:r>
              <a:rPr lang="ja-JP" altLang="en-US" b="1" dirty="0" smtClean="0">
                <a:solidFill>
                  <a:prstClr val="black"/>
                </a:solidFill>
                <a:latin typeface="HGPｺﾞｼｯｸM" pitchFamily="50" charset="-128"/>
                <a:ea typeface="HGPｺﾞｼｯｸM" pitchFamily="50" charset="-128"/>
                <a:cs typeface="Meiryo UI" pitchFamily="50" charset="-128"/>
              </a:rPr>
              <a:t>を反映するための仕組みの構築</a:t>
            </a:r>
          </a:p>
        </p:txBody>
      </p:sp>
      <p:sp>
        <p:nvSpPr>
          <p:cNvPr id="74" name="テキスト ボックス 73"/>
          <p:cNvSpPr txBox="1"/>
          <p:nvPr/>
        </p:nvSpPr>
        <p:spPr>
          <a:xfrm>
            <a:off x="1852809" y="5349261"/>
            <a:ext cx="7060163" cy="646331"/>
          </a:xfrm>
          <a:prstGeom prst="rect">
            <a:avLst/>
          </a:prstGeom>
          <a:noFill/>
        </p:spPr>
        <p:txBody>
          <a:bodyPr wrap="square" rtlCol="0">
            <a:spAutoFit/>
          </a:bodyPr>
          <a:lstStyle/>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市長は、市</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全体の視点から</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の</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a:p>
            <a:pPr marL="342900" lvl="0" indent="-342900"/>
            <a:r>
              <a:rPr lang="en-US" altLang="ja-JP" b="1" dirty="0" smtClean="0">
                <a:solidFill>
                  <a:prstClr val="black"/>
                </a:solidFill>
                <a:latin typeface="HGPｺﾞｼｯｸM" pitchFamily="50" charset="-128"/>
                <a:ea typeface="HGPｺﾞｼｯｸM" pitchFamily="50" charset="-128"/>
                <a:cs typeface="Meiryo UI" panose="020B0604030504040204" pitchFamily="50" charset="-128"/>
              </a:rPr>
              <a:t>                    </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政策</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・経営</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や重要</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な</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課題に集中して取り組む</a:t>
            </a:r>
            <a:endParaRPr lang="ja-JP" altLang="en-US" b="1" dirty="0">
              <a:solidFill>
                <a:prstClr val="black"/>
              </a:solidFill>
              <a:latin typeface="HGPｺﾞｼｯｸM" pitchFamily="50" charset="-128"/>
              <a:ea typeface="HGPｺﾞｼｯｸM" pitchFamily="50" charset="-128"/>
              <a:cs typeface="Meiryo UI" panose="020B0604030504040204" pitchFamily="50" charset="-128"/>
            </a:endParaRPr>
          </a:p>
        </p:txBody>
      </p:sp>
      <p:sp>
        <p:nvSpPr>
          <p:cNvPr id="75" name="右矢印 74"/>
          <p:cNvSpPr/>
          <p:nvPr/>
        </p:nvSpPr>
        <p:spPr>
          <a:xfrm>
            <a:off x="1394950" y="4169572"/>
            <a:ext cx="7282681" cy="720000"/>
          </a:xfrm>
          <a:prstGeom prst="rightArrow">
            <a:avLst>
              <a:gd name="adj1" fmla="val 100000"/>
              <a:gd name="adj2" fmla="val 5000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副首都にふさわしい都市</a:t>
            </a:r>
            <a:r>
              <a:rPr lang="ja-JP" altLang="en-US"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機能強化</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二重行政の解消に向けた取組みを引き続き推進　</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77" name="角丸四角形 76"/>
          <p:cNvSpPr/>
          <p:nvPr/>
        </p:nvSpPr>
        <p:spPr>
          <a:xfrm>
            <a:off x="1891035" y="2062526"/>
            <a:ext cx="6773718"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itchFamily="50" charset="-128"/>
              </a:rPr>
              <a:t>◆ 総合</a:t>
            </a:r>
            <a:r>
              <a:rPr lang="ja-JP" altLang="en-US" b="1" dirty="0">
                <a:solidFill>
                  <a:prstClr val="black"/>
                </a:solidFill>
                <a:latin typeface="HGPｺﾞｼｯｸM" pitchFamily="50" charset="-128"/>
                <a:ea typeface="HGPｺﾞｼｯｸM" pitchFamily="50" charset="-128"/>
                <a:cs typeface="Meiryo UI" pitchFamily="50" charset="-128"/>
              </a:rPr>
              <a:t>区長</a:t>
            </a:r>
            <a:r>
              <a:rPr lang="ja-JP" altLang="en-US" b="1" dirty="0" smtClean="0">
                <a:solidFill>
                  <a:prstClr val="black"/>
                </a:solidFill>
                <a:latin typeface="HGPｺﾞｼｯｸM" pitchFamily="50" charset="-128"/>
                <a:ea typeface="HGPｺﾞｼｯｸM" pitchFamily="50" charset="-128"/>
                <a:cs typeface="Meiryo UI" pitchFamily="50" charset="-128"/>
              </a:rPr>
              <a:t>の権限を最大限発揮できる仕組みの構築</a:t>
            </a:r>
          </a:p>
        </p:txBody>
      </p:sp>
      <p:sp>
        <p:nvSpPr>
          <p:cNvPr id="78" name="角丸四角形 77"/>
          <p:cNvSpPr/>
          <p:nvPr/>
        </p:nvSpPr>
        <p:spPr>
          <a:xfrm>
            <a:off x="2182857" y="3143738"/>
            <a:ext cx="6768752" cy="864096"/>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総合区長（特別職）は、政策や企画の立案を含め、</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住民に身近なところで総合的かつ包括的に行政を実施</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p:txBody>
      </p:sp>
      <p:sp>
        <p:nvSpPr>
          <p:cNvPr id="82" name="二等辺三角形 81"/>
          <p:cNvSpPr/>
          <p:nvPr/>
        </p:nvSpPr>
        <p:spPr>
          <a:xfrm rot="10800000">
            <a:off x="2614905" y="2852524"/>
            <a:ext cx="5184576" cy="180000"/>
          </a:xfrm>
          <a:prstGeom prst="triangl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83" name="正方形/長方形 82"/>
          <p:cNvSpPr/>
          <p:nvPr/>
        </p:nvSpPr>
        <p:spPr>
          <a:xfrm>
            <a:off x="2176505" y="3128169"/>
            <a:ext cx="5832648" cy="72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1852809" y="6030712"/>
            <a:ext cx="7060163" cy="646331"/>
          </a:xfrm>
          <a:prstGeom prst="rect">
            <a:avLst/>
          </a:prstGeom>
          <a:noFill/>
        </p:spPr>
        <p:txBody>
          <a:bodyPr wrap="square" rtlCol="0">
            <a:spAutoFit/>
          </a:bodyPr>
          <a:lstStyle/>
          <a:p>
            <a:r>
              <a:rPr lang="ja-JP" altLang="en-US" b="1" dirty="0" smtClean="0">
                <a:latin typeface="HGPｺﾞｼｯｸM" pitchFamily="50" charset="-128"/>
                <a:ea typeface="HGPｺﾞｼｯｸM" pitchFamily="50" charset="-128"/>
              </a:rPr>
              <a:t>◆ 府市連携・一元化に向け、</a:t>
            </a:r>
            <a:endParaRPr lang="en-US" altLang="ja-JP" b="1" dirty="0" smtClean="0">
              <a:latin typeface="HGPｺﾞｼｯｸM" pitchFamily="50" charset="-128"/>
              <a:ea typeface="HGPｺﾞｼｯｸM" pitchFamily="50" charset="-128"/>
            </a:endParaRPr>
          </a:p>
          <a:p>
            <a:r>
              <a:rPr lang="en-US" altLang="ja-JP" b="1" dirty="0" smtClean="0">
                <a:latin typeface="HGPｺﾞｼｯｸM" pitchFamily="50" charset="-128"/>
                <a:ea typeface="HGPｺﾞｼｯｸM" pitchFamily="50" charset="-128"/>
              </a:rPr>
              <a:t>       </a:t>
            </a:r>
            <a:r>
              <a:rPr lang="ja-JP" altLang="en-US" b="1" dirty="0" smtClean="0">
                <a:latin typeface="HGPｺﾞｼｯｸM" pitchFamily="50" charset="-128"/>
                <a:ea typeface="HGPｺﾞｼｯｸM" pitchFamily="50" charset="-128"/>
              </a:rPr>
              <a:t>指定都市都道府県調整会議において協議・調整を行う</a:t>
            </a:r>
            <a:endParaRPr lang="ja-JP" altLang="en-US" b="1" dirty="0">
              <a:latin typeface="HGPｺﾞｼｯｸM" pitchFamily="50" charset="-128"/>
              <a:ea typeface="HGPｺﾞｼｯｸM" pitchFamily="50" charset="-128"/>
            </a:endParaRPr>
          </a:p>
        </p:txBody>
      </p:sp>
      <p:sp>
        <p:nvSpPr>
          <p:cNvPr id="3" name="下矢印 2"/>
          <p:cNvSpPr/>
          <p:nvPr/>
        </p:nvSpPr>
        <p:spPr>
          <a:xfrm>
            <a:off x="3175700" y="1415546"/>
            <a:ext cx="4176464" cy="288101"/>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実現するため</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下矢印 18"/>
          <p:cNvSpPr/>
          <p:nvPr/>
        </p:nvSpPr>
        <p:spPr>
          <a:xfrm>
            <a:off x="3195149" y="5077793"/>
            <a:ext cx="4176464" cy="288101"/>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実現するため</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5456561" y="862470"/>
            <a:ext cx="2736304" cy="3645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住民自治の拡充</a:t>
            </a:r>
            <a:r>
              <a:rPr lang="en-US" altLang="ja-JP" b="1" dirty="0" smtClean="0">
                <a:solidFill>
                  <a:schemeClr val="tx1"/>
                </a:solidFill>
                <a:latin typeface="Meiryo UI" pitchFamily="50" charset="-128"/>
                <a:ea typeface="Meiryo UI" pitchFamily="50" charset="-128"/>
                <a:cs typeface="Meiryo UI" pitchFamily="50" charset="-128"/>
              </a:rPr>
              <a:t>】</a:t>
            </a:r>
          </a:p>
        </p:txBody>
      </p:sp>
      <p:sp>
        <p:nvSpPr>
          <p:cNvPr id="20"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21" name="正方形/長方形 20"/>
          <p:cNvSpPr/>
          <p:nvPr/>
        </p:nvSpPr>
        <p:spPr>
          <a:xfrm>
            <a:off x="6407696" y="4313588"/>
            <a:ext cx="273630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二重行政の解消</a:t>
            </a:r>
            <a:r>
              <a:rPr lang="en-US" altLang="ja-JP" b="1" dirty="0" smtClean="0">
                <a:solidFill>
                  <a:schemeClr val="tx1"/>
                </a:solidFill>
                <a:latin typeface="Meiryo UI" pitchFamily="50" charset="-128"/>
                <a:ea typeface="Meiryo UI" pitchFamily="50" charset="-128"/>
                <a:cs typeface="Meiryo UI" pitchFamily="50" charset="-128"/>
              </a:rPr>
              <a:t>】</a:t>
            </a:r>
          </a:p>
        </p:txBody>
      </p:sp>
    </p:spTree>
    <p:extLst>
      <p:ext uri="{BB962C8B-B14F-4D97-AF65-F5344CB8AC3E}">
        <p14:creationId xmlns:p14="http://schemas.microsoft.com/office/powerpoint/2010/main" val="2210872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03287" y="900751"/>
            <a:ext cx="8735997" cy="569054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9" name="角丸四角形 48"/>
          <p:cNvSpPr/>
          <p:nvPr/>
        </p:nvSpPr>
        <p:spPr>
          <a:xfrm>
            <a:off x="377391" y="2477145"/>
            <a:ext cx="8388000" cy="2442293"/>
          </a:xfrm>
          <a:prstGeom prst="roundRect">
            <a:avLst>
              <a:gd name="adj" fmla="val 9283"/>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（１）制度設計の方向性</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379039" y="1017704"/>
            <a:ext cx="8388000" cy="1260000"/>
          </a:xfrm>
          <a:prstGeom prst="roundRect">
            <a:avLst>
              <a:gd name="adj" fmla="val 18695"/>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総合区長権限の拡充</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現在の区役所（保健福祉センター含む。以下同じ。）で実施している事務に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加えて、局から総合</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に事務</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移管</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683567" y="3053210"/>
            <a:ext cx="8081824" cy="1600438"/>
          </a:xfrm>
          <a:prstGeom prst="rect">
            <a:avLst/>
          </a:prstGeom>
          <a:no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事務権限の拡充に応じた</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体制の整備と総合区長の</a:t>
            </a:r>
            <a:r>
              <a:rPr lang="ja-JP" altLang="en-US" dirty="0">
                <a:latin typeface="Meiryo UI" panose="020B0604030504040204" pitchFamily="50" charset="-128"/>
                <a:ea typeface="Meiryo UI" panose="020B0604030504040204" pitchFamily="50" charset="-128"/>
                <a:cs typeface="Meiryo UI" panose="020B0604030504040204" pitchFamily="50" charset="-128"/>
              </a:rPr>
              <a:t>組織</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職員任免権）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総合区長の財務マネジメント（予算意見具申権）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47690" y="2619571"/>
            <a:ext cx="7848234" cy="369332"/>
          </a:xfrm>
          <a:prstGeom prst="rect">
            <a:avLst/>
          </a:prstGeom>
          <a:noFill/>
        </p:spPr>
        <p:txBody>
          <a:bodyPr wrap="square" rtlCol="0">
            <a:spAutoFit/>
          </a:bodyPr>
          <a:lstStyle/>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総合区長の権限を最大限発揮できる仕組みの構築</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771647" y="4531649"/>
            <a:ext cx="7596000" cy="338554"/>
          </a:xfrm>
          <a:prstGeom prst="rect">
            <a:avLst/>
          </a:prstGeom>
          <a:noFill/>
        </p:spPr>
        <p:txBody>
          <a:bodyPr wrap="square" rtlCol="0">
            <a:spAutoFit/>
          </a:bodyPr>
          <a:lstStyle/>
          <a:p>
            <a:pPr marL="285750" indent="-28575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予算編成、条例提案等は、市長が市全体の視点から行う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70714" y="5151166"/>
            <a:ext cx="8424000" cy="1296000"/>
          </a:xfrm>
          <a:prstGeom prst="roundRect">
            <a:avLst>
              <a:gd name="adj" fmla="val 15907"/>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ct val="1500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住民意見を反映するための仕組みの構築</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総合区政会議</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地域自治区・地域協議会</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3" name="テキスト ボックス 12"/>
          <p:cNvSpPr txBox="1"/>
          <p:nvPr/>
        </p:nvSpPr>
        <p:spPr>
          <a:xfrm>
            <a:off x="1048628" y="4083794"/>
            <a:ext cx="3315196" cy="369332"/>
          </a:xfrm>
          <a:prstGeom prst="rect">
            <a:avLst/>
          </a:prstGeom>
          <a:noFill/>
          <a:ln w="6350">
            <a:noFill/>
            <a:prstDash val="dash"/>
          </a:ln>
        </p:spPr>
        <p:txBody>
          <a:bodyPr wrap="square" rtlCol="0">
            <a:spAutoFit/>
          </a:bodyPr>
          <a:lstStyle/>
          <a:p>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により、住民</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ニーズを施策へ反映</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2362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32"/>
          <p:cNvSpPr/>
          <p:nvPr/>
        </p:nvSpPr>
        <p:spPr>
          <a:xfrm>
            <a:off x="228600" y="1138014"/>
            <a:ext cx="8744520" cy="9574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180000" indent="-180000">
              <a:lnSpc>
                <a:spcPct val="150000"/>
              </a:lnSpc>
              <a:buFont typeface="Wingdings" panose="05000000000000000000" pitchFamily="2" charset="2"/>
              <a:buChar char="u"/>
            </a:pPr>
            <a:r>
              <a:rPr lang="ja-JP" altLang="en-US" sz="1600" dirty="0" smtClean="0">
                <a:solidFill>
                  <a:schemeClr val="tx1"/>
                </a:solidFill>
                <a:latin typeface="Meiryo UI" pitchFamily="50" charset="-128"/>
                <a:ea typeface="Meiryo UI" pitchFamily="50" charset="-128"/>
                <a:cs typeface="Meiryo UI" pitchFamily="50" charset="-128"/>
              </a:rPr>
              <a:t> 総合区は、住民に身近</a:t>
            </a:r>
            <a:r>
              <a:rPr lang="ja-JP" altLang="en-US" sz="1600" dirty="0">
                <a:solidFill>
                  <a:schemeClr val="tx1"/>
                </a:solidFill>
                <a:latin typeface="Meiryo UI" pitchFamily="50" charset="-128"/>
                <a:ea typeface="Meiryo UI" pitchFamily="50" charset="-128"/>
                <a:cs typeface="Meiryo UI" pitchFamily="50" charset="-128"/>
              </a:rPr>
              <a:t>なところ</a:t>
            </a:r>
            <a:r>
              <a:rPr lang="ja-JP" altLang="en-US" sz="1600" dirty="0" smtClean="0">
                <a:solidFill>
                  <a:schemeClr val="tx1"/>
                </a:solidFill>
                <a:latin typeface="Meiryo UI" pitchFamily="50" charset="-128"/>
                <a:ea typeface="Meiryo UI" pitchFamily="50" charset="-128"/>
                <a:cs typeface="Meiryo UI" pitchFamily="50" charset="-128"/>
              </a:rPr>
              <a:t>で住民生活と密接に関わる事務を担う</a:t>
            </a:r>
            <a:endParaRPr lang="en-US" altLang="ja-JP" sz="1600" dirty="0" smtClean="0">
              <a:solidFill>
                <a:schemeClr val="tx1"/>
              </a:solidFill>
              <a:latin typeface="Meiryo UI" pitchFamily="50" charset="-128"/>
              <a:ea typeface="Meiryo UI" pitchFamily="50" charset="-128"/>
              <a:cs typeface="Meiryo UI" pitchFamily="50" charset="-128"/>
            </a:endParaRPr>
          </a:p>
          <a:p>
            <a:pPr marL="180000" indent="-180000">
              <a:lnSpc>
                <a:spcPct val="150000"/>
              </a:lnSpc>
              <a:buFont typeface="Wingdings" panose="05000000000000000000" pitchFamily="2" charset="2"/>
              <a:buChar char="u"/>
            </a:pPr>
            <a:r>
              <a:rPr lang="ja-JP" altLang="en-US" sz="1600" dirty="0" smtClean="0">
                <a:solidFill>
                  <a:schemeClr val="tx1"/>
                </a:solidFill>
                <a:latin typeface="Meiryo UI" pitchFamily="50" charset="-128"/>
                <a:ea typeface="Meiryo UI" pitchFamily="50" charset="-128"/>
                <a:cs typeface="Meiryo UI" pitchFamily="50" charset="-128"/>
              </a:rPr>
              <a:t> 局は、市全体の統一性・一体性や高度な専門性が求められる事務を担う</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232347" y="848072"/>
            <a:ext cx="8740203" cy="360000"/>
          </a:xfrm>
          <a:prstGeom prst="rect">
            <a:avLst/>
          </a:prstGeom>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局と総合区の役割分担を明確化</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48" name="二等辺三角形 47"/>
          <p:cNvSpPr/>
          <p:nvPr/>
        </p:nvSpPr>
        <p:spPr>
          <a:xfrm rot="10800000">
            <a:off x="1187624" y="2323183"/>
            <a:ext cx="6584776" cy="360000"/>
          </a:xfrm>
          <a:prstGeom prst="triangle">
            <a:avLst>
              <a:gd name="adj" fmla="val 50000"/>
            </a:avLst>
          </a:prstGeom>
          <a:solidFill>
            <a:schemeClr val="accent1">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9" name="正方形/長方形 48"/>
          <p:cNvSpPr/>
          <p:nvPr/>
        </p:nvSpPr>
        <p:spPr>
          <a:xfrm>
            <a:off x="4348576" y="3218221"/>
            <a:ext cx="4608341" cy="1434913"/>
          </a:xfrm>
          <a:prstGeom prst="rect">
            <a:avLst/>
          </a:prstGeom>
        </p:spPr>
        <p:style>
          <a:lnRef idx="1">
            <a:schemeClr val="accent6"/>
          </a:lnRef>
          <a:fillRef idx="2">
            <a:schemeClr val="accent6"/>
          </a:fillRef>
          <a:effectRef idx="1">
            <a:schemeClr val="accent6"/>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総合区において、地域の実情に</a:t>
            </a:r>
            <a:r>
              <a:rPr lang="ja-JP" altLang="en-US" sz="1400" dirty="0">
                <a:solidFill>
                  <a:schemeClr val="tx1"/>
                </a:solidFill>
                <a:latin typeface="Meiryo UI" pitchFamily="50" charset="-128"/>
                <a:ea typeface="Meiryo UI" pitchFamily="50" charset="-128"/>
                <a:cs typeface="Meiryo UI" pitchFamily="50" charset="-128"/>
              </a:rPr>
              <a:t>応じた</a:t>
            </a:r>
            <a:r>
              <a:rPr lang="ja-JP" altLang="en-US" sz="1400" dirty="0" smtClean="0">
                <a:solidFill>
                  <a:schemeClr val="tx1"/>
                </a:solidFill>
                <a:latin typeface="Meiryo UI" pitchFamily="50" charset="-128"/>
                <a:ea typeface="Meiryo UI" pitchFamily="50" charset="-128"/>
                <a:cs typeface="Meiryo UI" pitchFamily="50" charset="-128"/>
              </a:rPr>
              <a:t>きめ細かい行政サービスを</a:t>
            </a:r>
            <a:r>
              <a:rPr lang="ja-JP" altLang="en-US" sz="1400" dirty="0">
                <a:solidFill>
                  <a:schemeClr val="tx1"/>
                </a:solidFill>
                <a:latin typeface="Meiryo UI" pitchFamily="50" charset="-128"/>
                <a:ea typeface="Meiryo UI" pitchFamily="50" charset="-128"/>
                <a:cs typeface="Meiryo UI" pitchFamily="50" charset="-128"/>
              </a:rPr>
              <a:t>効果的</a:t>
            </a:r>
            <a:r>
              <a:rPr lang="ja-JP" altLang="en-US" sz="1400" dirty="0" smtClean="0">
                <a:solidFill>
                  <a:schemeClr val="tx1"/>
                </a:solidFill>
                <a:latin typeface="Meiryo UI" pitchFamily="50" charset="-128"/>
                <a:ea typeface="Meiryo UI" pitchFamily="50" charset="-128"/>
                <a:cs typeface="Meiryo UI" pitchFamily="50" charset="-128"/>
              </a:rPr>
              <a:t>・効率的に提供するには一定まとまった規模の人口が必要</a:t>
            </a:r>
            <a:endParaRPr lang="en-US" altLang="ja-JP" sz="1400" dirty="0" smtClean="0">
              <a:solidFill>
                <a:schemeClr val="tx1"/>
              </a:solidFill>
              <a:latin typeface="Meiryo UI" pitchFamily="50" charset="-128"/>
              <a:ea typeface="Meiryo UI" pitchFamily="50" charset="-128"/>
              <a:cs typeface="Meiryo UI" pitchFamily="50" charset="-128"/>
            </a:endParaRPr>
          </a:p>
          <a:p>
            <a:pPr marL="285750" indent="-285750">
              <a:lnSpc>
                <a:spcPts val="900"/>
              </a:lnSpc>
              <a:buFont typeface="Wingdings" panose="05000000000000000000" pitchFamily="2" charset="2"/>
              <a:buChar char="u"/>
            </a:pPr>
            <a:endParaRPr lang="en-US" altLang="ja-JP" sz="1400" dirty="0" smtClean="0">
              <a:solidFill>
                <a:schemeClr val="tx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サービスの提供に必要な組織体制と財源を整えるとともに、体制整備に必要なコストを抑制</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1" name="正方形/長方形 50"/>
          <p:cNvSpPr/>
          <p:nvPr/>
        </p:nvSpPr>
        <p:spPr>
          <a:xfrm>
            <a:off x="228600" y="5260999"/>
            <a:ext cx="8753475" cy="1511301"/>
          </a:xfrm>
          <a:prstGeom prst="rect">
            <a:avLst/>
          </a:prstGeom>
          <a:solidFill>
            <a:schemeClr val="accent3">
              <a:lumMod val="20000"/>
              <a:lumOff val="80000"/>
            </a:schemeClr>
          </a:solidFill>
          <a:ln w="190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486507" y="5434609"/>
            <a:ext cx="1678880" cy="966192"/>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住民に身近な</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行政サービスが</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提供</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できる体制</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3552963" y="5446267"/>
            <a:ext cx="1768069" cy="791045"/>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現行職員数の</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範囲内</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コストを抑制</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加算記号 53"/>
          <p:cNvSpPr/>
          <p:nvPr/>
        </p:nvSpPr>
        <p:spPr>
          <a:xfrm>
            <a:off x="2305133" y="5439992"/>
            <a:ext cx="1016698" cy="1124566"/>
          </a:xfrm>
          <a:prstGeom prst="mathPlus">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ストライプ矢印 54"/>
          <p:cNvSpPr/>
          <p:nvPr/>
        </p:nvSpPr>
        <p:spPr>
          <a:xfrm>
            <a:off x="5687643" y="5576118"/>
            <a:ext cx="689857" cy="847419"/>
          </a:xfrm>
          <a:prstGeom prst="stripedRightArrow">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6653671" y="5397751"/>
            <a:ext cx="1959833" cy="1091177"/>
          </a:xfrm>
          <a:prstGeom prst="roundRect">
            <a:avLst>
              <a:gd name="adj" fmla="val 7779"/>
            </a:avLst>
          </a:prstGeom>
          <a:solidFill>
            <a:schemeClr val="tx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7" name="角丸四角形 56"/>
          <p:cNvSpPr/>
          <p:nvPr/>
        </p:nvSpPr>
        <p:spPr>
          <a:xfrm>
            <a:off x="6757778" y="5436593"/>
            <a:ext cx="1752108" cy="1013718"/>
          </a:xfrm>
          <a:prstGeom prst="roundRect">
            <a:avLst>
              <a:gd name="adj" fmla="val 8778"/>
            </a:avLst>
          </a:prstGeom>
          <a:solidFill>
            <a:schemeClr val="bg1"/>
          </a:solid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８区へ合区</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5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将来推計人口</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万人程度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392881" y="6279714"/>
            <a:ext cx="2088232" cy="341194"/>
          </a:xfrm>
          <a:prstGeom prst="round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効率的な市政運営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9" name="大かっこ 58"/>
          <p:cNvSpPr/>
          <p:nvPr/>
        </p:nvSpPr>
        <p:spPr>
          <a:xfrm>
            <a:off x="6975768" y="5821200"/>
            <a:ext cx="1337774" cy="52316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ストライプ矢印 59"/>
          <p:cNvSpPr/>
          <p:nvPr/>
        </p:nvSpPr>
        <p:spPr>
          <a:xfrm rot="5400000">
            <a:off x="4268986" y="1619127"/>
            <a:ext cx="266700" cy="6578847"/>
          </a:xfrm>
          <a:prstGeom prst="striped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043608" y="2292932"/>
            <a:ext cx="7237312" cy="391924"/>
          </a:xfrm>
          <a:prstGeom prst="parallelogram">
            <a:avLst/>
          </a:prstGeom>
          <a:noFill/>
          <a:ln>
            <a:no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pPr marL="342900" indent="-342900"/>
            <a:r>
              <a:rPr kumimoji="1" lang="ja-JP" altLang="en-US" sz="1500" b="1" dirty="0" smtClean="0">
                <a:solidFill>
                  <a:schemeClr val="tx1"/>
                </a:solidFill>
                <a:latin typeface="Meiryo UI" pitchFamily="50" charset="-128"/>
                <a:ea typeface="Meiryo UI" pitchFamily="50" charset="-128"/>
                <a:cs typeface="Meiryo UI" pitchFamily="50" charset="-128"/>
              </a:rPr>
              <a:t>住民に身近なサービスの提供と行政の効率性のバランスを考慮して設計</a:t>
            </a:r>
            <a:endParaRPr kumimoji="1" lang="ja-JP" altLang="en-US" sz="1500"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212190" y="3218222"/>
            <a:ext cx="3852000" cy="1434913"/>
          </a:xfrm>
          <a:prstGeom prst="rect">
            <a:avLst/>
          </a:prstGeom>
        </p:spPr>
        <p:style>
          <a:lnRef idx="1">
            <a:schemeClr val="accent6"/>
          </a:lnRef>
          <a:fillRef idx="2">
            <a:schemeClr val="accent6"/>
          </a:fillRef>
          <a:effectRef idx="1">
            <a:schemeClr val="accent6"/>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a:t>
            </a:r>
            <a:r>
              <a:rPr lang="ja-JP" altLang="en-US" sz="1400" spc="-2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の日常生活</a:t>
            </a:r>
            <a:r>
              <a:rPr lang="ja-JP" altLang="en-US"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に直結する事務</a:t>
            </a:r>
            <a:r>
              <a:rPr lang="ja-JP" altLang="en-US" sz="1400" spc="-2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を幅広く　　　</a:t>
            </a:r>
            <a:r>
              <a:rPr lang="ja-JP" altLang="en-US" sz="14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包括的</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に行う一般市」が実施する事務をベースにしながら、住民生活と密接に関わる事務を担う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09238" y="2903312"/>
            <a:ext cx="3855600" cy="338554"/>
          </a:xfrm>
          <a:prstGeom prst="rect">
            <a:avLst/>
          </a:prstGeom>
          <a:solidFill>
            <a:schemeClr val="bg1"/>
          </a:solidFill>
          <a:ln w="12700">
            <a:solidFill>
              <a:srgbClr val="FF0000"/>
            </a:solidFill>
          </a:ln>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総合区</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が担う事務</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338995" y="2903313"/>
            <a:ext cx="4611600" cy="360000"/>
          </a:xfrm>
          <a:prstGeom prst="rect">
            <a:avLst/>
          </a:prstGeom>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総合区の区数</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121196" y="46379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（２）総合区が担う事務と区数</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73087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70"/>
          <p:cNvSpPr txBox="1"/>
          <p:nvPr/>
        </p:nvSpPr>
        <p:spPr>
          <a:xfrm>
            <a:off x="3684771" y="3533948"/>
            <a:ext cx="1080120" cy="374571"/>
          </a:xfrm>
          <a:prstGeom prst="roundRect">
            <a:avLst/>
          </a:prstGeom>
          <a:noFill/>
          <a:ln>
            <a:no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総合区長</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円/楕円 116"/>
          <p:cNvSpPr/>
          <p:nvPr/>
        </p:nvSpPr>
        <p:spPr>
          <a:xfrm>
            <a:off x="3786076" y="1133163"/>
            <a:ext cx="909329" cy="79317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円/楕円 115"/>
          <p:cNvSpPr/>
          <p:nvPr/>
        </p:nvSpPr>
        <p:spPr>
          <a:xfrm>
            <a:off x="6493083" y="219423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34"/>
          <p:cNvGrpSpPr/>
          <p:nvPr/>
        </p:nvGrpSpPr>
        <p:grpSpPr>
          <a:xfrm>
            <a:off x="3950645" y="1134808"/>
            <a:ext cx="580961" cy="775993"/>
            <a:chOff x="1764847" y="1268760"/>
            <a:chExt cx="501737" cy="521814"/>
          </a:xfrm>
        </p:grpSpPr>
        <p:sp>
          <p:nvSpPr>
            <p:cNvPr id="36" name="二等辺三角形 3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43"/>
          <p:cNvGrpSpPr/>
          <p:nvPr/>
        </p:nvGrpSpPr>
        <p:grpSpPr>
          <a:xfrm>
            <a:off x="6565091" y="2302369"/>
            <a:ext cx="1471260" cy="850800"/>
            <a:chOff x="4756906" y="1206315"/>
            <a:chExt cx="2372787" cy="1148716"/>
          </a:xfrm>
        </p:grpSpPr>
        <p:grpSp>
          <p:nvGrpSpPr>
            <p:cNvPr id="4" name="グループ化 61"/>
            <p:cNvGrpSpPr/>
            <p:nvPr/>
          </p:nvGrpSpPr>
          <p:grpSpPr>
            <a:xfrm>
              <a:off x="4756906" y="1206315"/>
              <a:ext cx="790929" cy="881854"/>
              <a:chOff x="1764847" y="1268760"/>
              <a:chExt cx="501737" cy="521814"/>
            </a:xfrm>
          </p:grpSpPr>
          <p:sp>
            <p:nvSpPr>
              <p:cNvPr id="58" name="二等辺三角形 5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62"/>
            <p:cNvGrpSpPr/>
            <p:nvPr/>
          </p:nvGrpSpPr>
          <p:grpSpPr>
            <a:xfrm>
              <a:off x="6338764" y="1206315"/>
              <a:ext cx="790929" cy="881854"/>
              <a:chOff x="1764847" y="1268760"/>
              <a:chExt cx="501737" cy="521814"/>
            </a:xfrm>
          </p:grpSpPr>
          <p:sp>
            <p:nvSpPr>
              <p:cNvPr id="56" name="二等辺三角形 5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63"/>
            <p:cNvGrpSpPr/>
            <p:nvPr/>
          </p:nvGrpSpPr>
          <p:grpSpPr>
            <a:xfrm>
              <a:off x="5547835" y="1229793"/>
              <a:ext cx="790929" cy="881854"/>
              <a:chOff x="1764847" y="1268760"/>
              <a:chExt cx="501737" cy="521814"/>
            </a:xfrm>
          </p:grpSpPr>
          <p:sp>
            <p:nvSpPr>
              <p:cNvPr id="54" name="二等辺三角形 5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4"/>
            <p:cNvGrpSpPr/>
            <p:nvPr/>
          </p:nvGrpSpPr>
          <p:grpSpPr>
            <a:xfrm>
              <a:off x="5938993" y="1473177"/>
              <a:ext cx="790929" cy="881854"/>
              <a:chOff x="1764847" y="1268760"/>
              <a:chExt cx="501737" cy="521814"/>
            </a:xfrm>
          </p:grpSpPr>
          <p:sp>
            <p:nvSpPr>
              <p:cNvPr id="52" name="二等辺三角形 5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65"/>
            <p:cNvGrpSpPr/>
            <p:nvPr/>
          </p:nvGrpSpPr>
          <p:grpSpPr>
            <a:xfrm>
              <a:off x="5148064" y="1458044"/>
              <a:ext cx="790929" cy="881854"/>
              <a:chOff x="1764847" y="1268760"/>
              <a:chExt cx="501737" cy="521814"/>
            </a:xfrm>
          </p:grpSpPr>
          <p:sp>
            <p:nvSpPr>
              <p:cNvPr id="50" name="二等辺三角形 4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60" name="テキスト ボックス 59"/>
          <p:cNvSpPr txBox="1"/>
          <p:nvPr/>
        </p:nvSpPr>
        <p:spPr>
          <a:xfrm>
            <a:off x="6493083" y="1805756"/>
            <a:ext cx="1584176" cy="374571"/>
          </a:xfrm>
          <a:prstGeom prst="roundRect">
            <a:avLst/>
          </a:prstGeom>
          <a:noFill/>
          <a:ln>
            <a:noFill/>
          </a:ln>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市会</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3913325" y="789373"/>
            <a:ext cx="627360" cy="374571"/>
          </a:xfrm>
          <a:prstGeom prst="roundRect">
            <a:avLst/>
          </a:prstGeom>
          <a:noFill/>
          <a:ln>
            <a:noFill/>
          </a:ln>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市長</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直線矢印コネクタ 68"/>
          <p:cNvCxnSpPr/>
          <p:nvPr/>
        </p:nvCxnSpPr>
        <p:spPr>
          <a:xfrm flipH="1" flipV="1">
            <a:off x="4989994" y="1962027"/>
            <a:ext cx="1" cy="1139873"/>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4788024" y="1052736"/>
            <a:ext cx="4189862" cy="754595"/>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◆市長は市全体の視点からの政策・経営や重要な課題</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に集中して取り組む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1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予算編成、条例提案等は市長が市全体の視点から行う</a:t>
            </a:r>
            <a:endParaRPr lang="en-US" altLang="ja-JP" sz="141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5483979" y="2780855"/>
            <a:ext cx="808158" cy="2484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5395068" y="2802915"/>
            <a:ext cx="1170023" cy="226977"/>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400" dirty="0" smtClean="0">
                <a:solidFill>
                  <a:schemeClr val="tx1"/>
                </a:solidFill>
                <a:latin typeface="メイリオ" pitchFamily="50" charset="-128"/>
                <a:ea typeface="メイリオ" pitchFamily="50" charset="-128"/>
                <a:cs typeface="メイリオ" pitchFamily="50" charset="-128"/>
              </a:rPr>
              <a:t> 選任同意</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10" name="正方形/長方形 109"/>
          <p:cNvSpPr/>
          <p:nvPr/>
        </p:nvSpPr>
        <p:spPr>
          <a:xfrm>
            <a:off x="5067527" y="2082444"/>
            <a:ext cx="446562" cy="25059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5010033" y="2154452"/>
            <a:ext cx="576064" cy="166283"/>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400" dirty="0" smtClean="0">
                <a:solidFill>
                  <a:schemeClr val="tx1"/>
                </a:solidFill>
                <a:latin typeface="メイリオ" pitchFamily="50" charset="-128"/>
                <a:ea typeface="メイリオ" pitchFamily="50" charset="-128"/>
                <a:cs typeface="メイリオ" pitchFamily="50" charset="-128"/>
              </a:rPr>
              <a:t>選任</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44" name="角丸四角形 143"/>
          <p:cNvSpPr/>
          <p:nvPr/>
        </p:nvSpPr>
        <p:spPr>
          <a:xfrm>
            <a:off x="233187" y="4648528"/>
            <a:ext cx="8748888" cy="1980000"/>
          </a:xfrm>
          <a:prstGeom prst="roundRect">
            <a:avLst>
              <a:gd name="adj" fmla="val 9241"/>
            </a:avLst>
          </a:prstGeom>
          <a:solidFill>
            <a:schemeClr val="accent6">
              <a:lumMod val="40000"/>
              <a:lumOff val="60000"/>
            </a:schemeClr>
          </a:solid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ホームベース 154"/>
          <p:cNvSpPr/>
          <p:nvPr/>
        </p:nvSpPr>
        <p:spPr>
          <a:xfrm>
            <a:off x="405370" y="4356715"/>
            <a:ext cx="2658934" cy="364819"/>
          </a:xfrm>
          <a:prstGeom prst="homePlate">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総合区長の執行事務</a:t>
            </a:r>
            <a:r>
              <a:rPr lang="en-US" altLang="ja-JP" b="1" dirty="0" smtClean="0">
                <a:solidFill>
                  <a:schemeClr val="tx1"/>
                </a:solidFill>
                <a:latin typeface="Meiryo UI" pitchFamily="50" charset="-128"/>
                <a:ea typeface="Meiryo UI" pitchFamily="50" charset="-128"/>
                <a:cs typeface="Meiryo UI" pitchFamily="50" charset="-128"/>
              </a:rPr>
              <a:t>】</a:t>
            </a:r>
            <a:endParaRPr kumimoji="1" lang="ja-JP" altLang="en-US" b="1" dirty="0">
              <a:latin typeface="Meiryo UI" pitchFamily="50" charset="-128"/>
              <a:ea typeface="Meiryo UI" pitchFamily="50" charset="-128"/>
              <a:cs typeface="Meiryo UI" pitchFamily="50" charset="-128"/>
            </a:endParaRPr>
          </a:p>
        </p:txBody>
      </p:sp>
      <p:sp>
        <p:nvSpPr>
          <p:cNvPr id="158" name="角丸四角形 157"/>
          <p:cNvSpPr/>
          <p:nvPr/>
        </p:nvSpPr>
        <p:spPr>
          <a:xfrm>
            <a:off x="228601" y="4725144"/>
            <a:ext cx="8743950" cy="1461114"/>
          </a:xfrm>
          <a:prstGeom prst="roundRect">
            <a:avLst>
              <a:gd name="adj" fmla="val 475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総合区の区域にかかる政策及び企画　　</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住民の意見を反映させて総合区の区域のまちづくりを推進する事務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総合区の住民相互間の交流を促進するための事務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社会福祉・保健衛生に関する事務のうち、住民に対して直接提供されるサービスに関する事務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総合区の区域内に関する事務で条例で定めるもの　　　　　　　　　　　　　　　　　　　　　　　　　　     等</a:t>
            </a:r>
            <a:endParaRPr lang="en-US" altLang="ja-JP" sz="1600" dirty="0" smtClean="0">
              <a:solidFill>
                <a:schemeClr val="tx1"/>
              </a:solidFill>
              <a:latin typeface="Meiryo UI" pitchFamily="50" charset="-128"/>
              <a:ea typeface="Meiryo UI" pitchFamily="50" charset="-128"/>
              <a:cs typeface="Meiryo UI" pitchFamily="50" charset="-128"/>
            </a:endParaRPr>
          </a:p>
        </p:txBody>
      </p:sp>
      <p:cxnSp>
        <p:nvCxnSpPr>
          <p:cNvPr id="168" name="直線矢印コネクタ 167"/>
          <p:cNvCxnSpPr/>
          <p:nvPr/>
        </p:nvCxnSpPr>
        <p:spPr>
          <a:xfrm flipV="1">
            <a:off x="5231332" y="2597845"/>
            <a:ext cx="1117735" cy="13904"/>
          </a:xfrm>
          <a:prstGeom prst="straightConnector1">
            <a:avLst/>
          </a:prstGeom>
          <a:ln w="3810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ストライプ矢印 75"/>
          <p:cNvSpPr/>
          <p:nvPr/>
        </p:nvSpPr>
        <p:spPr>
          <a:xfrm rot="5400000">
            <a:off x="3439414" y="1597137"/>
            <a:ext cx="1608449" cy="2338649"/>
          </a:xfrm>
          <a:prstGeom prst="stripedRightArrow">
            <a:avLst>
              <a:gd name="adj1" fmla="val 50000"/>
              <a:gd name="adj2" fmla="val 2054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238184" y="6237312"/>
            <a:ext cx="8854519" cy="373473"/>
          </a:xfrm>
          <a:prstGeom prst="roundRect">
            <a:avLst>
              <a:gd name="adj" fmla="val 475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ja-JP" altLang="en-US" sz="1500" dirty="0" smtClean="0">
                <a:solidFill>
                  <a:schemeClr val="tx1"/>
                </a:solidFill>
                <a:latin typeface="Meiryo UI" pitchFamily="50" charset="-128"/>
                <a:ea typeface="Meiryo UI" pitchFamily="50" charset="-128"/>
                <a:cs typeface="Meiryo UI" pitchFamily="50" charset="-128"/>
              </a:rPr>
              <a:t>　</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　現在の</a:t>
            </a:r>
            <a:r>
              <a:rPr lang="en-US" altLang="ja-JP" sz="1500" dirty="0" smtClean="0">
                <a:solidFill>
                  <a:schemeClr val="tx1"/>
                </a:solidFill>
                <a:latin typeface="Meiryo UI" pitchFamily="50" charset="-128"/>
                <a:ea typeface="Meiryo UI" pitchFamily="50" charset="-128"/>
                <a:cs typeface="Meiryo UI" pitchFamily="50" charset="-128"/>
              </a:rPr>
              <a:t>24</a:t>
            </a:r>
            <a:r>
              <a:rPr lang="ja-JP" altLang="en-US" sz="1500" dirty="0" smtClean="0">
                <a:solidFill>
                  <a:schemeClr val="tx1"/>
                </a:solidFill>
                <a:latin typeface="Meiryo UI" pitchFamily="50" charset="-128"/>
                <a:ea typeface="Meiryo UI" pitchFamily="50" charset="-128"/>
                <a:cs typeface="Meiryo UI" pitchFamily="50" charset="-128"/>
              </a:rPr>
              <a:t>区役所で行っている窓口サービスは、現在の</a:t>
            </a:r>
            <a:r>
              <a:rPr lang="en-US" altLang="ja-JP" sz="1500" dirty="0" smtClean="0">
                <a:solidFill>
                  <a:schemeClr val="tx1"/>
                </a:solidFill>
                <a:latin typeface="Meiryo UI" pitchFamily="50" charset="-128"/>
                <a:ea typeface="Meiryo UI" pitchFamily="50" charset="-128"/>
                <a:cs typeface="Meiryo UI" pitchFamily="50" charset="-128"/>
              </a:rPr>
              <a:t>24</a:t>
            </a:r>
            <a:r>
              <a:rPr lang="ja-JP" altLang="en-US" sz="1500" dirty="0" smtClean="0">
                <a:solidFill>
                  <a:schemeClr val="tx1"/>
                </a:solidFill>
                <a:latin typeface="Meiryo UI" pitchFamily="50" charset="-128"/>
                <a:ea typeface="Meiryo UI" pitchFamily="50" charset="-128"/>
                <a:cs typeface="Meiryo UI" pitchFamily="50" charset="-128"/>
              </a:rPr>
              <a:t>区単位に地域自治区を置いて実施</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145" name="正方形/長方形 144"/>
          <p:cNvSpPr/>
          <p:nvPr/>
        </p:nvSpPr>
        <p:spPr>
          <a:xfrm>
            <a:off x="3900795" y="2218037"/>
            <a:ext cx="576064" cy="1891975"/>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180000" bIns="180000" rtlCol="0" anchor="ctr"/>
          <a:lstStyle/>
          <a:p>
            <a:r>
              <a:rPr lang="ja-JP" altLang="en-US" sz="2000" b="1" dirty="0" smtClean="0">
                <a:solidFill>
                  <a:schemeClr val="tx1"/>
                </a:solidFill>
                <a:latin typeface="メイリオ" pitchFamily="50" charset="-128"/>
                <a:ea typeface="メイリオ" pitchFamily="50" charset="-128"/>
                <a:cs typeface="メイリオ" pitchFamily="50" charset="-128"/>
              </a:rPr>
              <a:t>権限移管</a:t>
            </a:r>
            <a:endParaRPr kumimoji="1"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129" name="円/楕円 128"/>
          <p:cNvSpPr/>
          <p:nvPr/>
        </p:nvSpPr>
        <p:spPr>
          <a:xfrm>
            <a:off x="3756779" y="3849117"/>
            <a:ext cx="909329" cy="79317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145"/>
          <p:cNvGrpSpPr/>
          <p:nvPr/>
        </p:nvGrpSpPr>
        <p:grpSpPr>
          <a:xfrm>
            <a:off x="3865600" y="3823289"/>
            <a:ext cx="640287" cy="813590"/>
            <a:chOff x="1764847" y="1268760"/>
            <a:chExt cx="501737" cy="521814"/>
          </a:xfrm>
        </p:grpSpPr>
        <p:sp>
          <p:nvSpPr>
            <p:cNvPr id="147" name="二等辺三角形 146"/>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円/楕円 147"/>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121196" y="404652"/>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（３）総合区長権限の拡充（総合区長の執行事務と市長・総合区長の関係）</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4801022" y="3789040"/>
            <a:ext cx="4171528" cy="518615"/>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lvl="0" indent="-174625"/>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総合区長は、自らの責任において、住民に身近なところで総合的かつ包括的に行政を実施</a:t>
            </a:r>
            <a:endParaRPr lang="en-US" altLang="ja-JP" sz="1400" dirty="0" smtClean="0">
              <a:solidFill>
                <a:prstClr val="black"/>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正方形/長方形 78"/>
          <p:cNvSpPr/>
          <p:nvPr/>
        </p:nvSpPr>
        <p:spPr>
          <a:xfrm>
            <a:off x="228600" y="1524092"/>
            <a:ext cx="2801203" cy="2303325"/>
          </a:xfrm>
          <a:prstGeom prst="rect">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u="sng" dirty="0" smtClean="0">
                <a:solidFill>
                  <a:schemeClr val="tx1"/>
                </a:solidFill>
                <a:latin typeface="Meiryo UI" pitchFamily="50" charset="-128"/>
                <a:ea typeface="Meiryo UI" pitchFamily="50" charset="-128"/>
                <a:cs typeface="Meiryo UI" pitchFamily="50" charset="-128"/>
              </a:rPr>
              <a:t>移管する事務の例</a:t>
            </a:r>
            <a:endParaRPr kumimoji="1" lang="en-US" altLang="ja-JP" sz="1500" b="1" u="sng" dirty="0" smtClean="0">
              <a:solidFill>
                <a:schemeClr val="tx1"/>
              </a:solidFill>
              <a:latin typeface="Meiryo UI" pitchFamily="50" charset="-128"/>
              <a:ea typeface="Meiryo UI" pitchFamily="50" charset="-128"/>
              <a:cs typeface="Meiryo UI" pitchFamily="50" charset="-128"/>
            </a:endParaRPr>
          </a:p>
          <a:p>
            <a:endParaRPr kumimoji="1" lang="en-US" altLang="ja-JP" sz="400" b="1" u="sng"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市立保育所の運営</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民間保育所の設置認可</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老人福祉センターの運営　</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生活道路の</a:t>
            </a:r>
            <a:r>
              <a:rPr lang="ja-JP" altLang="en-US" sz="1400" dirty="0" smtClean="0">
                <a:solidFill>
                  <a:schemeClr val="tx1"/>
                </a:solidFill>
                <a:latin typeface="Meiryo UI" pitchFamily="50" charset="-128"/>
                <a:ea typeface="Meiryo UI" pitchFamily="50" charset="-128"/>
                <a:cs typeface="Meiryo UI" pitchFamily="50" charset="-128"/>
              </a:rPr>
              <a:t>維持</a:t>
            </a:r>
            <a:r>
              <a:rPr kumimoji="1" lang="ja-JP" altLang="en-US" sz="1400" dirty="0" smtClean="0">
                <a:solidFill>
                  <a:schemeClr val="tx1"/>
                </a:solidFill>
                <a:latin typeface="Meiryo UI" pitchFamily="50" charset="-128"/>
                <a:ea typeface="Meiryo UI" pitchFamily="50" charset="-128"/>
                <a:cs typeface="Meiryo UI" pitchFamily="50" charset="-128"/>
              </a:rPr>
              <a:t>管理</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放置自転車対策</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地域の実情に合わせたまちづくりの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検討</a:t>
            </a:r>
            <a:r>
              <a:rPr kumimoji="1" lang="ja-JP" altLang="en-US" sz="1400" dirty="0" smtClean="0">
                <a:solidFill>
                  <a:schemeClr val="tx1"/>
                </a:solidFill>
                <a:latin typeface="Meiryo UI" pitchFamily="50" charset="-128"/>
                <a:ea typeface="Meiryo UI" pitchFamily="50" charset="-128"/>
                <a:cs typeface="Meiryo UI" pitchFamily="50" charset="-128"/>
              </a:rPr>
              <a:t>　　　</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スポーツセンター、プール・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屋内プールの運営　　　　等</a:t>
            </a:r>
            <a:r>
              <a:rPr kumimoji="1"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65" name="正方形/長方形 27"/>
          <p:cNvSpPr>
            <a:spLocks noChangeArrowheads="1"/>
          </p:cNvSpPr>
          <p:nvPr/>
        </p:nvSpPr>
        <p:spPr bwMode="auto">
          <a:xfrm>
            <a:off x="8112125" y="663700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339753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8677020" y="29029"/>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5</a:t>
            </a:r>
            <a:endParaRPr kumimoji="1" lang="ja-JP" altLang="en-US" sz="2400" dirty="0">
              <a:solidFill>
                <a:schemeClr val="tx1"/>
              </a:solidFill>
            </a:endParaRPr>
          </a:p>
        </p:txBody>
      </p:sp>
      <p:sp>
        <p:nvSpPr>
          <p:cNvPr id="63" name="正方形/長方形 6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a:t>
            </a:r>
            <a:r>
              <a:rPr lang="ja-JP" altLang="en-US" sz="2000" b="1" dirty="0">
                <a:solidFill>
                  <a:prstClr val="black"/>
                </a:solidFill>
                <a:latin typeface="Meiryo UI" pitchFamily="50" charset="-128"/>
                <a:ea typeface="Meiryo UI" pitchFamily="50" charset="-128"/>
                <a:cs typeface="Meiryo UI" pitchFamily="50" charset="-128"/>
              </a:rPr>
              <a:t>住民自治の拡充に向けた制度</a:t>
            </a:r>
            <a:r>
              <a:rPr lang="ja-JP" altLang="en-US" sz="2000" b="1" dirty="0" smtClean="0">
                <a:solidFill>
                  <a:prstClr val="black"/>
                </a:solidFill>
                <a:latin typeface="Meiryo UI" pitchFamily="50" charset="-128"/>
                <a:ea typeface="Meiryo UI" pitchFamily="50" charset="-128"/>
                <a:cs typeface="Meiryo UI" pitchFamily="50" charset="-128"/>
              </a:rPr>
              <a:t>設計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4" name="正方形/長方形 93"/>
          <p:cNvSpPr/>
          <p:nvPr/>
        </p:nvSpPr>
        <p:spPr>
          <a:xfrm>
            <a:off x="2639630" y="2840467"/>
            <a:ext cx="2023186" cy="534052"/>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行政区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kumimoji="1" lang="en-US" altLang="ja-JP" sz="1200" b="1" dirty="0" smtClean="0">
                <a:solidFill>
                  <a:schemeClr val="bg1"/>
                </a:solidFill>
                <a:latin typeface="Meiryo UI" pitchFamily="50" charset="-128"/>
                <a:ea typeface="Meiryo UI" pitchFamily="50" charset="-128"/>
                <a:cs typeface="Meiryo UI" pitchFamily="50" charset="-128"/>
              </a:rPr>
              <a:t>4,800</a:t>
            </a:r>
            <a:r>
              <a:rPr kumimoji="1" lang="ja-JP" altLang="en-US" sz="1200" b="1" dirty="0" smtClean="0">
                <a:solidFill>
                  <a:schemeClr val="bg1"/>
                </a:solidFill>
                <a:latin typeface="Meiryo UI" pitchFamily="50" charset="-128"/>
                <a:ea typeface="Meiryo UI" pitchFamily="50" charset="-128"/>
                <a:cs typeface="Meiryo UI" pitchFamily="50" charset="-128"/>
              </a:rPr>
              <a:t>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000" b="1" dirty="0" smtClean="0">
                <a:solidFill>
                  <a:schemeClr val="bg1"/>
                </a:solidFill>
                <a:latin typeface="Meiryo UI" pitchFamily="50" charset="-128"/>
                <a:ea typeface="Meiryo UI" pitchFamily="50" charset="-128"/>
                <a:cs typeface="Meiryo UI" pitchFamily="50" charset="-128"/>
              </a:rPr>
              <a:t>（平均</a:t>
            </a:r>
            <a:r>
              <a:rPr lang="en-US" altLang="ja-JP" sz="1000" b="1" dirty="0" smtClean="0">
                <a:solidFill>
                  <a:schemeClr val="bg1"/>
                </a:solidFill>
                <a:latin typeface="Meiryo UI" pitchFamily="50" charset="-128"/>
                <a:ea typeface="Meiryo UI" pitchFamily="50" charset="-128"/>
                <a:cs typeface="Meiryo UI" pitchFamily="50" charset="-128"/>
              </a:rPr>
              <a:t>200</a:t>
            </a:r>
            <a:r>
              <a:rPr lang="ja-JP" altLang="en-US" sz="1000" b="1" dirty="0" smtClean="0">
                <a:solidFill>
                  <a:schemeClr val="bg1"/>
                </a:solidFill>
                <a:latin typeface="Meiryo UI" pitchFamily="50" charset="-128"/>
                <a:ea typeface="Meiryo UI" pitchFamily="50" charset="-128"/>
                <a:cs typeface="Meiryo UI" pitchFamily="50" charset="-128"/>
              </a:rPr>
              <a:t>人／区）</a:t>
            </a:r>
            <a:endParaRPr kumimoji="1" lang="ja-JP" altLang="en-US" sz="400" b="1" dirty="0">
              <a:solidFill>
                <a:schemeClr val="bg1"/>
              </a:solidFill>
              <a:latin typeface="Meiryo UI" pitchFamily="50" charset="-128"/>
              <a:ea typeface="Meiryo UI" pitchFamily="50" charset="-128"/>
              <a:cs typeface="Meiryo UI" pitchFamily="50" charset="-128"/>
            </a:endParaRPr>
          </a:p>
        </p:txBody>
      </p:sp>
      <p:sp>
        <p:nvSpPr>
          <p:cNvPr id="96" name="正方形/長方形 95"/>
          <p:cNvSpPr/>
          <p:nvPr/>
        </p:nvSpPr>
        <p:spPr>
          <a:xfrm>
            <a:off x="2619050" y="1666183"/>
            <a:ext cx="2043765" cy="1045487"/>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局</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kumimoji="1" lang="en-US" altLang="ja-JP" sz="1200" b="1" dirty="0" smtClean="0">
                <a:solidFill>
                  <a:schemeClr val="tx1"/>
                </a:solidFill>
                <a:latin typeface="Meiryo UI" pitchFamily="50" charset="-128"/>
                <a:ea typeface="Meiryo UI" pitchFamily="50" charset="-128"/>
                <a:cs typeface="Meiryo UI" pitchFamily="50" charset="-128"/>
              </a:rPr>
              <a:t>11,600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cxnSp>
        <p:nvCxnSpPr>
          <p:cNvPr id="97" name="直線コネクタ 96"/>
          <p:cNvCxnSpPr/>
          <p:nvPr/>
        </p:nvCxnSpPr>
        <p:spPr>
          <a:xfrm>
            <a:off x="4660848" y="3374504"/>
            <a:ext cx="961455"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2619648" y="3435001"/>
            <a:ext cx="5541758" cy="183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defRPr/>
            </a:pP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職員数</a:t>
            </a:r>
            <a:r>
              <a:rPr lang="en-US" altLang="ja-JP" sz="1000" dirty="0" smtClean="0">
                <a:solidFill>
                  <a:schemeClr val="tx1"/>
                </a:solidFill>
                <a:latin typeface="Meiryo UI" pitchFamily="50" charset="-128"/>
                <a:ea typeface="Meiryo UI" pitchFamily="50" charset="-128"/>
                <a:cs typeface="Meiryo UI" pitchFamily="50" charset="-128"/>
              </a:rPr>
              <a:t>31,700</a:t>
            </a:r>
            <a:r>
              <a:rPr lang="ja-JP" altLang="en-US" sz="1000" dirty="0" smtClean="0">
                <a:solidFill>
                  <a:schemeClr val="tx1"/>
                </a:solidFill>
                <a:latin typeface="Meiryo UI" pitchFamily="50" charset="-128"/>
                <a:ea typeface="Meiryo UI" pitchFamily="50" charset="-128"/>
                <a:cs typeface="Meiryo UI" pitchFamily="50" charset="-128"/>
              </a:rPr>
              <a:t>人から、下水道、学校園（幼・小・中・高）、消防、公営企業（交通・水道）を除く</a:t>
            </a: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100" name="正方形/長方形 99"/>
          <p:cNvSpPr/>
          <p:nvPr/>
        </p:nvSpPr>
        <p:spPr>
          <a:xfrm>
            <a:off x="5635507" y="2696632"/>
            <a:ext cx="2027684" cy="692175"/>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総合区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en-US" altLang="ja-JP" sz="1200" b="1" dirty="0" smtClean="0">
                <a:solidFill>
                  <a:schemeClr val="bg1"/>
                </a:solidFill>
                <a:latin typeface="Meiryo UI" pitchFamily="50" charset="-128"/>
                <a:ea typeface="Meiryo UI" pitchFamily="50" charset="-128"/>
                <a:cs typeface="Meiryo UI" pitchFamily="50" charset="-128"/>
              </a:rPr>
              <a:t>7,000</a:t>
            </a:r>
            <a:r>
              <a:rPr lang="ja-JP" altLang="en-US" sz="1200" b="1" dirty="0" smtClean="0">
                <a:solidFill>
                  <a:schemeClr val="bg1"/>
                </a:solidFill>
                <a:latin typeface="Meiryo UI" pitchFamily="50" charset="-128"/>
                <a:ea typeface="Meiryo UI" pitchFamily="50" charset="-128"/>
                <a:cs typeface="Meiryo UI" pitchFamily="50" charset="-128"/>
              </a:rPr>
              <a:t>人</a:t>
            </a:r>
            <a:r>
              <a:rPr kumimoji="1" lang="ja-JP" altLang="en-US" sz="1200" b="1" dirty="0" smtClean="0">
                <a:solidFill>
                  <a:schemeClr val="bg1"/>
                </a:solidFill>
                <a:latin typeface="Meiryo UI" pitchFamily="50" charset="-128"/>
                <a:ea typeface="Meiryo UI" pitchFamily="50" charset="-128"/>
                <a:cs typeface="Meiryo UI" pitchFamily="50" charset="-128"/>
              </a:rPr>
              <a:t>規模</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000" b="1" dirty="0" smtClean="0">
                <a:solidFill>
                  <a:schemeClr val="bg1"/>
                </a:solidFill>
                <a:latin typeface="Meiryo UI" pitchFamily="50" charset="-128"/>
                <a:ea typeface="Meiryo UI" pitchFamily="50" charset="-128"/>
                <a:cs typeface="Meiryo UI" pitchFamily="50" charset="-128"/>
              </a:rPr>
              <a:t>（平均</a:t>
            </a:r>
            <a:r>
              <a:rPr lang="en-US" altLang="ja-JP" sz="1000" b="1" dirty="0" smtClean="0">
                <a:solidFill>
                  <a:schemeClr val="bg1"/>
                </a:solidFill>
                <a:latin typeface="Meiryo UI" pitchFamily="50" charset="-128"/>
                <a:ea typeface="Meiryo UI" pitchFamily="50" charset="-128"/>
                <a:cs typeface="Meiryo UI" pitchFamily="50" charset="-128"/>
              </a:rPr>
              <a:t>880</a:t>
            </a:r>
            <a:r>
              <a:rPr lang="ja-JP" altLang="en-US" sz="1000" b="1" dirty="0" smtClean="0">
                <a:solidFill>
                  <a:schemeClr val="bg1"/>
                </a:solidFill>
                <a:latin typeface="Meiryo UI" pitchFamily="50" charset="-128"/>
                <a:ea typeface="Meiryo UI" pitchFamily="50" charset="-128"/>
                <a:cs typeface="Meiryo UI" pitchFamily="50" charset="-128"/>
              </a:rPr>
              <a:t>人／区）</a:t>
            </a:r>
            <a:endParaRPr kumimoji="1" lang="ja-JP" altLang="en-US" sz="600" b="1" dirty="0">
              <a:solidFill>
                <a:schemeClr val="bg1"/>
              </a:solidFill>
              <a:latin typeface="Meiryo UI" pitchFamily="50" charset="-128"/>
              <a:ea typeface="Meiryo UI" pitchFamily="50" charset="-128"/>
              <a:cs typeface="Meiryo UI" pitchFamily="50" charset="-128"/>
            </a:endParaRPr>
          </a:p>
        </p:txBody>
      </p:sp>
      <p:sp>
        <p:nvSpPr>
          <p:cNvPr id="101" name="正方形/長方形 100"/>
          <p:cNvSpPr/>
          <p:nvPr/>
        </p:nvSpPr>
        <p:spPr>
          <a:xfrm>
            <a:off x="5640666" y="1666183"/>
            <a:ext cx="2008237" cy="895666"/>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局</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lang="en-US" altLang="ja-JP" sz="1200" b="1" dirty="0" smtClean="0">
                <a:solidFill>
                  <a:schemeClr val="tx1"/>
                </a:solidFill>
                <a:latin typeface="Meiryo UI" pitchFamily="50" charset="-128"/>
                <a:ea typeface="Meiryo UI" pitchFamily="50" charset="-128"/>
                <a:cs typeface="Meiryo UI" pitchFamily="50" charset="-128"/>
              </a:rPr>
              <a:t>9,400</a:t>
            </a:r>
            <a:r>
              <a:rPr kumimoji="1" lang="ja-JP" altLang="en-US" sz="1200" b="1" dirty="0" smtClean="0">
                <a:solidFill>
                  <a:schemeClr val="tx1"/>
                </a:solidFill>
                <a:latin typeface="Meiryo UI" pitchFamily="50" charset="-128"/>
                <a:ea typeface="Meiryo UI" pitchFamily="50" charset="-128"/>
                <a:cs typeface="Meiryo UI" pitchFamily="50" charset="-128"/>
              </a:rPr>
              <a:t>人規模</a:t>
            </a:r>
            <a:endParaRPr kumimoji="1" lang="en-US" altLang="ja-JP" sz="1200" b="1" dirty="0" smtClean="0">
              <a:solidFill>
                <a:schemeClr val="tx1"/>
              </a:solidFill>
              <a:latin typeface="Meiryo UI" pitchFamily="50" charset="-128"/>
              <a:ea typeface="Meiryo UI" pitchFamily="50" charset="-128"/>
              <a:cs typeface="Meiryo UI" pitchFamily="50" charset="-128"/>
            </a:endParaRPr>
          </a:p>
        </p:txBody>
      </p:sp>
      <p:cxnSp>
        <p:nvCxnSpPr>
          <p:cNvPr id="106" name="直線コネクタ 105"/>
          <p:cNvCxnSpPr/>
          <p:nvPr/>
        </p:nvCxnSpPr>
        <p:spPr>
          <a:xfrm flipV="1">
            <a:off x="4677104" y="2561849"/>
            <a:ext cx="972122" cy="13478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174823" y="914065"/>
            <a:ext cx="539552" cy="53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HGｺﾞｼｯｸE" pitchFamily="49" charset="-128"/>
                <a:ea typeface="HGｺﾞｼｯｸE" pitchFamily="49" charset="-128"/>
              </a:rPr>
              <a:t>局から総合区への事務の移管</a:t>
            </a:r>
            <a:endParaRPr kumimoji="1" lang="ja-JP" altLang="en-US" sz="2000" b="1" dirty="0">
              <a:latin typeface="HGｺﾞｼｯｸE" pitchFamily="49" charset="-128"/>
              <a:ea typeface="HGｺﾞｼｯｸE" pitchFamily="49" charset="-128"/>
            </a:endParaRPr>
          </a:p>
        </p:txBody>
      </p:sp>
      <p:sp>
        <p:nvSpPr>
          <p:cNvPr id="112" name="右矢印 111"/>
          <p:cNvSpPr/>
          <p:nvPr/>
        </p:nvSpPr>
        <p:spPr>
          <a:xfrm>
            <a:off x="971600" y="1484784"/>
            <a:ext cx="792088" cy="1944216"/>
          </a:xfrm>
          <a:prstGeom prst="right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932728" y="1214701"/>
            <a:ext cx="576064" cy="26195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HG丸ｺﾞｼｯｸM-PRO" pitchFamily="50" charset="-128"/>
                <a:ea typeface="HG丸ｺﾞｼｯｸM-PRO" pitchFamily="50" charset="-128"/>
              </a:rPr>
              <a:t>（事務移管に見合った職員の配置）</a:t>
            </a:r>
            <a:endParaRPr lang="en-US" altLang="ja-JP" sz="1100" dirty="0" smtClean="0">
              <a:solidFill>
                <a:schemeClr val="tx1"/>
              </a:solidFill>
              <a:latin typeface="HG丸ｺﾞｼｯｸM-PRO" pitchFamily="50" charset="-128"/>
              <a:ea typeface="HG丸ｺﾞｼｯｸM-PRO" pitchFamily="50" charset="-128"/>
            </a:endParaRPr>
          </a:p>
          <a:p>
            <a:pPr algn="ctr"/>
            <a:r>
              <a:rPr kumimoji="1" lang="ja-JP" altLang="en-US" b="1" dirty="0" smtClean="0">
                <a:solidFill>
                  <a:schemeClr val="tx1"/>
                </a:solidFill>
                <a:latin typeface="HG丸ｺﾞｼｯｸM-PRO" pitchFamily="50" charset="-128"/>
                <a:ea typeface="HG丸ｺﾞｼｯｸM-PRO" pitchFamily="50" charset="-128"/>
              </a:rPr>
              <a:t>職員数</a:t>
            </a:r>
            <a:endParaRPr kumimoji="1" lang="ja-JP" altLang="en-US" b="1" dirty="0">
              <a:solidFill>
                <a:schemeClr val="tx1"/>
              </a:solidFill>
              <a:latin typeface="HG丸ｺﾞｼｯｸM-PRO" pitchFamily="50" charset="-128"/>
              <a:ea typeface="HG丸ｺﾞｼｯｸM-PRO" pitchFamily="50" charset="-128"/>
            </a:endParaRPr>
          </a:p>
        </p:txBody>
      </p:sp>
      <p:cxnSp>
        <p:nvCxnSpPr>
          <p:cNvPr id="121" name="直線コネクタ 120"/>
          <p:cNvCxnSpPr/>
          <p:nvPr/>
        </p:nvCxnSpPr>
        <p:spPr>
          <a:xfrm flipV="1">
            <a:off x="4677104" y="2696632"/>
            <a:ext cx="972122" cy="12388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1763688" y="1340684"/>
            <a:ext cx="1152000" cy="252000"/>
          </a:xfrm>
          <a:prstGeom prst="rect">
            <a:avLst/>
          </a:prstGeom>
          <a:no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28</a:t>
            </a:r>
            <a:r>
              <a:rPr lang="ja-JP" altLang="en-US" sz="1050" dirty="0" smtClean="0">
                <a:latin typeface="Meiryo UI" pitchFamily="50" charset="-128"/>
                <a:ea typeface="Meiryo UI" pitchFamily="50" charset="-128"/>
                <a:cs typeface="Meiryo UI" pitchFamily="50" charset="-128"/>
              </a:rPr>
              <a:t>年度）</a:t>
            </a:r>
            <a:endParaRPr kumimoji="1" lang="ja-JP" altLang="en-US" sz="1400" dirty="0">
              <a:latin typeface="Meiryo UI" pitchFamily="50" charset="-128"/>
              <a:ea typeface="Meiryo UI" pitchFamily="50" charset="-128"/>
              <a:cs typeface="Meiryo UI" pitchFamily="50" charset="-128"/>
            </a:endParaRPr>
          </a:p>
        </p:txBody>
      </p:sp>
      <p:sp>
        <p:nvSpPr>
          <p:cNvPr id="127" name="ストライプ矢印 126"/>
          <p:cNvSpPr/>
          <p:nvPr/>
        </p:nvSpPr>
        <p:spPr>
          <a:xfrm>
            <a:off x="4867405" y="1798217"/>
            <a:ext cx="602378" cy="557990"/>
          </a:xfrm>
          <a:prstGeom prst="stripedRightArrow">
            <a:avLst>
              <a:gd name="adj1" fmla="val 100000"/>
              <a:gd name="adj2" fmla="val 4317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857374" y="1329473"/>
            <a:ext cx="7185025" cy="2332741"/>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2305650" y="6277521"/>
            <a:ext cx="5532066" cy="476726"/>
          </a:xfrm>
          <a:prstGeom prst="roundRect">
            <a:avLst/>
          </a:prstGeom>
          <a:noFill/>
          <a:ln>
            <a:solidFill>
              <a:schemeClr val="tx1"/>
            </a:solidFill>
          </a:ln>
        </p:spPr>
        <p:txBody>
          <a:bodyPr vert="horz" wrap="square" rtlCol="0">
            <a:spAutoFit/>
          </a:bodyPr>
          <a:lstStyle/>
          <a:p>
            <a:pPr>
              <a:buFont typeface="Wingdings"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区長を局長より上位に格付けし、局を区長の補助組織に位置付け、区長の指揮監督のもとで総合的な観点から基礎自治業務を実施する仕組みとして導入。区ＣＭは区長をもって充てる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243"/>
          <p:cNvGrpSpPr/>
          <p:nvPr/>
        </p:nvGrpSpPr>
        <p:grpSpPr>
          <a:xfrm>
            <a:off x="1285230" y="6035847"/>
            <a:ext cx="491627" cy="543952"/>
            <a:chOff x="1764847" y="1268760"/>
            <a:chExt cx="501737" cy="521814"/>
          </a:xfrm>
        </p:grpSpPr>
        <p:sp>
          <p:nvSpPr>
            <p:cNvPr id="54" name="二等辺三角形 53"/>
            <p:cNvSpPr/>
            <p:nvPr/>
          </p:nvSpPr>
          <p:spPr>
            <a:xfrm>
              <a:off x="1764847" y="1358526"/>
              <a:ext cx="501737" cy="432048"/>
            </a:xfrm>
            <a:prstGeom prs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1835696" y="1268760"/>
              <a:ext cx="360040" cy="2880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テキスト ボックス 55"/>
          <p:cNvSpPr txBox="1"/>
          <p:nvPr/>
        </p:nvSpPr>
        <p:spPr>
          <a:xfrm>
            <a:off x="1077410" y="6380915"/>
            <a:ext cx="1296144" cy="510778"/>
          </a:xfrm>
          <a:prstGeom prst="roundRect">
            <a:avLst/>
          </a:prstGeom>
          <a:noFill/>
          <a:ln>
            <a:noFill/>
          </a:ln>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区ＣＭとは・・・</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ｼﾃｨ･ﾏﾈｰｼﾞｬｰ</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121196" y="450914"/>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（３）総合区長権限の拡充（職員数・予算規模）</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a:spLocks/>
          </p:cNvSpPr>
          <p:nvPr/>
        </p:nvSpPr>
        <p:spPr>
          <a:xfrm>
            <a:off x="2637326" y="5355737"/>
            <a:ext cx="2007928" cy="540486"/>
          </a:xfrm>
          <a:prstGeom prst="rect">
            <a:avLst/>
          </a:pr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itchFamily="50" charset="-128"/>
              <a:ea typeface="Meiryo UI" pitchFamily="50" charset="-128"/>
              <a:cs typeface="Meiryo UI" pitchFamily="50" charset="-128"/>
            </a:endParaRPr>
          </a:p>
        </p:txBody>
      </p:sp>
      <p:sp>
        <p:nvSpPr>
          <p:cNvPr id="45" name="テキスト ボックス 44"/>
          <p:cNvSpPr txBox="1">
            <a:spLocks/>
          </p:cNvSpPr>
          <p:nvPr/>
        </p:nvSpPr>
        <p:spPr>
          <a:xfrm>
            <a:off x="2624782" y="5400977"/>
            <a:ext cx="2007928" cy="461665"/>
          </a:xfrm>
          <a:prstGeom prst="rect">
            <a:avLst/>
          </a:prstGeom>
          <a:noFill/>
        </p:spPr>
        <p:txBody>
          <a:bodyPr wrap="square" rtlCol="0">
            <a:spAutoFit/>
          </a:bodyPr>
          <a:lstStyle/>
          <a:p>
            <a:pPr algn="ctr"/>
            <a:r>
              <a:rPr lang="ja-JP" altLang="en-US" sz="1200" b="1" dirty="0">
                <a:latin typeface="Meiryo UI" pitchFamily="50" charset="-128"/>
                <a:ea typeface="Meiryo UI" pitchFamily="50" charset="-128"/>
                <a:cs typeface="Meiryo UI" pitchFamily="50" charset="-128"/>
              </a:rPr>
              <a:t>区予算</a:t>
            </a:r>
            <a:endParaRPr lang="en-US" altLang="ja-JP" sz="1200" b="1" dirty="0">
              <a:latin typeface="Meiryo UI" pitchFamily="50" charset="-128"/>
              <a:ea typeface="Meiryo UI" pitchFamily="50" charset="-128"/>
              <a:cs typeface="Meiryo UI" pitchFamily="50" charset="-128"/>
            </a:endParaRPr>
          </a:p>
          <a:p>
            <a:pPr algn="ctr"/>
            <a:r>
              <a:rPr lang="en-US" altLang="ja-JP" sz="1200" b="1" dirty="0">
                <a:latin typeface="Meiryo UI" pitchFamily="50" charset="-128"/>
                <a:ea typeface="Meiryo UI" pitchFamily="50" charset="-128"/>
                <a:cs typeface="Meiryo UI" pitchFamily="50" charset="-128"/>
              </a:rPr>
              <a:t>82</a:t>
            </a:r>
            <a:r>
              <a:rPr lang="ja-JP" altLang="en-US" sz="1200" b="1" dirty="0">
                <a:latin typeface="Meiryo UI" pitchFamily="50" charset="-128"/>
                <a:ea typeface="Meiryo UI" pitchFamily="50" charset="-128"/>
                <a:cs typeface="Meiryo UI" pitchFamily="50" charset="-128"/>
              </a:rPr>
              <a:t>億円</a:t>
            </a:r>
            <a:endParaRPr kumimoji="1" lang="ja-JP" altLang="en-US" sz="1200" b="1" dirty="0">
              <a:latin typeface="Meiryo UI" pitchFamily="50" charset="-128"/>
              <a:ea typeface="Meiryo UI" pitchFamily="50" charset="-128"/>
              <a:cs typeface="Meiryo UI" pitchFamily="50" charset="-128"/>
            </a:endParaRPr>
          </a:p>
        </p:txBody>
      </p:sp>
      <p:sp>
        <p:nvSpPr>
          <p:cNvPr id="48" name="正方形/長方形 47"/>
          <p:cNvSpPr>
            <a:spLocks/>
          </p:cNvSpPr>
          <p:nvPr/>
        </p:nvSpPr>
        <p:spPr>
          <a:xfrm>
            <a:off x="2637326" y="4221088"/>
            <a:ext cx="2007928" cy="911315"/>
          </a:xfrm>
          <a:prstGeom prst="rect">
            <a:avLst/>
          </a:prstGeom>
          <a:solidFill>
            <a:schemeClr val="accent6">
              <a:lumMod val="20000"/>
              <a:lumOff val="80000"/>
            </a:schemeClr>
          </a:solidFill>
          <a:ln w="9525">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itchFamily="50" charset="-128"/>
              <a:ea typeface="Meiryo UI" pitchFamily="50" charset="-128"/>
              <a:cs typeface="Meiryo UI" pitchFamily="50" charset="-128"/>
            </a:endParaRPr>
          </a:p>
        </p:txBody>
      </p:sp>
      <p:sp>
        <p:nvSpPr>
          <p:cNvPr id="50" name="テキスト ボックス 49"/>
          <p:cNvSpPr txBox="1">
            <a:spLocks/>
          </p:cNvSpPr>
          <p:nvPr/>
        </p:nvSpPr>
        <p:spPr>
          <a:xfrm>
            <a:off x="2624782" y="4349277"/>
            <a:ext cx="2007928" cy="646331"/>
          </a:xfrm>
          <a:prstGeom prst="rect">
            <a:avLst/>
          </a:prstGeom>
          <a:noFill/>
        </p:spPr>
        <p:txBody>
          <a:bodyPr wrap="square" rtlCol="0">
            <a:spAutoFit/>
          </a:bodyPr>
          <a:lstStyle/>
          <a:p>
            <a:pPr algn="ctr"/>
            <a:r>
              <a:rPr lang="ja-JP" altLang="en-US" sz="1200" dirty="0">
                <a:latin typeface="Meiryo UI" pitchFamily="50" charset="-128"/>
                <a:ea typeface="Meiryo UI" pitchFamily="50" charset="-128"/>
                <a:cs typeface="Meiryo UI" pitchFamily="50" charset="-128"/>
              </a:rPr>
              <a:t>区ＣＭ予算</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（各局で計上）</a:t>
            </a:r>
            <a:endParaRPr lang="en-US" altLang="ja-JP" sz="1200" dirty="0">
              <a:latin typeface="Meiryo UI" pitchFamily="50" charset="-128"/>
              <a:ea typeface="Meiryo UI" pitchFamily="50" charset="-128"/>
              <a:cs typeface="Meiryo UI" pitchFamily="50" charset="-128"/>
            </a:endParaRPr>
          </a:p>
          <a:p>
            <a:pPr algn="ctr"/>
            <a:r>
              <a:rPr lang="en-US" altLang="ja-JP" sz="1200" dirty="0">
                <a:latin typeface="Meiryo UI" pitchFamily="50" charset="-128"/>
                <a:ea typeface="Meiryo UI" pitchFamily="50" charset="-128"/>
                <a:cs typeface="Meiryo UI" pitchFamily="50" charset="-128"/>
              </a:rPr>
              <a:t>159</a:t>
            </a:r>
            <a:r>
              <a:rPr lang="ja-JP" altLang="en-US" sz="1200" dirty="0">
                <a:latin typeface="Meiryo UI" pitchFamily="50" charset="-128"/>
                <a:ea typeface="Meiryo UI" pitchFamily="50" charset="-128"/>
                <a:cs typeface="Meiryo UI" pitchFamily="50" charset="-128"/>
              </a:rPr>
              <a:t>億円</a:t>
            </a:r>
            <a:endParaRPr kumimoji="1" lang="ja-JP" altLang="en-US" sz="1200" dirty="0">
              <a:latin typeface="Meiryo UI" pitchFamily="50" charset="-128"/>
              <a:ea typeface="Meiryo UI" pitchFamily="50" charset="-128"/>
              <a:cs typeface="Meiryo UI" pitchFamily="50" charset="-128"/>
            </a:endParaRPr>
          </a:p>
        </p:txBody>
      </p:sp>
      <p:cxnSp>
        <p:nvCxnSpPr>
          <p:cNvPr id="57" name="直線コネクタ 56"/>
          <p:cNvCxnSpPr>
            <a:cxnSpLocks/>
          </p:cNvCxnSpPr>
          <p:nvPr/>
        </p:nvCxnSpPr>
        <p:spPr>
          <a:xfrm flipV="1">
            <a:off x="4635500" y="4655043"/>
            <a:ext cx="1028700" cy="70485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8" name="正方形/長方形 57"/>
          <p:cNvSpPr>
            <a:spLocks/>
          </p:cNvSpPr>
          <p:nvPr/>
        </p:nvSpPr>
        <p:spPr>
          <a:xfrm>
            <a:off x="2644470" y="890889"/>
            <a:ext cx="2007928" cy="307777"/>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sz="1400" dirty="0" smtClean="0">
                <a:latin typeface="Meiryo UI" pitchFamily="50" charset="-128"/>
                <a:ea typeface="Meiryo UI" pitchFamily="50" charset="-128"/>
                <a:cs typeface="Meiryo UI" pitchFamily="50" charset="-128"/>
              </a:rPr>
              <a:t>現在</a:t>
            </a:r>
            <a:endParaRPr kumimoji="1" lang="ja-JP" altLang="en-US" sz="1400" dirty="0">
              <a:latin typeface="Meiryo UI" pitchFamily="50" charset="-128"/>
              <a:ea typeface="Meiryo UI" pitchFamily="50" charset="-128"/>
              <a:cs typeface="Meiryo UI" pitchFamily="50" charset="-128"/>
            </a:endParaRPr>
          </a:p>
        </p:txBody>
      </p:sp>
      <p:cxnSp>
        <p:nvCxnSpPr>
          <p:cNvPr id="59" name="直線コネクタ 58"/>
          <p:cNvCxnSpPr>
            <a:cxnSpLocks/>
          </p:cNvCxnSpPr>
          <p:nvPr/>
        </p:nvCxnSpPr>
        <p:spPr>
          <a:xfrm flipV="1">
            <a:off x="4645670" y="5893293"/>
            <a:ext cx="1010270" cy="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1754471" y="3920177"/>
            <a:ext cx="1980000" cy="216000"/>
          </a:xfrm>
          <a:prstGeom prst="rect">
            <a:avLst/>
          </a:prstGeom>
          <a:noFill/>
        </p:spPr>
        <p:txBody>
          <a:bodyPr wrap="square" tIns="0" bIns="0" rtlCol="0">
            <a:spAutoFit/>
          </a:bodyPr>
          <a:lstStyle/>
          <a:p>
            <a:pPr algn="r"/>
            <a:r>
              <a:rPr lang="ja-JP" altLang="en-US" sz="1050" dirty="0">
                <a:latin typeface="Meiryo UI" pitchFamily="50" charset="-128"/>
                <a:ea typeface="Meiryo UI" pitchFamily="50" charset="-128"/>
                <a:cs typeface="Meiryo UI" pitchFamily="50" charset="-128"/>
              </a:rPr>
              <a:t>（金額：Ｈ</a:t>
            </a:r>
            <a:r>
              <a:rPr lang="en-US" altLang="ja-JP" sz="1050" dirty="0">
                <a:latin typeface="Meiryo UI" pitchFamily="50" charset="-128"/>
                <a:ea typeface="Meiryo UI" pitchFamily="50" charset="-128"/>
                <a:cs typeface="Meiryo UI" pitchFamily="50" charset="-128"/>
              </a:rPr>
              <a:t>28</a:t>
            </a:r>
            <a:r>
              <a:rPr lang="ja-JP" altLang="en-US" sz="1050" dirty="0">
                <a:latin typeface="Meiryo UI" pitchFamily="50" charset="-128"/>
                <a:ea typeface="Meiryo UI" pitchFamily="50" charset="-128"/>
                <a:cs typeface="Meiryo UI" pitchFamily="50" charset="-128"/>
              </a:rPr>
              <a:t>年度当初予算）</a:t>
            </a:r>
          </a:p>
        </p:txBody>
      </p:sp>
      <p:sp>
        <p:nvSpPr>
          <p:cNvPr id="62" name="正方形/長方形 61"/>
          <p:cNvSpPr>
            <a:spLocks/>
          </p:cNvSpPr>
          <p:nvPr/>
        </p:nvSpPr>
        <p:spPr>
          <a:xfrm>
            <a:off x="5656361" y="897970"/>
            <a:ext cx="2007928"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400" dirty="0">
                <a:latin typeface="Meiryo UI" pitchFamily="50" charset="-128"/>
                <a:ea typeface="Meiryo UI" pitchFamily="50" charset="-128"/>
                <a:cs typeface="Meiryo UI" pitchFamily="50" charset="-128"/>
              </a:rPr>
              <a:t>総合区</a:t>
            </a:r>
          </a:p>
        </p:txBody>
      </p:sp>
      <p:sp>
        <p:nvSpPr>
          <p:cNvPr id="64" name="ストライプ矢印 63"/>
          <p:cNvSpPr/>
          <p:nvPr/>
        </p:nvSpPr>
        <p:spPr>
          <a:xfrm>
            <a:off x="4842629" y="4101218"/>
            <a:ext cx="602378" cy="557990"/>
          </a:xfrm>
          <a:prstGeom prst="stripedRightArrow">
            <a:avLst>
              <a:gd name="adj1" fmla="val 100000"/>
              <a:gd name="adj2" fmla="val 4317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a:spLocks/>
          </p:cNvSpPr>
          <p:nvPr/>
        </p:nvSpPr>
        <p:spPr>
          <a:xfrm>
            <a:off x="5649118" y="4005225"/>
            <a:ext cx="2007928" cy="518204"/>
          </a:xfrm>
          <a:prstGeom prst="rect">
            <a:avLst/>
          </a:prstGeom>
          <a:solidFill>
            <a:schemeClr val="accent6">
              <a:lumMod val="20000"/>
              <a:lumOff val="80000"/>
            </a:schemeClr>
          </a:solidFill>
          <a:ln w="9525">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itchFamily="50" charset="-128"/>
              <a:ea typeface="Meiryo UI" pitchFamily="50" charset="-128"/>
              <a:cs typeface="Meiryo UI" pitchFamily="50" charset="-128"/>
            </a:endParaRPr>
          </a:p>
        </p:txBody>
      </p:sp>
      <p:sp>
        <p:nvSpPr>
          <p:cNvPr id="66" name="テキスト ボックス 65"/>
          <p:cNvSpPr txBox="1">
            <a:spLocks/>
          </p:cNvSpPr>
          <p:nvPr/>
        </p:nvSpPr>
        <p:spPr>
          <a:xfrm>
            <a:off x="5649118" y="4077233"/>
            <a:ext cx="2007928" cy="461665"/>
          </a:xfrm>
          <a:prstGeom prst="rect">
            <a:avLst/>
          </a:prstGeom>
          <a:noFill/>
        </p:spPr>
        <p:txBody>
          <a:bodyPr wrap="square" rtlCol="0">
            <a:spAutoFit/>
          </a:bodyPr>
          <a:lstStyle/>
          <a:p>
            <a:pPr algn="ctr"/>
            <a:r>
              <a:rPr lang="ja-JP" altLang="en-US" sz="1200" dirty="0" smtClean="0">
                <a:latin typeface="Meiryo UI" pitchFamily="50" charset="-128"/>
                <a:ea typeface="Meiryo UI" pitchFamily="50" charset="-128"/>
                <a:cs typeface="Meiryo UI" pitchFamily="50" charset="-128"/>
              </a:rPr>
              <a:t>総合区執行予算</a:t>
            </a:r>
            <a:endParaRPr lang="en-US" altLang="ja-JP" sz="1200" dirty="0" smtClean="0">
              <a:latin typeface="Meiryo UI" pitchFamily="50" charset="-128"/>
              <a:ea typeface="Meiryo UI" pitchFamily="50" charset="-128"/>
              <a:cs typeface="Meiryo UI" pitchFamily="50" charset="-128"/>
            </a:endParaRPr>
          </a:p>
          <a:p>
            <a:pPr algn="ctr"/>
            <a:r>
              <a:rPr lang="en-US" altLang="ja-JP" sz="1200" dirty="0" smtClean="0">
                <a:latin typeface="Meiryo UI" pitchFamily="50" charset="-128"/>
                <a:ea typeface="Meiryo UI" pitchFamily="50" charset="-128"/>
                <a:cs typeface="Meiryo UI" pitchFamily="50" charset="-128"/>
              </a:rPr>
              <a:t>58</a:t>
            </a:r>
            <a:r>
              <a:rPr lang="ja-JP" altLang="en-US" sz="1200" dirty="0" smtClean="0">
                <a:latin typeface="Meiryo UI" pitchFamily="50" charset="-128"/>
                <a:ea typeface="Meiryo UI" pitchFamily="50" charset="-128"/>
                <a:cs typeface="Meiryo UI" pitchFamily="50" charset="-128"/>
              </a:rPr>
              <a:t>億円</a:t>
            </a:r>
            <a:endParaRPr kumimoji="1" lang="ja-JP" altLang="en-US" sz="1200" dirty="0">
              <a:latin typeface="Meiryo UI" pitchFamily="50" charset="-128"/>
              <a:ea typeface="Meiryo UI" pitchFamily="50" charset="-128"/>
              <a:cs typeface="Meiryo UI" pitchFamily="50" charset="-128"/>
            </a:endParaRPr>
          </a:p>
        </p:txBody>
      </p:sp>
      <p:sp>
        <p:nvSpPr>
          <p:cNvPr id="67" name="右矢印 66"/>
          <p:cNvSpPr/>
          <p:nvPr/>
        </p:nvSpPr>
        <p:spPr>
          <a:xfrm>
            <a:off x="971600" y="3976471"/>
            <a:ext cx="792088" cy="1944216"/>
          </a:xfrm>
          <a:prstGeom prst="right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1838573" y="3835021"/>
            <a:ext cx="7221683" cy="234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1043608" y="3479954"/>
            <a:ext cx="576064" cy="2880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HG丸ｺﾞｼｯｸM-PRO" pitchFamily="50" charset="-128"/>
                <a:ea typeface="HG丸ｺﾞｼｯｸM-PRO" pitchFamily="50" charset="-128"/>
              </a:rPr>
              <a:t>（総合区長がマネジメントできる</a:t>
            </a:r>
            <a:endParaRPr lang="en-US" altLang="ja-JP" sz="1100" dirty="0" smtClean="0">
              <a:solidFill>
                <a:schemeClr val="tx1"/>
              </a:solidFill>
              <a:latin typeface="HG丸ｺﾞｼｯｸM-PRO" pitchFamily="50" charset="-128"/>
              <a:ea typeface="HG丸ｺﾞｼｯｸM-PRO" pitchFamily="50" charset="-128"/>
            </a:endParaRPr>
          </a:p>
          <a:p>
            <a:pPr algn="ctr"/>
            <a:r>
              <a:rPr lang="ja-JP" altLang="en-US" sz="1100" dirty="0" smtClean="0">
                <a:solidFill>
                  <a:schemeClr val="tx1"/>
                </a:solidFill>
                <a:latin typeface="HG丸ｺﾞｼｯｸM-PRO" pitchFamily="50" charset="-128"/>
                <a:ea typeface="HG丸ｺﾞｼｯｸM-PRO" pitchFamily="50" charset="-128"/>
              </a:rPr>
              <a:t>財源の充実</a:t>
            </a:r>
            <a:r>
              <a:rPr lang="ja-JP" altLang="en-US" sz="1200" dirty="0" smtClean="0">
                <a:solidFill>
                  <a:schemeClr val="tx1"/>
                </a:solidFill>
                <a:latin typeface="HG丸ｺﾞｼｯｸM-PRO" pitchFamily="50" charset="-128"/>
                <a:ea typeface="HG丸ｺﾞｼｯｸM-PRO" pitchFamily="50" charset="-128"/>
              </a:rPr>
              <a:t>）</a:t>
            </a:r>
            <a:endParaRPr lang="en-US" altLang="ja-JP" sz="1200" dirty="0" smtClean="0">
              <a:solidFill>
                <a:schemeClr val="tx1"/>
              </a:solidFill>
              <a:latin typeface="HG丸ｺﾞｼｯｸM-PRO" pitchFamily="50" charset="-128"/>
              <a:ea typeface="HG丸ｺﾞｼｯｸM-PRO" pitchFamily="50" charset="-128"/>
            </a:endParaRPr>
          </a:p>
          <a:p>
            <a:pPr algn="ctr"/>
            <a:r>
              <a:rPr kumimoji="1" lang="ja-JP" altLang="en-US" b="1" dirty="0" smtClean="0">
                <a:solidFill>
                  <a:schemeClr val="tx1"/>
                </a:solidFill>
                <a:latin typeface="HG丸ｺﾞｼｯｸM-PRO" pitchFamily="50" charset="-128"/>
                <a:ea typeface="HG丸ｺﾞｼｯｸM-PRO" pitchFamily="50" charset="-128"/>
              </a:rPr>
              <a:t>予算</a:t>
            </a:r>
            <a:endParaRPr kumimoji="1" lang="ja-JP" altLang="en-US" b="1" dirty="0">
              <a:solidFill>
                <a:schemeClr val="tx1"/>
              </a:solidFill>
              <a:latin typeface="HG丸ｺﾞｼｯｸM-PRO" pitchFamily="50" charset="-128"/>
              <a:ea typeface="HG丸ｺﾞｼｯｸM-PRO" pitchFamily="50" charset="-128"/>
            </a:endParaRPr>
          </a:p>
        </p:txBody>
      </p:sp>
      <p:sp>
        <p:nvSpPr>
          <p:cNvPr id="46" name="正方形/長方形 45"/>
          <p:cNvSpPr>
            <a:spLocks/>
          </p:cNvSpPr>
          <p:nvPr/>
        </p:nvSpPr>
        <p:spPr>
          <a:xfrm>
            <a:off x="5659493" y="4653296"/>
            <a:ext cx="2007928" cy="1241945"/>
          </a:xfrm>
          <a:prstGeom prst="rect">
            <a:avLst/>
          </a:pr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Meiryo UI" pitchFamily="50" charset="-128"/>
              <a:ea typeface="Meiryo UI" pitchFamily="50" charset="-128"/>
              <a:cs typeface="Meiryo UI" pitchFamily="50" charset="-128"/>
            </a:endParaRPr>
          </a:p>
        </p:txBody>
      </p:sp>
      <p:sp>
        <p:nvSpPr>
          <p:cNvPr id="47" name="テキスト ボックス 46"/>
          <p:cNvSpPr txBox="1">
            <a:spLocks/>
          </p:cNvSpPr>
          <p:nvPr/>
        </p:nvSpPr>
        <p:spPr>
          <a:xfrm>
            <a:off x="5692256" y="5067250"/>
            <a:ext cx="2007928" cy="461665"/>
          </a:xfrm>
          <a:prstGeom prst="rect">
            <a:avLst/>
          </a:prstGeom>
          <a:noFill/>
        </p:spPr>
        <p:txBody>
          <a:bodyPr wrap="square" rtlCol="0">
            <a:spAutoFit/>
          </a:bodyPr>
          <a:lstStyle/>
          <a:p>
            <a:pPr algn="ctr"/>
            <a:r>
              <a:rPr lang="ja-JP" altLang="en-US" sz="1200" b="1" dirty="0">
                <a:latin typeface="Meiryo UI" pitchFamily="50" charset="-128"/>
                <a:ea typeface="Meiryo UI" pitchFamily="50" charset="-128"/>
                <a:cs typeface="Meiryo UI" pitchFamily="50" charset="-128"/>
              </a:rPr>
              <a:t>総合区予算</a:t>
            </a:r>
            <a:endParaRPr lang="en-US" altLang="ja-JP" sz="1200" b="1" dirty="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226</a:t>
            </a:r>
            <a:r>
              <a:rPr lang="ja-JP" altLang="en-US" sz="1200" b="1" dirty="0" smtClean="0">
                <a:latin typeface="Meiryo UI" pitchFamily="50" charset="-128"/>
                <a:ea typeface="Meiryo UI" pitchFamily="50" charset="-128"/>
                <a:cs typeface="Meiryo UI" pitchFamily="50" charset="-128"/>
              </a:rPr>
              <a:t>億円</a:t>
            </a:r>
            <a:endParaRPr kumimoji="1" lang="ja-JP" altLang="en-US" sz="1200" b="1" dirty="0">
              <a:latin typeface="Meiryo UI" pitchFamily="50" charset="-128"/>
              <a:ea typeface="Meiryo UI" pitchFamily="50" charset="-128"/>
              <a:cs typeface="Meiryo UI" pitchFamily="50" charset="-128"/>
            </a:endParaRPr>
          </a:p>
        </p:txBody>
      </p:sp>
      <p:sp>
        <p:nvSpPr>
          <p:cNvPr id="88" name="角丸四角形 87"/>
          <p:cNvSpPr/>
          <p:nvPr/>
        </p:nvSpPr>
        <p:spPr>
          <a:xfrm>
            <a:off x="2619705" y="1383037"/>
            <a:ext cx="2028824" cy="34344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市全体（</a:t>
            </a:r>
            <a:r>
              <a:rPr lang="en-US" altLang="ja-JP" sz="1200" b="1" dirty="0" smtClean="0">
                <a:solidFill>
                  <a:schemeClr val="tx1"/>
                </a:solidFill>
                <a:latin typeface="Meiryo UI" pitchFamily="50" charset="-128"/>
                <a:ea typeface="Meiryo UI" pitchFamily="50" charset="-128"/>
                <a:cs typeface="Meiryo UI" pitchFamily="50" charset="-128"/>
              </a:rPr>
              <a:t>16,400</a:t>
            </a:r>
            <a:r>
              <a:rPr lang="ja-JP" altLang="en-US" sz="1200" b="1" dirty="0" smtClean="0">
                <a:solidFill>
                  <a:schemeClr val="tx1"/>
                </a:solidFill>
                <a:latin typeface="Meiryo UI" pitchFamily="50" charset="-128"/>
                <a:ea typeface="Meiryo UI" pitchFamily="50" charset="-128"/>
                <a:cs typeface="Meiryo UI" pitchFamily="50" charset="-128"/>
              </a:rPr>
              <a:t>人</a:t>
            </a:r>
            <a:r>
              <a:rPr lang="ja-JP" altLang="en-US" sz="1200" b="1" dirty="0">
                <a:solidFill>
                  <a:schemeClr val="tx1"/>
                </a:solidFill>
                <a:latin typeface="Meiryo UI" pitchFamily="50" charset="-128"/>
                <a:ea typeface="Meiryo UI" pitchFamily="50" charset="-128"/>
                <a:cs typeface="Meiryo UI" pitchFamily="50" charset="-128"/>
              </a:rPr>
              <a:t>）</a:t>
            </a:r>
            <a:endParaRPr lang="ja-JP" altLang="en-US" sz="1200" b="1" dirty="0" smtClean="0">
              <a:solidFill>
                <a:schemeClr val="tx1"/>
              </a:solidFill>
              <a:latin typeface="Meiryo UI" pitchFamily="50" charset="-128"/>
              <a:ea typeface="Meiryo UI" pitchFamily="50" charset="-128"/>
              <a:cs typeface="Meiryo UI" pitchFamily="50" charset="-128"/>
            </a:endParaRPr>
          </a:p>
        </p:txBody>
      </p:sp>
      <p:sp>
        <p:nvSpPr>
          <p:cNvPr id="68"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51" name="角丸四角形 50"/>
          <p:cNvSpPr/>
          <p:nvPr/>
        </p:nvSpPr>
        <p:spPr>
          <a:xfrm>
            <a:off x="5643984" y="1383037"/>
            <a:ext cx="2028824" cy="34344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市全体</a:t>
            </a:r>
            <a:r>
              <a:rPr lang="ja-JP" altLang="en-US" sz="1200" b="1" dirty="0">
                <a:solidFill>
                  <a:schemeClr val="tx1"/>
                </a:solidFill>
                <a:latin typeface="Meiryo UI" pitchFamily="50" charset="-128"/>
                <a:ea typeface="Meiryo UI" pitchFamily="50" charset="-128"/>
                <a:cs typeface="Meiryo UI" pitchFamily="50" charset="-128"/>
              </a:rPr>
              <a:t>（</a:t>
            </a:r>
            <a:r>
              <a:rPr lang="en-US" altLang="ja-JP" sz="1200" b="1" dirty="0" smtClean="0">
                <a:solidFill>
                  <a:schemeClr val="tx1"/>
                </a:solidFill>
                <a:latin typeface="Meiryo UI" pitchFamily="50" charset="-128"/>
                <a:ea typeface="Meiryo UI" pitchFamily="50" charset="-128"/>
                <a:cs typeface="Meiryo UI" pitchFamily="50" charset="-128"/>
              </a:rPr>
              <a:t>16,400</a:t>
            </a:r>
            <a:r>
              <a:rPr lang="ja-JP" altLang="en-US" sz="1200" b="1" dirty="0" smtClean="0">
                <a:solidFill>
                  <a:schemeClr val="tx1"/>
                </a:solidFill>
                <a:latin typeface="Meiryo UI" pitchFamily="50" charset="-128"/>
                <a:ea typeface="Meiryo UI" pitchFamily="50" charset="-128"/>
                <a:cs typeface="Meiryo UI" pitchFamily="50" charset="-128"/>
              </a:rPr>
              <a:t>人</a:t>
            </a:r>
            <a:r>
              <a:rPr lang="ja-JP" altLang="en-US" sz="1200" b="1" dirty="0">
                <a:solidFill>
                  <a:schemeClr val="tx1"/>
                </a:solidFill>
                <a:latin typeface="Meiryo UI" pitchFamily="50" charset="-128"/>
                <a:ea typeface="Meiryo UI" pitchFamily="50" charset="-128"/>
                <a:cs typeface="Meiryo UI" pitchFamily="50" charset="-128"/>
              </a:rPr>
              <a:t>）</a:t>
            </a:r>
            <a:endParaRPr lang="ja-JP" altLang="en-US" sz="1200" b="1"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2619648" y="5949280"/>
            <a:ext cx="5541758" cy="183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defRPr/>
            </a:pP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総合区執行予算は、局で予算の配付を行い、事業は総合区において総合区長のマネジメントで執行</a:t>
            </a: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53" name="テキスト ボックス 52"/>
          <p:cNvSpPr txBox="1"/>
          <p:nvPr/>
        </p:nvSpPr>
        <p:spPr>
          <a:xfrm>
            <a:off x="7831212" y="5335166"/>
            <a:ext cx="1116632" cy="538609"/>
          </a:xfrm>
          <a:prstGeom prst="rect">
            <a:avLst/>
          </a:prstGeom>
          <a:noFill/>
        </p:spPr>
        <p:txBody>
          <a:bodyPr wrap="square" tIns="0" bIns="0" rtlCol="0">
            <a:spAutoFit/>
          </a:bodyPr>
          <a:lstStyle/>
          <a:p>
            <a:r>
              <a:rPr lang="ja-JP" altLang="en-US" sz="700" dirty="0" smtClean="0">
                <a:latin typeface="Meiryo UI" pitchFamily="50" charset="-128"/>
                <a:ea typeface="Meiryo UI" pitchFamily="50" charset="-128"/>
                <a:cs typeface="Meiryo UI" pitchFamily="50" charset="-128"/>
              </a:rPr>
              <a:t>総合区予算・総合区執行予算の内訳は、平成</a:t>
            </a:r>
            <a:r>
              <a:rPr lang="en-US" altLang="ja-JP" sz="700" dirty="0" smtClean="0">
                <a:latin typeface="Meiryo UI" pitchFamily="50" charset="-128"/>
                <a:ea typeface="Meiryo UI" pitchFamily="50" charset="-128"/>
                <a:cs typeface="Meiryo UI" pitchFamily="50" charset="-128"/>
              </a:rPr>
              <a:t>28</a:t>
            </a:r>
            <a:r>
              <a:rPr lang="ja-JP" altLang="en-US" sz="700" dirty="0" smtClean="0">
                <a:latin typeface="Meiryo UI" pitchFamily="50" charset="-128"/>
                <a:ea typeface="Meiryo UI" pitchFamily="50" charset="-128"/>
                <a:cs typeface="Meiryo UI" pitchFamily="50" charset="-128"/>
              </a:rPr>
              <a:t>年度当初予算で試算したものであり、今後の検討により変動する</a:t>
            </a:r>
            <a:endParaRPr lang="ja-JP" altLang="en-US" sz="700" dirty="0">
              <a:latin typeface="Meiryo UI" pitchFamily="50" charset="-128"/>
              <a:ea typeface="Meiryo UI" pitchFamily="50" charset="-128"/>
              <a:cs typeface="Meiryo UI" pitchFamily="50" charset="-128"/>
            </a:endParaRPr>
          </a:p>
        </p:txBody>
      </p:sp>
      <p:sp>
        <p:nvSpPr>
          <p:cNvPr id="70" name="大かっこ 69"/>
          <p:cNvSpPr/>
          <p:nvPr/>
        </p:nvSpPr>
        <p:spPr>
          <a:xfrm>
            <a:off x="7831212" y="5276767"/>
            <a:ext cx="1080256" cy="605884"/>
          </a:xfrm>
          <a:prstGeom prst="bracketPair">
            <a:avLst>
              <a:gd name="adj" fmla="val 8638"/>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260340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2988" y="3353968"/>
            <a:ext cx="8388000" cy="21656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77800" y="1147775"/>
            <a:ext cx="8388000" cy="17478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47377" y="956859"/>
            <a:ext cx="3627363"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総合区長の組織マネジメント</a:t>
            </a: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91329" y="3167443"/>
            <a:ext cx="3578598"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総合区長の財務マネジメント</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68" name="テキスト ボックス 67"/>
          <p:cNvSpPr txBox="1"/>
          <p:nvPr/>
        </p:nvSpPr>
        <p:spPr>
          <a:xfrm>
            <a:off x="190678" y="1528636"/>
            <a:ext cx="8388000"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総合区において、効果的・効率的に事務を実施できる組織体制の構築</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172987" y="3675954"/>
            <a:ext cx="838800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事務の移管に合わせて、総合区長の主体的な区政運営により地域</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実情に</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応じた</a:t>
            </a:r>
            <a:r>
              <a:rPr lang="ja-JP" altLang="en-US" dirty="0">
                <a:latin typeface="Meiryo UI" panose="020B0604030504040204" pitchFamily="50" charset="-128"/>
                <a:ea typeface="Meiryo UI" panose="020B0604030504040204" pitchFamily="50" charset="-128"/>
                <a:cs typeface="Meiryo UI" panose="020B0604030504040204" pitchFamily="50" charset="-128"/>
              </a:rPr>
              <a:t>サービスを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提供する財源が充実</a:t>
            </a:r>
            <a:endParaRPr lang="en-US" altLang="ja-JP" dirty="0" smtClean="0">
              <a:latin typeface="Meiryo UI" pitchFamily="50" charset="-128"/>
              <a:ea typeface="Meiryo UI" pitchFamily="50" charset="-128"/>
              <a:cs typeface="Meiryo UI" pitchFamily="50" charset="-128"/>
            </a:endParaRPr>
          </a:p>
        </p:txBody>
      </p:sp>
      <p:sp>
        <p:nvSpPr>
          <p:cNvPr id="74" name="テキスト ボックス 73"/>
          <p:cNvSpPr txBox="1"/>
          <p:nvPr/>
        </p:nvSpPr>
        <p:spPr>
          <a:xfrm>
            <a:off x="172987" y="4474911"/>
            <a:ext cx="8388000" cy="923330"/>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総合区の予算要求について、総合区長が市長に直接意見を述べることができ、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次年度の予算編成に向けた市長・副市長との意見交換や方針策定に参画できる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仕組みを導入</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（予算意見具申権）</a:t>
            </a:r>
            <a:endParaRPr lang="en-US" altLang="ja-JP" b="1"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177800" y="2086044"/>
            <a:ext cx="838800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局からの事務移管と合区により拡大する区組織において、総合区長が</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区</a:t>
            </a:r>
            <a:r>
              <a:rPr lang="ja-JP" altLang="en-US" smtClean="0">
                <a:latin typeface="Meiryo UI" panose="020B0604030504040204" pitchFamily="50" charset="-128"/>
                <a:ea typeface="Meiryo UI" panose="020B0604030504040204" pitchFamily="50" charset="-128"/>
                <a:cs typeface="Meiryo UI" panose="020B0604030504040204" pitchFamily="50" charset="-128"/>
              </a:rPr>
              <a:t>職員を任免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し、より効果的な人事配置を実施</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（職員任免権）</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21196" y="33344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（４）総合区長の権限を最大限発揮できる仕組みの構築</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56220" y="5635874"/>
            <a:ext cx="8532439" cy="1013098"/>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＊総合区長の意見を市政へ反映できるよう、総合区長が市長・副市長と政策協議</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できる場も設定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＊区内にかかる局事業について、総合区長が調整・関与できる仕組みも検討</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６</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2260340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20310</TotalTime>
  <Words>1751</Words>
  <Application>Microsoft Office PowerPoint</Application>
  <PresentationFormat>画面に合わせる (4:3)</PresentationFormat>
  <Paragraphs>357</Paragraphs>
  <Slides>13</Slides>
  <Notes>3</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13</vt:i4>
      </vt:variant>
    </vt:vector>
  </HeadingPairs>
  <TitlesOfParts>
    <vt:vector size="29" baseType="lpstr">
      <vt:lpstr>HGPｺﾞｼｯｸE</vt:lpstr>
      <vt:lpstr>HGPｺﾞｼｯｸM</vt:lpstr>
      <vt:lpstr>HGP創英ﾌﾟﾚｾﾞﾝｽEB</vt:lpstr>
      <vt:lpstr>HGP創英角ｺﾞｼｯｸUB</vt:lpstr>
      <vt:lpstr>HGｺﾞｼｯｸE</vt:lpstr>
      <vt:lpstr>HGｺﾞｼｯｸM</vt:lpstr>
      <vt:lpstr>HG丸ｺﾞｼｯｸM-PRO</vt:lpstr>
      <vt:lpstr>Meiryo UI</vt:lpstr>
      <vt:lpstr>ＭＳ Ｐゴシック</vt:lpstr>
      <vt:lpstr>ＭＳ ゴシック</vt:lpstr>
      <vt:lpstr>メイリオ</vt:lpstr>
      <vt:lpstr>Arial</vt:lpstr>
      <vt:lpstr>Calibri</vt:lpstr>
      <vt:lpstr>Verdana</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米谷 隆平</cp:lastModifiedBy>
  <cp:revision>2343</cp:revision>
  <cp:lastPrinted>2017-08-04T02:10:29Z</cp:lastPrinted>
  <dcterms:created xsi:type="dcterms:W3CDTF">2013-07-16T06:48:23Z</dcterms:created>
  <dcterms:modified xsi:type="dcterms:W3CDTF">2017-08-16T04:19:20Z</dcterms:modified>
</cp:coreProperties>
</file>